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4"/>
    <p:sldMasterId id="2147483723" r:id="rId5"/>
  </p:sldMasterIdLst>
  <p:notesMasterIdLst>
    <p:notesMasterId r:id="rId11"/>
  </p:notesMasterIdLst>
  <p:handoutMasterIdLst>
    <p:handoutMasterId r:id="rId12"/>
  </p:handoutMasterIdLst>
  <p:sldIdLst>
    <p:sldId id="538" r:id="rId6"/>
    <p:sldId id="541" r:id="rId7"/>
    <p:sldId id="543" r:id="rId8"/>
    <p:sldId id="544" r:id="rId9"/>
    <p:sldId id="540" r:id="rId1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ussell, Jamie M CIV NUWC NWPT" initials="RJMCNN" lastIdx="18" clrIdx="0"/>
  <p:cmAuthor id="1" name="Gutkowski, James M CIV NUWC NWPT" initials="JMG" lastIdx="0" clrIdx="1"/>
  <p:cmAuthor id="2" name="Johnson, Kathryn D CIV (USA)" initials="JKDC(" lastIdx="1" clrIdx="2">
    <p:extLst>
      <p:ext uri="{19B8F6BF-5375-455C-9EA6-DF929625EA0E}">
        <p15:presenceInfo xmlns:p15="http://schemas.microsoft.com/office/powerpoint/2012/main" userId="S-1-5-21-1801674531-2146617017-725345543-4783501" providerId="AD"/>
      </p:ext>
    </p:extLst>
  </p:cmAuthor>
  <p:cmAuthor id="3" name="Egan, Christopher" initials="EC" lastIdx="4" clrIdx="3">
    <p:extLst>
      <p:ext uri="{19B8F6BF-5375-455C-9EA6-DF929625EA0E}">
        <p15:presenceInfo xmlns:p15="http://schemas.microsoft.com/office/powerpoint/2012/main" userId="S-1-5-21-903562872-1932019554-953900138-189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6770"/>
    <a:srgbClr val="FFFF99"/>
    <a:srgbClr val="299FC9"/>
    <a:srgbClr val="C0635C"/>
    <a:srgbClr val="99CC00"/>
    <a:srgbClr val="DE006F"/>
    <a:srgbClr val="FFCC00"/>
    <a:srgbClr val="FF9900"/>
    <a:srgbClr val="8ADD69"/>
    <a:srgbClr val="D0DB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60E375-FA82-5255-7931-8D92F79CB90B}" v="27" dt="2026-02-06T19:11:15.9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9066" autoAdjust="0"/>
    <p:restoredTop sz="96247" autoAdjust="0"/>
  </p:normalViewPr>
  <p:slideViewPr>
    <p:cSldViewPr>
      <p:cViewPr varScale="1">
        <p:scale>
          <a:sx n="109" d="100"/>
          <a:sy n="109" d="100"/>
        </p:scale>
        <p:origin x="1476" y="-1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4310" y="69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nnings, Chad Frederick CAPT USN NUWC DIV NEWPORT RI (USA)" userId="7c9b2f8a-02cb-46d7-8c39-3117ae29d2b8" providerId="ADAL" clId="{B3A0ECD4-8C89-455F-A512-0C7F27604A46}"/>
    <pc:docChg chg="delSld">
      <pc:chgData name="Hennings, Chad Frederick CAPT USN NUWC DIV NEWPORT RI (USA)" userId="7c9b2f8a-02cb-46d7-8c39-3117ae29d2b8" providerId="ADAL" clId="{B3A0ECD4-8C89-455F-A512-0C7F27604A46}" dt="2026-01-13T21:05:46.913" v="0" actId="47"/>
      <pc:docMkLst>
        <pc:docMk/>
      </pc:docMkLst>
    </pc:docChg>
  </pc:docChgLst>
  <pc:docChgLst>
    <pc:chgData name="Gregory, Maria F CIV USN NUWC DIV NEWPORT RI (USA)" userId="S::maria.f.gregory.civ@us.navy.mil::a14dee16-826a-49d2-9777-5e890b0cabd9" providerId="AD" clId="Web-{B760E375-FA82-5255-7931-8D92F79CB90B}"/>
    <pc:docChg chg="modSld">
      <pc:chgData name="Gregory, Maria F CIV USN NUWC DIV NEWPORT RI (USA)" userId="S::maria.f.gregory.civ@us.navy.mil::a14dee16-826a-49d2-9777-5e890b0cabd9" providerId="AD" clId="Web-{B760E375-FA82-5255-7931-8D92F79CB90B}" dt="2026-02-06T19:11:15.903" v="23" actId="1076"/>
      <pc:docMkLst>
        <pc:docMk/>
      </pc:docMkLst>
      <pc:sldChg chg="addSp modSp">
        <pc:chgData name="Gregory, Maria F CIV USN NUWC DIV NEWPORT RI (USA)" userId="S::maria.f.gregory.civ@us.navy.mil::a14dee16-826a-49d2-9777-5e890b0cabd9" providerId="AD" clId="Web-{B760E375-FA82-5255-7931-8D92F79CB90B}" dt="2026-02-06T19:10:47.497" v="11" actId="20577"/>
        <pc:sldMkLst>
          <pc:docMk/>
          <pc:sldMk cId="1732831766" sldId="538"/>
        </pc:sldMkLst>
        <pc:spChg chg="add mod">
          <ac:chgData name="Gregory, Maria F CIV USN NUWC DIV NEWPORT RI (USA)" userId="S::maria.f.gregory.civ@us.navy.mil::a14dee16-826a-49d2-9777-5e890b0cabd9" providerId="AD" clId="Web-{B760E375-FA82-5255-7931-8D92F79CB90B}" dt="2026-02-06T19:10:47.497" v="11" actId="20577"/>
          <ac:spMkLst>
            <pc:docMk/>
            <pc:sldMk cId="1732831766" sldId="538"/>
            <ac:spMk id="4" creationId="{57817EAB-05F2-7D9F-543F-C62F95D5436E}"/>
          </ac:spMkLst>
        </pc:spChg>
      </pc:sldChg>
      <pc:sldChg chg="addSp modSp">
        <pc:chgData name="Gregory, Maria F CIV USN NUWC DIV NEWPORT RI (USA)" userId="S::maria.f.gregory.civ@us.navy.mil::a14dee16-826a-49d2-9777-5e890b0cabd9" providerId="AD" clId="Web-{B760E375-FA82-5255-7931-8D92F79CB90B}" dt="2026-02-06T19:11:15.903" v="23" actId="1076"/>
        <pc:sldMkLst>
          <pc:docMk/>
          <pc:sldMk cId="1042783980" sldId="540"/>
        </pc:sldMkLst>
        <pc:spChg chg="add mod">
          <ac:chgData name="Gregory, Maria F CIV USN NUWC DIV NEWPORT RI (USA)" userId="S::maria.f.gregory.civ@us.navy.mil::a14dee16-826a-49d2-9777-5e890b0cabd9" providerId="AD" clId="Web-{B760E375-FA82-5255-7931-8D92F79CB90B}" dt="2026-02-06T19:11:15.903" v="23" actId="1076"/>
          <ac:spMkLst>
            <pc:docMk/>
            <pc:sldMk cId="1042783980" sldId="540"/>
            <ac:spMk id="3" creationId="{408FB895-0C13-14D5-2F3D-DEACE7D1B0AB}"/>
          </ac:spMkLst>
        </pc:spChg>
      </pc:sldChg>
      <pc:sldChg chg="addSp modSp">
        <pc:chgData name="Gregory, Maria F CIV USN NUWC DIV NEWPORT RI (USA)" userId="S::maria.f.gregory.civ@us.navy.mil::a14dee16-826a-49d2-9777-5e890b0cabd9" providerId="AD" clId="Web-{B760E375-FA82-5255-7931-8D92F79CB90B}" dt="2026-02-06T19:10:57.747" v="14" actId="1076"/>
        <pc:sldMkLst>
          <pc:docMk/>
          <pc:sldMk cId="3945961648" sldId="541"/>
        </pc:sldMkLst>
        <pc:spChg chg="add mod">
          <ac:chgData name="Gregory, Maria F CIV USN NUWC DIV NEWPORT RI (USA)" userId="S::maria.f.gregory.civ@us.navy.mil::a14dee16-826a-49d2-9777-5e890b0cabd9" providerId="AD" clId="Web-{B760E375-FA82-5255-7931-8D92F79CB90B}" dt="2026-02-06T19:10:57.747" v="14" actId="1076"/>
          <ac:spMkLst>
            <pc:docMk/>
            <pc:sldMk cId="3945961648" sldId="541"/>
            <ac:spMk id="3" creationId="{E21FF708-E78C-41EF-E4E1-0678AFAAAD35}"/>
          </ac:spMkLst>
        </pc:spChg>
      </pc:sldChg>
      <pc:sldChg chg="addSp modSp">
        <pc:chgData name="Gregory, Maria F CIV USN NUWC DIV NEWPORT RI (USA)" userId="S::maria.f.gregory.civ@us.navy.mil::a14dee16-826a-49d2-9777-5e890b0cabd9" providerId="AD" clId="Web-{B760E375-FA82-5255-7931-8D92F79CB90B}" dt="2026-02-06T19:11:04.544" v="17" actId="1076"/>
        <pc:sldMkLst>
          <pc:docMk/>
          <pc:sldMk cId="3153714653" sldId="543"/>
        </pc:sldMkLst>
        <pc:spChg chg="add mod">
          <ac:chgData name="Gregory, Maria F CIV USN NUWC DIV NEWPORT RI (USA)" userId="S::maria.f.gregory.civ@us.navy.mil::a14dee16-826a-49d2-9777-5e890b0cabd9" providerId="AD" clId="Web-{B760E375-FA82-5255-7931-8D92F79CB90B}" dt="2026-02-06T19:11:04.544" v="17" actId="1076"/>
          <ac:spMkLst>
            <pc:docMk/>
            <pc:sldMk cId="3153714653" sldId="543"/>
            <ac:spMk id="5" creationId="{A9D90D05-6F32-EE76-016F-1FC9B8C8761F}"/>
          </ac:spMkLst>
        </pc:spChg>
      </pc:sldChg>
      <pc:sldChg chg="addSp modSp">
        <pc:chgData name="Gregory, Maria F CIV USN NUWC DIV NEWPORT RI (USA)" userId="S::maria.f.gregory.civ@us.navy.mil::a14dee16-826a-49d2-9777-5e890b0cabd9" providerId="AD" clId="Web-{B760E375-FA82-5255-7931-8D92F79CB90B}" dt="2026-02-06T19:11:10.903" v="20" actId="1076"/>
        <pc:sldMkLst>
          <pc:docMk/>
          <pc:sldMk cId="3447362826" sldId="544"/>
        </pc:sldMkLst>
        <pc:spChg chg="add mod">
          <ac:chgData name="Gregory, Maria F CIV USN NUWC DIV NEWPORT RI (USA)" userId="S::maria.f.gregory.civ@us.navy.mil::a14dee16-826a-49d2-9777-5e890b0cabd9" providerId="AD" clId="Web-{B760E375-FA82-5255-7931-8D92F79CB90B}" dt="2026-02-06T19:11:10.903" v="20" actId="1076"/>
          <ac:spMkLst>
            <pc:docMk/>
            <pc:sldMk cId="3447362826" sldId="544"/>
            <ac:spMk id="4" creationId="{2D50CBE4-1582-FDFF-C2DA-A05447E871C0}"/>
          </ac:spMkLst>
        </pc:spChg>
      </pc:sldChg>
    </pc:docChg>
  </pc:docChgLst>
  <pc:docChgLst>
    <pc:chgData name="Gregory, Maria F CIV USN NUWC DIV NEWPORT RI (USA)" userId="S::maria.f.gregory.civ@us.navy.mil::a14dee16-826a-49d2-9777-5e890b0cabd9" providerId="AD" clId="Web-{51FDA774-A052-6FB3-EAB9-E967BB966232}"/>
    <pc:docChg chg="modSld">
      <pc:chgData name="Gregory, Maria F CIV USN NUWC DIV NEWPORT RI (USA)" userId="S::maria.f.gregory.civ@us.navy.mil::a14dee16-826a-49d2-9777-5e890b0cabd9" providerId="AD" clId="Web-{51FDA774-A052-6FB3-EAB9-E967BB966232}" dt="2026-01-23T15:37:05.159" v="0" actId="20577"/>
      <pc:docMkLst>
        <pc:docMk/>
      </pc:docMkLst>
      <pc:sldChg chg="modSp">
        <pc:chgData name="Gregory, Maria F CIV USN NUWC DIV NEWPORT RI (USA)" userId="S::maria.f.gregory.civ@us.navy.mil::a14dee16-826a-49d2-9777-5e890b0cabd9" providerId="AD" clId="Web-{51FDA774-A052-6FB3-EAB9-E967BB966232}" dt="2026-01-23T15:37:05.159" v="0" actId="20577"/>
        <pc:sldMkLst>
          <pc:docMk/>
          <pc:sldMk cId="1732831766" sldId="538"/>
        </pc:sldMkLst>
        <pc:spChg chg="mod">
          <ac:chgData name="Gregory, Maria F CIV USN NUWC DIV NEWPORT RI (USA)" userId="S::maria.f.gregory.civ@us.navy.mil::a14dee16-826a-49d2-9777-5e890b0cabd9" providerId="AD" clId="Web-{51FDA774-A052-6FB3-EAB9-E967BB966232}" dt="2026-01-23T15:37:05.159" v="0" actId="20577"/>
          <ac:spMkLst>
            <pc:docMk/>
            <pc:sldMk cId="1732831766" sldId="538"/>
            <ac:spMk id="2" creationId="{A7633D6B-853D-54D1-F7A1-18CE79245B59}"/>
          </ac:spMkLst>
        </pc:spChg>
      </pc:sldChg>
    </pc:docChg>
  </pc:docChgLst>
  <pc:docChgLst>
    <pc:chgData name="Gregory, Maria F CIV USN NUWC DIV NEWPORT RI (USA)" userId="S::maria.f.gregory.civ@us.navy.mil::a14dee16-826a-49d2-9777-5e890b0cabd9" providerId="AD" clId="Web-{F0DBD576-606A-460C-44B6-06B556F85917}"/>
    <pc:docChg chg="mod modMainMaster">
      <pc:chgData name="Gregory, Maria F CIV USN NUWC DIV NEWPORT RI (USA)" userId="S::maria.f.gregory.civ@us.navy.mil::a14dee16-826a-49d2-9777-5e890b0cabd9" providerId="AD" clId="Web-{F0DBD576-606A-460C-44B6-06B556F85917}" dt="2026-02-06T19:21:40.732" v="1" actId="33475"/>
      <pc:docMkLst>
        <pc:docMk/>
      </pc:docMkLst>
      <pc:sldMasterChg chg="addSp">
        <pc:chgData name="Gregory, Maria F CIV USN NUWC DIV NEWPORT RI (USA)" userId="S::maria.f.gregory.civ@us.navy.mil::a14dee16-826a-49d2-9777-5e890b0cabd9" providerId="AD" clId="Web-{F0DBD576-606A-460C-44B6-06B556F85917}" dt="2026-02-06T19:21:40.732" v="0" actId="33475"/>
        <pc:sldMasterMkLst>
          <pc:docMk/>
          <pc:sldMasterMk cId="3947335453" sldId="2147483723"/>
        </pc:sldMasterMkLst>
        <pc:spChg chg="add">
          <ac:chgData name="Gregory, Maria F CIV USN NUWC DIV NEWPORT RI (USA)" userId="S::maria.f.gregory.civ@us.navy.mil::a14dee16-826a-49d2-9777-5e890b0cabd9" providerId="AD" clId="Web-{F0DBD576-606A-460C-44B6-06B556F85917}" dt="2026-02-06T19:21:40.732" v="0" actId="33475"/>
          <ac:spMkLst>
            <pc:docMk/>
            <pc:sldMasterMk cId="3947335453" sldId="2147483723"/>
            <ac:spMk id="8" creationId="{E23A2303-6267-501B-4DD3-CC8252476C45}"/>
          </ac:spMkLst>
        </pc:spChg>
        <pc:spChg chg="add">
          <ac:chgData name="Gregory, Maria F CIV USN NUWC DIV NEWPORT RI (USA)" userId="S::maria.f.gregory.civ@us.navy.mil::a14dee16-826a-49d2-9777-5e890b0cabd9" providerId="AD" clId="Web-{F0DBD576-606A-460C-44B6-06B556F85917}" dt="2026-02-06T19:21:40.732" v="0" actId="33475"/>
          <ac:spMkLst>
            <pc:docMk/>
            <pc:sldMasterMk cId="3947335453" sldId="2147483723"/>
            <ac:spMk id="9" creationId="{58A671AA-EE47-E303-9142-51E16D841DA1}"/>
          </ac:spMkLst>
        </pc:spChg>
      </pc:sldMasterChg>
      <pc:sldMasterChg chg="addSp">
        <pc:chgData name="Gregory, Maria F CIV USN NUWC DIV NEWPORT RI (USA)" userId="S::maria.f.gregory.civ@us.navy.mil::a14dee16-826a-49d2-9777-5e890b0cabd9" providerId="AD" clId="Web-{F0DBD576-606A-460C-44B6-06B556F85917}" dt="2026-02-06T19:21:40.732" v="0" actId="33475"/>
        <pc:sldMasterMkLst>
          <pc:docMk/>
          <pc:sldMasterMk cId="1268598042" sldId="2147483736"/>
        </pc:sldMasterMkLst>
        <pc:spChg chg="add">
          <ac:chgData name="Gregory, Maria F CIV USN NUWC DIV NEWPORT RI (USA)" userId="S::maria.f.gregory.civ@us.navy.mil::a14dee16-826a-49d2-9777-5e890b0cabd9" providerId="AD" clId="Web-{F0DBD576-606A-460C-44B6-06B556F85917}" dt="2026-02-06T19:21:40.732" v="0" actId="33475"/>
          <ac:spMkLst>
            <pc:docMk/>
            <pc:sldMasterMk cId="1268598042" sldId="2147483736"/>
            <ac:spMk id="8" creationId="{9777D52A-A733-2C41-F29A-0B7FA3DD85B8}"/>
          </ac:spMkLst>
        </pc:spChg>
        <pc:spChg chg="add">
          <ac:chgData name="Gregory, Maria F CIV USN NUWC DIV NEWPORT RI (USA)" userId="S::maria.f.gregory.civ@us.navy.mil::a14dee16-826a-49d2-9777-5e890b0cabd9" providerId="AD" clId="Web-{F0DBD576-606A-460C-44B6-06B556F85917}" dt="2026-02-06T19:21:40.732" v="0" actId="33475"/>
          <ac:spMkLst>
            <pc:docMk/>
            <pc:sldMasterMk cId="1268598042" sldId="2147483736"/>
            <ac:spMk id="9" creationId="{B395061E-5377-7E15-BB67-953864E97A16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26BA85-81C5-4222-AC21-FC47A46EA3F4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AED01E-DF1B-4A58-9CE7-2E3118A03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295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40" tIns="46570" rIns="93140" bIns="4657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1"/>
            <a:ext cx="3037840" cy="464820"/>
          </a:xfrm>
          <a:prstGeom prst="rect">
            <a:avLst/>
          </a:prstGeom>
        </p:spPr>
        <p:txBody>
          <a:bodyPr vert="horz" lIns="93140" tIns="46570" rIns="93140" bIns="46570" rtlCol="0"/>
          <a:lstStyle>
            <a:lvl1pPr algn="r">
              <a:defRPr sz="1200"/>
            </a:lvl1pPr>
          </a:lstStyle>
          <a:p>
            <a:fld id="{DEEF4A8A-1061-4F5F-A43E-F1142CC6D3F5}" type="datetimeFigureOut">
              <a:rPr lang="en-US" smtClean="0"/>
              <a:t>2/6/2026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40" tIns="46570" rIns="93140" bIns="4657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40" tIns="46570" rIns="93140" bIns="4657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40" tIns="46570" rIns="93140" bIns="4657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67"/>
            <a:ext cx="3037840" cy="464820"/>
          </a:xfrm>
          <a:prstGeom prst="rect">
            <a:avLst/>
          </a:prstGeom>
        </p:spPr>
        <p:txBody>
          <a:bodyPr vert="horz" lIns="93140" tIns="46570" rIns="93140" bIns="46570" rtlCol="0" anchor="b"/>
          <a:lstStyle>
            <a:lvl1pPr algn="r">
              <a:defRPr sz="1200"/>
            </a:lvl1pPr>
          </a:lstStyle>
          <a:p>
            <a:fld id="{CD75C14C-C558-4EEF-A1E5-4E14094BEA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003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Yield+Management&amp;sca_esv=95f66cc136df0cea&amp;source=hp&amp;ei=QEldaYPXJIfU5NoPi46toAE&amp;iflsig=AOw8s4IAAAAAaV1XUOAjnlKmgH1OuEFgu_85DzvZ6-es&amp;ved=2ahUKEwikv4uSu_eRAxW-ElkFHYFjDW4QgK4QegQIAxAB&amp;uact=5&amp;oq=How+airlines+maximized+passengers+per+flight&amp;gs_lp=Egdnd3Mtd2l6IixIb3cgYWlybGluZXMgbWF4aW1pemVkIHBhc3NlbmdlcnMgcGVyIGZsaWdodDIHECEYoAEYCjIHECEYoAEYCjIHECEYoAEYCjIFECEYqwJIx-4BUABYsewBcBR4AJABAZgB8QGgAZAzqgEHMzkuMjMuMrgBA8gBAPgBAZgCU6ACgTSoAgrCAhcQLhiABBiRAhixAxjRAxiDARjHARiKBcICERAuGIAEGJECGNEDGMcBGIoFwgIREC4YgAQYsQMY0QMYgwEYxwHCAhcQLhiABBixAxjHARiKBRiNBhiOBRivAcICBBAAGAPCAgsQABiABBixAxiDAcICCxAuGIAEGNEDGMcBwgILEAAYgAQYkQIYigXCAgoQABiABBhDGIoFwgIQEC4YgAQY0QMYQxjHARiKBcICCBAAGIAEGLEDwgIQEAAYgAQYkQIYigUYRhj5AcICFRAuGIAEGLEDGNEDGIMBGMcBGAoYC8ICDhAAGIAEGJECGLEDGIoFwgIQEAAYgAQYsQMYQxiDARiKBcICDRAAGIAEGLEDGEMYigXCAgUQABiABMICCBAuGIAEGLEDwgIQEAAYgAQYsQMYgwEYRhj5AcICDhAuGIAEGLEDGNEDGMcBwgIOEC4YgAQYxwEYjgUYrwHCAg0QABiABBixAxiDARgKwgIKEAAYAxjqAhiPAcICChAuGAMY6gIYjwHCAgsQLhiABBixAxiDAcICERAAGIAEGLEDGIMBGIoFGI0GwgIREAAYgAQYsQMYgwEYxwMYigXCAg4QABiABBixAxiKBRiNBsICDhAAGIAEGLEDGIMBGIoFwgIHEAAYgAQYCsICBhAAGBYYHsICCxAAGIAEGIYDGIoFwgIFEAAY7wXCAggQABiABBiiBMICCBAAGKIEGIkFwgIFECEYnwXCAgUQIRigAZgDA_EFUBfhGkRt7EaSBwc1NS4yNi4yoAfSrAOyBwczNS4yNi4yuAe2M8IHCDE4LjQ1LjIwyAe4AYAIAA&amp;sclient=gws-wiz&amp;mstk=AUtExfB3tKjfKLbsf3A79qemVv7Od2ETBuTHFy2Uf5qmL128YYpOoACrt7X-AmyiP5GGgEylcOpvcBaKp_eHXibbodX2IpZlqqFeouM6gvH2nW7ZF7W7uKFAOrUTr9Y_lxRXleg&amp;csui=3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google.com/search?q=Cabin+Reconfiguration&amp;sca_esv=95f66cc136df0cea&amp;source=hp&amp;ei=QEldaYPXJIfU5NoPi46toAE&amp;iflsig=AOw8s4IAAAAAaV1XUOAjnlKmgH1OuEFgu_85DzvZ6-es&amp;ved=2ahUKEwikv4uSu_eRAxW-ElkFHYFjDW4QgK4QegQIBRAB&amp;uact=5&amp;oq=How+airlines+maximized+passengers+per+flight&amp;gs_lp=Egdnd3Mtd2l6IixIb3cgYWlybGluZXMgbWF4aW1pemVkIHBhc3NlbmdlcnMgcGVyIGZsaWdodDIHECEYoAEYCjIHECEYoAEYCjIHECEYoAEYCjIFECEYqwJIx-4BUABYsewBcBR4AJABAZgB8QGgAZAzqgEHMzkuMjMuMrgBA8gBAPgBAZgCU6ACgTSoAgrCAhcQLhiABBiRAhixAxjRAxiDARjHARiKBcICERAuGIAEGJECGNEDGMcBGIoFwgIREC4YgAQYsQMY0QMYgwEYxwHCAhcQLhiABBixAxjHARiKBRiNBhiOBRivAcICBBAAGAPCAgsQABiABBixAxiDAcICCxAuGIAEGNEDGMcBwgILEAAYgAQYkQIYigXCAgoQABiABBhDGIoFwgIQEC4YgAQY0QMYQxjHARiKBcICCBAAGIAEGLEDwgIQEAAYgAQYkQIYigUYRhj5AcICFRAuGIAEGLEDGNEDGIMBGMcBGAoYC8ICDhAAGIAEGJECGLEDGIoFwgIQEAAYgAQYsQMYQxiDARiKBcICDRAAGIAEGLEDGEMYigXCAgUQABiABMICCBAuGIAEGLEDwgIQEAAYgAQYsQMYgwEYRhj5AcICDhAuGIAEGLEDGNEDGMcBwgIOEC4YgAQYxwEYjgUYrwHCAg0QABiABBixAxiDARgKwgIKEAAYAxjqAhiPAcICChAuGAMY6gIYjwHCAgsQLhiABBixAxiDAcICERAAGIAEGLEDGIMBGIoFGI0GwgIREAAYgAQYsQMYgwEYxwMYigXCAg4QABiABBixAxiKBRiNBsICDhAAGIAEGLEDGIMBGIoFwgIHEAAYgAQYCsICBhAAGBYYHsICCxAAGIAEGIYDGIoFwgIFEAAY7wXCAggQABiABBiiBMICCBAAGKIEGIkFwgIFECEYnwXCAgUQIRigAZgDA_EFUBfhGkRt7EaSBwc1NS4yNi4yoAfSrAOyBwczNS4yNi4yuAe2M8IHCDE4LjQ1LjIwyAe4AYAIAA&amp;sclient=gws-wiz&amp;mstk=AUtExfB3tKjfKLbsf3A79qemVv7Od2ETBuTHFy2Uf5qmL128YYpOoACrt7X-AmyiP5GGgEylcOpvcBaKp_eHXibbodX2IpZlqqFeouM6gvH2nW7ZF7W7uKFAOrUTr9Y_lxRXleg&amp;csui=3" TargetMode="External"/><Relationship Id="rId4" Type="http://schemas.openxmlformats.org/officeDocument/2006/relationships/hyperlink" Target="https://www.google.com/search?q=Customer+Segmentation&amp;sca_esv=95f66cc136df0cea&amp;source=hp&amp;ei=QEldaYPXJIfU5NoPi46toAE&amp;iflsig=AOw8s4IAAAAAaV1XUOAjnlKmgH1OuEFgu_85DzvZ6-es&amp;ved=2ahUKEwikv4uSu_eRAxW-ElkFHYFjDW4QgK4QegQIAxAE&amp;uact=5&amp;oq=How+airlines+maximized+passengers+per+flight&amp;gs_lp=Egdnd3Mtd2l6IixIb3cgYWlybGluZXMgbWF4aW1pemVkIHBhc3NlbmdlcnMgcGVyIGZsaWdodDIHECEYoAEYCjIHECEYoAEYCjIHECEYoAEYCjIFECEYqwJIx-4BUABYsewBcBR4AJABAZgB8QGgAZAzqgEHMzkuMjMuMrgBA8gBAPgBAZgCU6ACgTSoAgrCAhcQLhiABBiRAhixAxjRAxiDARjHARiKBcICERAuGIAEGJECGNEDGMcBGIoFwgIREC4YgAQYsQMY0QMYgwEYxwHCAhcQLhiABBixAxjHARiKBRiNBhiOBRivAcICBBAAGAPCAgsQABiABBixAxiDAcICCxAuGIAEGNEDGMcBwgILEAAYgAQYkQIYigXCAgoQABiABBhDGIoFwgIQEC4YgAQY0QMYQxjHARiKBcICCBAAGIAEGLEDwgIQEAAYgAQYkQIYigUYRhj5AcICFRAuGIAEGLEDGNEDGIMBGMcBGAoYC8ICDhAAGIAEGJECGLEDGIoFwgIQEAAYgAQYsQMYQxiDARiKBcICDRAAGIAEGLEDGEMYigXCAgUQABiABMICCBAuGIAEGLEDwgIQEAAYgAQYsQMYgwEYRhj5AcICDhAuGIAEGLEDGNEDGMcBwgIOEC4YgAQYxwEYjgUYrwHCAg0QABiABBixAxiDARgKwgIKEAAYAxjqAhiPAcICChAuGAMY6gIYjwHCAgsQLhiABBixAxiDAcICERAAGIAEGLEDGIMBGIoFGI0GwgIREAAYgAQYsQMYgwEYxwMYigXCAg4QABiABBixAxiKBRiNBsICDhAAGIAEGLEDGIMBGIoFwgIHEAAYgAQYCsICBhAAGBYYHsICCxAAGIAEGIYDGIoFwgIFEAAY7wXCAggQABiABBiiBMICCBAAGKIEGIkFwgIFECEYnwXCAgUQIRigAZgDA_EFUBfhGkRt7EaSBwc1NS4yNi4yoAfSrAOyBwczNS4yNi4yuAe2M8IHCDE4LjQ1LjIwyAe4AYAIAA&amp;sclient=gws-wiz&amp;mstk=AUtExfB3tKjfKLbsf3A79qemVv7Od2ETBuTHFy2Uf5qmL128YYpOoACrt7X-AmyiP5GGgEylcOpvcBaKp_eHXibbodX2IpZlqqFeouM6gvH2nW7ZF7W7uKFAOrUTr9Y_lxRXleg&amp;csui=3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Famous Movie.  Give context that systems are being put into place but….we are only going to change by implementation.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75C14C-C558-4EEF-A1E5-4E14094BEA0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167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Revenue &amp; Pricing Strategies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Yield Management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&amp; Dynamic Pricing: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Algorithms adjust prices in real-time based on demand, time to departure, and historical data, filling seats at optimal prices, often higher for last-minute bookings.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Overbooking: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Selling more tickets than seats (e.g., 105% capacity) to compensate for expected no-shows, ensuring full flights and revenue.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Customer Segmentation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Offering different products (premium, budget) to various traveler types (business, leisure) to capture broader revenue.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Upselling: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Charging extra for seat selection (legroom, window/aisle) or other amenities to increase revenue per passenger. 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Aircraft &amp; Cabin Design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Cabin Reconfiguration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Redesigning layouts, using slimmer seats, and adjusting seat pitch to fit more seats in the same space.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Higher Density Aircraft: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Using specialized models, like the Boeing 737 MAX 200, designed for up to 200 seats with extra exits for high-density configurations.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Upgrading Aircraft: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Replacing smaller planes with larger ones on busy routes to increase total capacity. 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&amp; Operations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Predictive Analytics: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Using historical data, social media, weather, and booking patterns to forecast demand and adjust pricing/inventory.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Flight Limiting: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Strategically limiting the number of flights on a route to drive demand for existing ones.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75C14C-C558-4EEF-A1E5-4E14094BEA0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414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87B67-0850-476E-AA78-9A273902E8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081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091" y="6583376"/>
            <a:ext cx="628360" cy="138101"/>
          </a:xfrm>
          <a:prstGeom prst="rect">
            <a:avLst/>
          </a:prstGeom>
        </p:spPr>
        <p:txBody>
          <a:bodyPr vert="horz" lIns="91322" tIns="0" rIns="91322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675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91AB5B9D-37E5-4B4D-B256-FEE0AD9AB6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369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3631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692729" y="1344706"/>
            <a:ext cx="7758545" cy="4840941"/>
          </a:xfrm>
          <a:prstGeom prst="rect">
            <a:avLst/>
          </a:prstGeom>
        </p:spPr>
        <p:txBody>
          <a:bodyPr/>
          <a:lstStyle>
            <a:lvl1pPr>
              <a:defRPr sz="1589" b="1"/>
            </a:lvl1pPr>
            <a:lvl2pPr marL="529506" indent="-226931">
              <a:buFont typeface="Arial" panose="020B0604020202020204" pitchFamily="34" charset="0"/>
              <a:buChar char="•"/>
              <a:defRPr sz="1324"/>
            </a:lvl2pPr>
            <a:lvl3pPr marL="794259" indent="-189110">
              <a:buFont typeface="Arial" panose="020B0604020202020204" pitchFamily="34" charset="0"/>
              <a:buChar char="•"/>
              <a:defRPr/>
            </a:lvl3pPr>
            <a:lvl4pPr marL="1096835" indent="-189110">
              <a:buFont typeface="Arial" panose="020B0604020202020204" pitchFamily="34" charset="0"/>
              <a:buChar char="•"/>
              <a:defRPr/>
            </a:lvl4pPr>
            <a:lvl5pPr marL="1399409" indent="-18911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9787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  <p15:guide id="2" pos="316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87B67-0850-476E-AA78-9A273902E8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374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091" y="6583376"/>
            <a:ext cx="628360" cy="138101"/>
          </a:xfrm>
          <a:prstGeom prst="rect">
            <a:avLst/>
          </a:prstGeom>
        </p:spPr>
        <p:txBody>
          <a:bodyPr vert="horz" lIns="91322" tIns="0" rIns="91322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675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91AB5B9D-37E5-4B4D-B256-FEE0AD9AB6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355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091" y="6583376"/>
            <a:ext cx="628360" cy="138101"/>
          </a:xfrm>
          <a:prstGeom prst="rect">
            <a:avLst/>
          </a:prstGeom>
        </p:spPr>
        <p:txBody>
          <a:bodyPr vert="horz" lIns="91322" tIns="0" rIns="91322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675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91AB5B9D-37E5-4B4D-B256-FEE0AD9AB6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5004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091" y="6583376"/>
            <a:ext cx="628360" cy="138101"/>
          </a:xfrm>
          <a:prstGeom prst="rect">
            <a:avLst/>
          </a:prstGeom>
        </p:spPr>
        <p:txBody>
          <a:bodyPr vert="horz" lIns="91322" tIns="0" rIns="91322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675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91AB5B9D-37E5-4B4D-B256-FEE0AD9AB6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1925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091" y="6583376"/>
            <a:ext cx="628360" cy="138101"/>
          </a:xfrm>
          <a:prstGeom prst="rect">
            <a:avLst/>
          </a:prstGeom>
        </p:spPr>
        <p:txBody>
          <a:bodyPr vert="horz" lIns="91322" tIns="0" rIns="91322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675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91AB5B9D-37E5-4B4D-B256-FEE0AD9AB6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897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091" y="6583376"/>
            <a:ext cx="628360" cy="138101"/>
          </a:xfrm>
          <a:prstGeom prst="rect">
            <a:avLst/>
          </a:prstGeom>
        </p:spPr>
        <p:txBody>
          <a:bodyPr vert="horz" lIns="91322" tIns="0" rIns="91322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675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91AB5B9D-37E5-4B4D-B256-FEE0AD9AB6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6945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AB5B9D-37E5-4B4D-B256-FEE0AD9AB6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269967" y="1001489"/>
            <a:ext cx="8664484" cy="54080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5435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091" y="6583376"/>
            <a:ext cx="628360" cy="138101"/>
          </a:xfrm>
          <a:prstGeom prst="rect">
            <a:avLst/>
          </a:prstGeom>
        </p:spPr>
        <p:txBody>
          <a:bodyPr vert="horz" lIns="91322" tIns="0" rIns="91322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675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91AB5B9D-37E5-4B4D-B256-FEE0AD9AB6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9182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091" y="6583376"/>
            <a:ext cx="628360" cy="138101"/>
          </a:xfrm>
          <a:prstGeom prst="rect">
            <a:avLst/>
          </a:prstGeom>
        </p:spPr>
        <p:txBody>
          <a:bodyPr vert="horz" lIns="91322" tIns="0" rIns="91322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675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91AB5B9D-37E5-4B4D-B256-FEE0AD9AB6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8226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11414" y="238129"/>
            <a:ext cx="7323036" cy="619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091" y="6583376"/>
            <a:ext cx="628360" cy="138101"/>
          </a:xfrm>
          <a:prstGeom prst="rect">
            <a:avLst/>
          </a:prstGeom>
        </p:spPr>
        <p:txBody>
          <a:bodyPr vert="horz" lIns="91322" tIns="0" rIns="91322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675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91AB5B9D-37E5-4B4D-B256-FEE0AD9AB6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7592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091" y="6583376"/>
            <a:ext cx="628360" cy="138101"/>
          </a:xfrm>
          <a:prstGeom prst="rect">
            <a:avLst/>
          </a:prstGeom>
        </p:spPr>
        <p:txBody>
          <a:bodyPr vert="horz" lIns="91322" tIns="0" rIns="91322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675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91AB5B9D-37E5-4B4D-B256-FEE0AD9AB6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9281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06786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692729" y="1344706"/>
            <a:ext cx="7758545" cy="4840941"/>
          </a:xfrm>
          <a:prstGeom prst="rect">
            <a:avLst/>
          </a:prstGeom>
        </p:spPr>
        <p:txBody>
          <a:bodyPr/>
          <a:lstStyle>
            <a:lvl1pPr>
              <a:defRPr sz="1589" b="1"/>
            </a:lvl1pPr>
            <a:lvl2pPr marL="529506" indent="-226931">
              <a:buFont typeface="Arial" panose="020B0604020202020204" pitchFamily="34" charset="0"/>
              <a:buChar char="•"/>
              <a:defRPr sz="1324"/>
            </a:lvl2pPr>
            <a:lvl3pPr marL="794259" indent="-189110">
              <a:buFont typeface="Arial" panose="020B0604020202020204" pitchFamily="34" charset="0"/>
              <a:buChar char="•"/>
              <a:defRPr/>
            </a:lvl3pPr>
            <a:lvl4pPr marL="1096835" indent="-189110">
              <a:buFont typeface="Arial" panose="020B0604020202020204" pitchFamily="34" charset="0"/>
              <a:buChar char="•"/>
              <a:defRPr/>
            </a:lvl4pPr>
            <a:lvl5pPr marL="1399409" indent="-18911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5036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  <p15:guide id="2" pos="316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091" y="6583376"/>
            <a:ext cx="628360" cy="138101"/>
          </a:xfrm>
          <a:prstGeom prst="rect">
            <a:avLst/>
          </a:prstGeom>
        </p:spPr>
        <p:txBody>
          <a:bodyPr vert="horz" lIns="91322" tIns="0" rIns="91322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675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91AB5B9D-37E5-4B4D-B256-FEE0AD9AB6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982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091" y="6583376"/>
            <a:ext cx="628360" cy="138101"/>
          </a:xfrm>
          <a:prstGeom prst="rect">
            <a:avLst/>
          </a:prstGeom>
        </p:spPr>
        <p:txBody>
          <a:bodyPr vert="horz" lIns="91322" tIns="0" rIns="91322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675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91AB5B9D-37E5-4B4D-B256-FEE0AD9AB6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269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091" y="6583376"/>
            <a:ext cx="628360" cy="138101"/>
          </a:xfrm>
          <a:prstGeom prst="rect">
            <a:avLst/>
          </a:prstGeom>
        </p:spPr>
        <p:txBody>
          <a:bodyPr vert="horz" lIns="91322" tIns="0" rIns="91322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675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91AB5B9D-37E5-4B4D-B256-FEE0AD9AB6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263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091" y="6583376"/>
            <a:ext cx="628360" cy="138101"/>
          </a:xfrm>
          <a:prstGeom prst="rect">
            <a:avLst/>
          </a:prstGeom>
        </p:spPr>
        <p:txBody>
          <a:bodyPr vert="horz" lIns="91322" tIns="0" rIns="91322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675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91AB5B9D-37E5-4B4D-B256-FEE0AD9AB6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605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AB5B9D-37E5-4B4D-B256-FEE0AD9AB6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269967" y="1001489"/>
            <a:ext cx="8664484" cy="54080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3099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091" y="6583376"/>
            <a:ext cx="628360" cy="138101"/>
          </a:xfrm>
          <a:prstGeom prst="rect">
            <a:avLst/>
          </a:prstGeom>
        </p:spPr>
        <p:txBody>
          <a:bodyPr vert="horz" lIns="91322" tIns="0" rIns="91322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675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91AB5B9D-37E5-4B4D-B256-FEE0AD9AB6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122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11414" y="238129"/>
            <a:ext cx="7323036" cy="619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091" y="6583376"/>
            <a:ext cx="628360" cy="138101"/>
          </a:xfrm>
          <a:prstGeom prst="rect">
            <a:avLst/>
          </a:prstGeom>
        </p:spPr>
        <p:txBody>
          <a:bodyPr vert="horz" lIns="91322" tIns="0" rIns="91322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675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91AB5B9D-37E5-4B4D-B256-FEE0AD9AB6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731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3" y="3739893"/>
            <a:ext cx="8991600" cy="3035814"/>
          </a:xfrm>
          <a:prstGeom prst="rect">
            <a:avLst/>
          </a:prstGeom>
        </p:spPr>
      </p:pic>
      <p:sp>
        <p:nvSpPr>
          <p:cNvPr id="21" name="Half Frame 20"/>
          <p:cNvSpPr/>
          <p:nvPr userDrawn="1"/>
        </p:nvSpPr>
        <p:spPr>
          <a:xfrm rot="10800000">
            <a:off x="0" y="-87550"/>
            <a:ext cx="9144000" cy="6941675"/>
          </a:xfrm>
          <a:prstGeom prst="halfFrame">
            <a:avLst>
              <a:gd name="adj1" fmla="val 1196"/>
              <a:gd name="adj2" fmla="val 1196"/>
            </a:avLst>
          </a:prstGeom>
          <a:gradFill>
            <a:gsLst>
              <a:gs pos="100000">
                <a:schemeClr val="bg1">
                  <a:alpha val="0"/>
                </a:schemeClr>
              </a:gs>
              <a:gs pos="2000">
                <a:srgbClr val="00005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0" name="Half Frame 19"/>
          <p:cNvSpPr/>
          <p:nvPr userDrawn="1"/>
        </p:nvSpPr>
        <p:spPr>
          <a:xfrm>
            <a:off x="0" y="2"/>
            <a:ext cx="9144000" cy="6721475"/>
          </a:xfrm>
          <a:prstGeom prst="halfFrame">
            <a:avLst>
              <a:gd name="adj1" fmla="val 1173"/>
              <a:gd name="adj2" fmla="val 1318"/>
            </a:avLst>
          </a:prstGeom>
          <a:gradFill>
            <a:gsLst>
              <a:gs pos="100000">
                <a:schemeClr val="bg1">
                  <a:alpha val="0"/>
                </a:schemeClr>
              </a:gs>
              <a:gs pos="2000">
                <a:srgbClr val="00005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1611414" y="238127"/>
            <a:ext cx="6323614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22" tIns="45662" rIns="91322" bIns="456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9550" y="1209675"/>
            <a:ext cx="8724900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22" tIns="45662" rIns="91322" bIns="45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091" y="6583376"/>
            <a:ext cx="628360" cy="138101"/>
          </a:xfrm>
          <a:prstGeom prst="rect">
            <a:avLst/>
          </a:prstGeom>
        </p:spPr>
        <p:txBody>
          <a:bodyPr vert="horz" lIns="91322" tIns="0" rIns="91322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91AB5B9D-37E5-4B4D-B256-FEE0AD9AB6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Round Same Side Corner Rectangle 2"/>
          <p:cNvSpPr/>
          <p:nvPr userDrawn="1"/>
        </p:nvSpPr>
        <p:spPr>
          <a:xfrm>
            <a:off x="2800350" y="2"/>
            <a:ext cx="3543300" cy="161925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rgbClr val="0000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1" y="-3389"/>
            <a:ext cx="9143999" cy="26161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750" kern="1500" spc="450" baseline="0" dirty="0">
                <a:solidFill>
                  <a:srgbClr val="FFFF00"/>
                </a:solidFill>
                <a:latin typeface="+mn-lt"/>
              </a:rPr>
              <a:t>NAVSEA WARFARE CENTERS</a:t>
            </a:r>
          </a:p>
        </p:txBody>
      </p:sp>
      <p:sp>
        <p:nvSpPr>
          <p:cNvPr id="13" name="Round Same Side Corner Rectangle 12"/>
          <p:cNvSpPr/>
          <p:nvPr userDrawn="1"/>
        </p:nvSpPr>
        <p:spPr>
          <a:xfrm flipV="1">
            <a:off x="2800350" y="6682420"/>
            <a:ext cx="3543300" cy="161925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rgbClr val="0000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" y="6679029"/>
            <a:ext cx="9143999" cy="26161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750" kern="1500" spc="450" baseline="0" dirty="0">
                <a:solidFill>
                  <a:srgbClr val="FFFF00"/>
                </a:solidFill>
                <a:latin typeface="+mn-lt"/>
              </a:rPr>
              <a:t>NAVSEA WARFARE CENTERS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36188" y="917788"/>
            <a:ext cx="8821696" cy="0"/>
          </a:xfrm>
          <a:prstGeom prst="line">
            <a:avLst/>
          </a:prstGeom>
          <a:ln w="25400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50000">
                  <a:srgbClr val="000058"/>
                </a:gs>
                <a:gs pos="25000">
                  <a:srgbClr val="6C6DA0"/>
                </a:gs>
                <a:gs pos="76000">
                  <a:srgbClr val="6971A4"/>
                </a:gs>
                <a:gs pos="100000">
                  <a:schemeClr val="accent1">
                    <a:lumMod val="30000"/>
                    <a:lumOff val="70000"/>
                    <a:alpha val="0"/>
                  </a:schemeClr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5" descr="NAVSEA_warfarectr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52400" y="135313"/>
            <a:ext cx="609600" cy="373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68AD0E-6E52-1193-1B6C-85EB5EA02E98}"/>
              </a:ext>
            </a:extLst>
          </p:cNvPr>
          <p:cNvSpPr txBox="1"/>
          <p:nvPr userDrawn="1"/>
        </p:nvSpPr>
        <p:spPr>
          <a:xfrm>
            <a:off x="3962400" y="6248400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3476625" y="153819"/>
            <a:ext cx="198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B050"/>
                </a:solidFill>
              </a:rPr>
              <a:t>UNCLASSIFIED</a:t>
            </a:r>
            <a:endParaRPr lang="en-US" sz="1200" dirty="0">
              <a:solidFill>
                <a:srgbClr val="00B050"/>
              </a:solidFill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3476625" y="6376846"/>
            <a:ext cx="198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B050"/>
                </a:solidFill>
              </a:rPr>
              <a:t>UNCLASSIFIED</a:t>
            </a:r>
            <a:endParaRPr lang="en-US" sz="1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598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461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4918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7379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69837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1714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70297" indent="-214313" algn="l" rtl="0" eaLnBrk="0" fontAlgn="base" hangingPunct="0">
        <a:spcBef>
          <a:spcPct val="20000"/>
        </a:spcBef>
        <a:spcAft>
          <a:spcPct val="0"/>
        </a:spcAft>
        <a:buSzPct val="90000"/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70335" indent="-17026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16806" indent="-17026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416844" indent="-17026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3526" indent="-171231" algn="l" defTabSz="684918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986" indent="-171231" algn="l" defTabSz="684918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8444" indent="-171231" algn="l" defTabSz="684918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902" indent="-171231" algn="l" defTabSz="684918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9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461" algn="l" defTabSz="6849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4918" algn="l" defTabSz="6849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7379" algn="l" defTabSz="6849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69837" algn="l" defTabSz="6849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2297" algn="l" defTabSz="6849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4754" algn="l" defTabSz="6849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7215" algn="l" defTabSz="6849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39673" algn="l" defTabSz="6849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3" y="3739893"/>
            <a:ext cx="8991600" cy="3035814"/>
          </a:xfrm>
          <a:prstGeom prst="rect">
            <a:avLst/>
          </a:prstGeom>
        </p:spPr>
      </p:pic>
      <p:sp>
        <p:nvSpPr>
          <p:cNvPr id="21" name="Half Frame 20"/>
          <p:cNvSpPr/>
          <p:nvPr userDrawn="1"/>
        </p:nvSpPr>
        <p:spPr>
          <a:xfrm rot="10800000">
            <a:off x="0" y="-87550"/>
            <a:ext cx="9144000" cy="6941675"/>
          </a:xfrm>
          <a:prstGeom prst="halfFrame">
            <a:avLst>
              <a:gd name="adj1" fmla="val 1196"/>
              <a:gd name="adj2" fmla="val 1196"/>
            </a:avLst>
          </a:prstGeom>
          <a:gradFill>
            <a:gsLst>
              <a:gs pos="100000">
                <a:schemeClr val="bg1">
                  <a:alpha val="0"/>
                </a:schemeClr>
              </a:gs>
              <a:gs pos="2000">
                <a:srgbClr val="00005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0" name="Half Frame 19"/>
          <p:cNvSpPr/>
          <p:nvPr userDrawn="1"/>
        </p:nvSpPr>
        <p:spPr>
          <a:xfrm>
            <a:off x="0" y="2"/>
            <a:ext cx="9144000" cy="6721475"/>
          </a:xfrm>
          <a:prstGeom prst="halfFrame">
            <a:avLst>
              <a:gd name="adj1" fmla="val 1173"/>
              <a:gd name="adj2" fmla="val 1318"/>
            </a:avLst>
          </a:prstGeom>
          <a:gradFill>
            <a:gsLst>
              <a:gs pos="100000">
                <a:schemeClr val="bg1">
                  <a:alpha val="0"/>
                </a:schemeClr>
              </a:gs>
              <a:gs pos="2000">
                <a:srgbClr val="00005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1611414" y="238127"/>
            <a:ext cx="6323614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22" tIns="45662" rIns="91322" bIns="456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9550" y="1209675"/>
            <a:ext cx="8724900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22" tIns="45662" rIns="91322" bIns="45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091" y="6583376"/>
            <a:ext cx="628360" cy="138101"/>
          </a:xfrm>
          <a:prstGeom prst="rect">
            <a:avLst/>
          </a:prstGeom>
        </p:spPr>
        <p:txBody>
          <a:bodyPr vert="horz" lIns="91322" tIns="0" rIns="91322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91AB5B9D-37E5-4B4D-B256-FEE0AD9AB6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Round Same Side Corner Rectangle 2"/>
          <p:cNvSpPr/>
          <p:nvPr userDrawn="1"/>
        </p:nvSpPr>
        <p:spPr>
          <a:xfrm>
            <a:off x="2800350" y="2"/>
            <a:ext cx="3543300" cy="161925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rgbClr val="0000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1" y="-3389"/>
            <a:ext cx="9143999" cy="26161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750" kern="1500" spc="450" baseline="0" dirty="0">
                <a:solidFill>
                  <a:srgbClr val="FFFF00"/>
                </a:solidFill>
                <a:latin typeface="+mn-lt"/>
              </a:rPr>
              <a:t>NAVSEA WARFARE CENTERS</a:t>
            </a:r>
          </a:p>
        </p:txBody>
      </p:sp>
      <p:sp>
        <p:nvSpPr>
          <p:cNvPr id="13" name="Round Same Side Corner Rectangle 12"/>
          <p:cNvSpPr/>
          <p:nvPr userDrawn="1"/>
        </p:nvSpPr>
        <p:spPr>
          <a:xfrm flipV="1">
            <a:off x="2800350" y="6682420"/>
            <a:ext cx="3543300" cy="161925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rgbClr val="0000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" y="6679029"/>
            <a:ext cx="9143999" cy="26161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750" kern="1500" spc="450" baseline="0" dirty="0">
                <a:solidFill>
                  <a:srgbClr val="FFFF00"/>
                </a:solidFill>
                <a:latin typeface="+mn-lt"/>
              </a:rPr>
              <a:t>NAVSEA WARFARE CENTERS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36188" y="917788"/>
            <a:ext cx="8821696" cy="0"/>
          </a:xfrm>
          <a:prstGeom prst="line">
            <a:avLst/>
          </a:prstGeom>
          <a:ln w="25400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50000">
                  <a:srgbClr val="000058"/>
                </a:gs>
                <a:gs pos="25000">
                  <a:srgbClr val="6C6DA0"/>
                </a:gs>
                <a:gs pos="76000">
                  <a:srgbClr val="6971A4"/>
                </a:gs>
                <a:gs pos="100000">
                  <a:schemeClr val="accent1">
                    <a:lumMod val="30000"/>
                    <a:lumOff val="70000"/>
                    <a:alpha val="0"/>
                  </a:schemeClr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090" y="80962"/>
            <a:ext cx="754908" cy="862220"/>
          </a:xfrm>
          <a:prstGeom prst="rect">
            <a:avLst/>
          </a:prstGeom>
        </p:spPr>
      </p:pic>
      <p:pic>
        <p:nvPicPr>
          <p:cNvPr id="17" name="Picture 15" descr="NAVSEA_warfarectr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09540" y="150573"/>
            <a:ext cx="1211342" cy="741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3A2303-6267-501B-4DD3-CC8252476C45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xmlns="" val="hdr"/>
              </p:ext>
            </p:extLst>
          </p:nvPr>
        </p:nvSpPr>
        <p:spPr>
          <a:xfrm>
            <a:off x="4071112" y="63500"/>
            <a:ext cx="1033463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200">
                <a:solidFill>
                  <a:srgbClr val="008000">
                    <a:alpha val="50000"/>
                  </a:srgbClr>
                </a:solidFill>
                <a:latin typeface="Aptos" panose="020B0004020202020204" pitchFamily="34" charset="0"/>
              </a:rPr>
              <a:t>UNCLASSIFIED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A671AA-EE47-E303-9142-51E16D841DA1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xmlns="" val="ftr"/>
              </p:ext>
            </p:extLst>
          </p:nvPr>
        </p:nvSpPr>
        <p:spPr>
          <a:xfrm>
            <a:off x="4071112" y="6611620"/>
            <a:ext cx="1033463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200">
                <a:solidFill>
                  <a:srgbClr val="008000">
                    <a:alpha val="50000"/>
                  </a:srgbClr>
                </a:solidFill>
                <a:latin typeface="Aptos" panose="020B0004020202020204" pitchFamily="34" charset="0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3947335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461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4918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7379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69837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1714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70297" indent="-214313" algn="l" rtl="0" eaLnBrk="0" fontAlgn="base" hangingPunct="0">
        <a:spcBef>
          <a:spcPct val="20000"/>
        </a:spcBef>
        <a:spcAft>
          <a:spcPct val="0"/>
        </a:spcAft>
        <a:buSzPct val="90000"/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70335" indent="-17026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16806" indent="-17026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416844" indent="-17026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3526" indent="-171231" algn="l" defTabSz="684918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986" indent="-171231" algn="l" defTabSz="684918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8444" indent="-171231" algn="l" defTabSz="684918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902" indent="-171231" algn="l" defTabSz="684918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9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461" algn="l" defTabSz="6849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4918" algn="l" defTabSz="6849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7379" algn="l" defTabSz="6849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69837" algn="l" defTabSz="6849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2297" algn="l" defTabSz="6849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4754" algn="l" defTabSz="6849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7215" algn="l" defTabSz="6849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39673" algn="l" defTabSz="6849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33D6B-853D-54D1-F7A1-18CE79245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0193" y="1981200"/>
            <a:ext cx="6323614" cy="2895600"/>
          </a:xfrm>
        </p:spPr>
        <p:txBody>
          <a:bodyPr/>
          <a:lstStyle/>
          <a:p>
            <a:r>
              <a:rPr lang="en-US" sz="3200" dirty="0">
                <a:latin typeface="Georgia"/>
              </a:rPr>
              <a:t>Warfighting Readiness Brief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800" dirty="0">
                <a:latin typeface="Georgia"/>
              </a:rPr>
              <a:t>NCMA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>
                <a:latin typeface="Georgia"/>
              </a:rPr>
              <a:t>27 Jan 2026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047F0C-B6B9-4FD7-C1A1-952E4DA3B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C87B67-0850-476E-AA78-9A273902E860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817EAB-05F2-7D9F-543F-C62F95D5436E}"/>
              </a:ext>
            </a:extLst>
          </p:cNvPr>
          <p:cNvSpPr txBox="1"/>
          <p:nvPr/>
        </p:nvSpPr>
        <p:spPr>
          <a:xfrm>
            <a:off x="165370" y="6189222"/>
            <a:ext cx="570770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Calibri"/>
                <a:cs typeface="Calibri"/>
              </a:rPr>
              <a:t>Unclassified; Distribution is Unlimited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831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0AE54-0774-862E-B23E-029A1F44F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Acquisition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60527D8-0692-645C-D047-94C5F07E51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2667000" y="4019548"/>
            <a:ext cx="4044721" cy="2029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D0517B-3166-5EE8-DDA1-D1AB7F1C86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1AB5B9D-37E5-4B4D-B256-FEE0AD9AB67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95580A-C662-5647-D1BD-F14D5DF9DA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3185" y="1295400"/>
            <a:ext cx="3077629" cy="2286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693018-2321-B30E-3FC7-CDB960B8CD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1800" y="4191000"/>
            <a:ext cx="2001248" cy="1600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EB18AAC-0061-FA62-207E-E23CB74C7A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338" y="4285236"/>
            <a:ext cx="1950152" cy="14977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1FF708-E78C-41EF-E4E1-0678AFAAAD35}"/>
              </a:ext>
            </a:extLst>
          </p:cNvPr>
          <p:cNvSpPr txBox="1"/>
          <p:nvPr/>
        </p:nvSpPr>
        <p:spPr>
          <a:xfrm>
            <a:off x="0" y="6327843"/>
            <a:ext cx="45720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aseline="0">
                <a:latin typeface="Calibri"/>
              </a:rPr>
              <a:t>Unclassified; Distribution is Unlimited</a:t>
            </a:r>
            <a:endParaRPr lang="en-US"/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96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77660-73FC-0E04-19B8-4324FB2DF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Artificial Intelligence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D2AEE-0C1A-2284-CB6D-5CAB553FE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D5E361-78B9-06E6-997C-2FA5738496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1AB5B9D-37E5-4B4D-B256-FEE0AD9AB67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DDDF3E-E3F7-4A2C-3A38-DAB08D6D0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91" y="1209674"/>
            <a:ext cx="4125809" cy="51149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1CC2A2-A115-6D4F-CAF0-7BBBE3AA50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3395" y="1209674"/>
            <a:ext cx="3559250" cy="51149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D90D05-6F32-EE76-016F-1FC9B8C8761F}"/>
              </a:ext>
            </a:extLst>
          </p:cNvPr>
          <p:cNvSpPr txBox="1"/>
          <p:nvPr/>
        </p:nvSpPr>
        <p:spPr>
          <a:xfrm>
            <a:off x="150779" y="6327843"/>
            <a:ext cx="45720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0" i="0" u="none" strike="noStrike" baseline="0">
                <a:solidFill>
                  <a:srgbClr val="000000"/>
                </a:solidFill>
                <a:latin typeface="Calibri"/>
              </a:rPr>
              <a:t>Unclassified; Distribution is Unlimited</a:t>
            </a:r>
            <a:endParaRPr lang="en-US"/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714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51532-4D07-78CF-0009-CCD2DE65F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Remote Support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C05CA6-6EB5-C3F3-29AD-425CBE0236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AB5B9D-37E5-4B4D-B256-FEE0AD9AB67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EA03D9-EA81-5706-4167-1FD0888C7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19200"/>
            <a:ext cx="2896057" cy="16248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C9F2EB-0D79-259D-29B6-E418F6006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3276600"/>
            <a:ext cx="2451806" cy="17529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CEEA1AE-71F3-9648-E44C-2AD3EF9EBE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1219200"/>
            <a:ext cx="2803838" cy="17202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A5F0267-190C-7076-A348-6D39D53839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4420" y="3449236"/>
            <a:ext cx="2548190" cy="14644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79C8992-930D-5249-B6BA-089F19B3B0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3131" y="1121864"/>
            <a:ext cx="2272845" cy="191494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073676B-81B5-FE4D-22E7-DFD3245F61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82604" y="3394161"/>
            <a:ext cx="2133898" cy="148610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5A5A6D4-D9A4-5043-2FFA-EEB749F65851}"/>
              </a:ext>
            </a:extLst>
          </p:cNvPr>
          <p:cNvCxnSpPr/>
          <p:nvPr/>
        </p:nvCxnSpPr>
        <p:spPr>
          <a:xfrm>
            <a:off x="3276600" y="1121864"/>
            <a:ext cx="0" cy="46693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436CF41-0524-E18C-44CE-392710D586D4}"/>
              </a:ext>
            </a:extLst>
          </p:cNvPr>
          <p:cNvCxnSpPr/>
          <p:nvPr/>
        </p:nvCxnSpPr>
        <p:spPr>
          <a:xfrm>
            <a:off x="6477000" y="1121864"/>
            <a:ext cx="0" cy="46693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9BA82DAB-74F1-0B73-08EF-AD8108857D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9200" y="5334000"/>
            <a:ext cx="1162212" cy="70971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3E858DA-90D5-DA6F-5903-B25B21B798E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08807" y="5334000"/>
            <a:ext cx="1173004" cy="76169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B228396-7649-155F-991D-E3CE397E342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86600" y="5323438"/>
            <a:ext cx="1388910" cy="7226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50CBE4-1582-FDFF-C2DA-A05447E871C0}"/>
              </a:ext>
            </a:extLst>
          </p:cNvPr>
          <p:cNvSpPr txBox="1"/>
          <p:nvPr/>
        </p:nvSpPr>
        <p:spPr>
          <a:xfrm>
            <a:off x="0" y="6327843"/>
            <a:ext cx="45720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0" i="0" u="none" strike="noStrike" baseline="0">
                <a:solidFill>
                  <a:srgbClr val="000000"/>
                </a:solidFill>
                <a:latin typeface="Calibri"/>
              </a:rPr>
              <a:t>Unclassified; Distribution is Unlimited</a:t>
            </a:r>
            <a:endParaRPr lang="en-US"/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362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1D309-E179-398D-F80E-A83EE8047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Streamlined Supply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BBD91FC-7564-91B1-B44E-EC68E81C82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1524000" y="1219200"/>
            <a:ext cx="5943600" cy="4801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2F79A4-B0EC-B97D-4F6A-9E737EAC5C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1AB5B9D-37E5-4B4D-B256-FEE0AD9AB67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8FB895-0C13-14D5-2F3D-DEACE7D1B0AB}"/>
              </a:ext>
            </a:extLst>
          </p:cNvPr>
          <p:cNvSpPr txBox="1"/>
          <p:nvPr/>
        </p:nvSpPr>
        <p:spPr>
          <a:xfrm>
            <a:off x="121596" y="6327843"/>
            <a:ext cx="45720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0" i="0" u="none" strike="noStrike" baseline="0">
                <a:solidFill>
                  <a:srgbClr val="000000"/>
                </a:solidFill>
                <a:latin typeface="Calibri"/>
              </a:rPr>
              <a:t>Unclassified; Distribution is Unlimited</a:t>
            </a:r>
            <a:endParaRPr lang="en-US"/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783980"/>
      </p:ext>
    </p:extLst>
  </p:cSld>
  <p:clrMapOvr>
    <a:masterClrMapping/>
  </p:clrMapOvr>
</p:sld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>
          <a:solidFill>
            <a:schemeClr val="tx1"/>
          </a:solidFill>
        </a:ln>
      </a:spPr>
      <a:bodyPr lIns="91322" tIns="45662" rIns="91322" bIns="45662" rtlCol="0" anchor="ctr"/>
      <a:lstStyle>
        <a:defPPr algn="ctr">
          <a:defRPr>
            <a:solidFill>
              <a:prstClr val="white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>
          <a:solidFill>
            <a:schemeClr val="tx1"/>
          </a:solidFill>
        </a:ln>
      </a:spPr>
      <a:bodyPr lIns="91322" tIns="45662" rIns="91322" bIns="45662" rtlCol="0" anchor="ctr"/>
      <a:lstStyle>
        <a:defPPr algn="ctr">
          <a:defRPr>
            <a:solidFill>
              <a:prstClr val="white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f21051b-48a8-4d4b-ab96-7e33ec925df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732B1234C3104A82067ABF110E1624" ma:contentTypeVersion="13" ma:contentTypeDescription="Create a new document." ma:contentTypeScope="" ma:versionID="2105ae6a4aef892ed0a4b1101f233c89">
  <xsd:schema xmlns:xsd="http://www.w3.org/2001/XMLSchema" xmlns:xs="http://www.w3.org/2001/XMLSchema" xmlns:p="http://schemas.microsoft.com/office/2006/metadata/properties" xmlns:ns3="8f21051b-48a8-4d4b-ab96-7e33ec925df6" targetNamespace="http://schemas.microsoft.com/office/2006/metadata/properties" ma:root="true" ma:fieldsID="559ceb89eae513b8cf52460d705ba49c" ns3:_="">
    <xsd:import namespace="8f21051b-48a8-4d4b-ab96-7e33ec925df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SearchProperties" minOccurs="0"/>
                <xsd:element ref="ns3:MediaServiceSystemTags" minOccurs="0"/>
                <xsd:element ref="ns3:MediaServiceLocation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21051b-48a8-4d4b-ab96-7e33ec925d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17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C216212-B449-4DF2-9492-F04E772FEBA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5536B76-2177-4BE6-B6DA-EDD724D94A45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f21051b-48a8-4d4b-ab96-7e33ec925df6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A4A3157-6B75-4E77-BF56-BE300CF00F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21051b-48a8-4d4b-ab96-7e33ec925d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196e6675-c0a9-4fb4-90ba-9df2389b72e5}" enabled="1" method="Privileged" siteId="{e3333e00-c877-4b87-b6ad-45e942de1750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19282</TotalTime>
  <Words>314</Words>
  <Application>Microsoft Office PowerPoint</Application>
  <PresentationFormat>On-screen Show (4:3)</PresentationFormat>
  <Paragraphs>30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Aptos</vt:lpstr>
      <vt:lpstr>Arial</vt:lpstr>
      <vt:lpstr>Calibri</vt:lpstr>
      <vt:lpstr>Georgia</vt:lpstr>
      <vt:lpstr>6_Office Theme</vt:lpstr>
      <vt:lpstr>5_Office Theme</vt:lpstr>
      <vt:lpstr>Warfighting Readiness Brief NCMA  27 Jan 2026 </vt:lpstr>
      <vt:lpstr>Fast Acquisition</vt:lpstr>
      <vt:lpstr>Artificial Intelligence</vt:lpstr>
      <vt:lpstr>Remote Support</vt:lpstr>
      <vt:lpstr>Streamlined Supply</vt:lpstr>
    </vt:vector>
  </TitlesOfParts>
  <Company>NMCI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Russell, Jamie M CIV NUWC NWPT</dc:creator>
  <cp:lastModifiedBy>Alexander Hayden</cp:lastModifiedBy>
  <cp:revision>751</cp:revision>
  <cp:lastPrinted>2023-11-16T15:31:16Z</cp:lastPrinted>
  <dcterms:created xsi:type="dcterms:W3CDTF">2016-03-04T20:05:34Z</dcterms:created>
  <dcterms:modified xsi:type="dcterms:W3CDTF">2026-02-06T20:09:15Z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0x01010091732B1234C3104A82067ABF110E1624</vt:lpwstr>
  </property>
  <property fmtid="{D5CDD505-2E9C-101B-9397-08002B2CF9AE}" pid="3" name="MediaServiceImageTags">
    <vt:lpwstr/>
  </property>
  <property fmtid="{D5CDD505-2E9C-101B-9397-08002B2CF9AE}" pid="4" name="ClassificationContentMarkingFooterLocations">
    <vt:lpwstr>6_Office Theme:9\5_Office Theme:9</vt:lpwstr>
  </property>
  <property fmtid="{D5CDD505-2E9C-101B-9397-08002B2CF9AE}" pid="5" name="ClassificationContentMarkingFooterText">
    <vt:lpwstr>UNCLASSIFIED</vt:lpwstr>
  </property>
  <property fmtid="{D5CDD505-2E9C-101B-9397-08002B2CF9AE}" pid="6" name="ClassificationContentMarkingHeaderLocations">
    <vt:lpwstr>6_Office Theme:8\5_Office Theme:8</vt:lpwstr>
  </property>
  <property fmtid="{D5CDD505-2E9C-101B-9397-08002B2CF9AE}" pid="7" name="ClassificationContentMarkingHeaderText">
    <vt:lpwstr>UNCLASSIFIED</vt:lpwstr>
  </property>
</Properties>
</file>