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23" r:id="rId5"/>
  </p:sldMasterIdLst>
  <p:notesMasterIdLst>
    <p:notesMasterId r:id="rId16"/>
  </p:notesMasterIdLst>
  <p:handoutMasterIdLst>
    <p:handoutMasterId r:id="rId17"/>
  </p:handoutMasterIdLst>
  <p:sldIdLst>
    <p:sldId id="538" r:id="rId6"/>
    <p:sldId id="545" r:id="rId7"/>
    <p:sldId id="546" r:id="rId8"/>
    <p:sldId id="547" r:id="rId9"/>
    <p:sldId id="548" r:id="rId10"/>
    <p:sldId id="550" r:id="rId11"/>
    <p:sldId id="551" r:id="rId12"/>
    <p:sldId id="552" r:id="rId13"/>
    <p:sldId id="553" r:id="rId14"/>
    <p:sldId id="554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sell, Jamie M CIV NUWC NWPT" initials="RJMCNN" lastIdx="18" clrIdx="0"/>
  <p:cmAuthor id="1" name="Gutkowski, James M CIV NUWC NWPT" initials="JMG" lastIdx="0" clrIdx="1"/>
  <p:cmAuthor id="2" name="Johnson, Kathryn D CIV (USA)" initials="JKDC(" lastIdx="1" clrIdx="2">
    <p:extLst>
      <p:ext uri="{19B8F6BF-5375-455C-9EA6-DF929625EA0E}">
        <p15:presenceInfo xmlns:p15="http://schemas.microsoft.com/office/powerpoint/2012/main" userId="S-1-5-21-1801674531-2146617017-725345543-4783501" providerId="AD"/>
      </p:ext>
    </p:extLst>
  </p:cmAuthor>
  <p:cmAuthor id="3" name="Egan, Christopher" initials="EC" lastIdx="4" clrIdx="3">
    <p:extLst>
      <p:ext uri="{19B8F6BF-5375-455C-9EA6-DF929625EA0E}">
        <p15:presenceInfo xmlns:p15="http://schemas.microsoft.com/office/powerpoint/2012/main" userId="S-1-5-21-903562872-1932019554-953900138-18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770"/>
    <a:srgbClr val="FFFF99"/>
    <a:srgbClr val="299FC9"/>
    <a:srgbClr val="C0635C"/>
    <a:srgbClr val="99CC00"/>
    <a:srgbClr val="DE006F"/>
    <a:srgbClr val="FFCC00"/>
    <a:srgbClr val="FF9900"/>
    <a:srgbClr val="8ADD69"/>
    <a:srgbClr val="D0D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27D72-1733-4A4D-B0F3-3128180D32B2}" v="1" dt="2026-01-26T16:27:08.388"/>
    <p1510:client id="{F7C96A2F-D8AB-4CA2-8CB3-6595C94310D5}" v="16" dt="2026-01-26T16:17:03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78935" autoAdjust="0"/>
  </p:normalViewPr>
  <p:slideViewPr>
    <p:cSldViewPr>
      <p:cViewPr varScale="1">
        <p:scale>
          <a:sx n="88" d="100"/>
          <a:sy n="88" d="100"/>
        </p:scale>
        <p:origin x="20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4310" y="69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BA85-81C5-4222-AC21-FC47A46EA3F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D01E-DF1B-4A58-9CE7-2E3118A03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64820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>
              <a:defRPr sz="1200"/>
            </a:lvl1pPr>
          </a:lstStyle>
          <a:p>
            <a:fld id="{DEEF4A8A-1061-4F5F-A43E-F1142CC6D3F5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0" rIns="93140" bIns="465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40" tIns="46570" rIns="93140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7"/>
            <a:ext cx="2971800" cy="464820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r">
              <a:defRPr sz="1200"/>
            </a:lvl1pPr>
          </a:lstStyle>
          <a:p>
            <a:fld id="{CD75C14C-C558-4EEF-A1E5-4E14094BEA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0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D3DF8-6F57-3F1D-C818-A57F9928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A71102-4883-4203-06C5-3F67607B2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F4691-E275-3AF8-50F8-90624FDDE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D997D-4A01-A506-BE6F-8E66C48E3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2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FEB5-F711-5F7E-6B9E-AECD1B8C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CBCC0-B48C-6981-FD83-467B588E8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503A6-1671-E207-5571-3CC4E13D3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1CBC6-659B-5E31-F209-2981D0564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25B4-E05E-4F7B-5E9C-BD2FC70B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28086-A971-A59F-0B02-F42E057E7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9C1C2-EC92-D09F-7511-4BAD7D197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B6BAF-886F-074B-60AB-A85B23D45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9623-C69E-4350-DEF9-7569CCE8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F71A6-45AD-A32C-24A9-E36628718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78A1E-617A-058F-6D54-546FB3A1D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3BE6C-12CC-F586-E50A-03838FC88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ED5EC-B8BA-5E68-E1EC-2BCCFD8D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A138C-30ED-9F0E-57F5-07FB80952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DBCA5-289C-9CF6-BE3A-26E570CC4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B29A6-3244-29B7-A6C5-F199AEA58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0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618FD-1E1F-2B2D-72A0-B2BCD98D1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3F46D-55AF-F5BD-3E26-7829BECAC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79518-D8B1-9BFB-6D97-C58D5BC9C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A58ED-E056-59B6-26A4-9C4DD9F86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6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0CC6-87AB-2B94-3F47-3C4A28649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4F7D6-6DC9-267E-5D89-2D38C23CE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9729D-2D39-3CE3-81D5-C4CC8B2D9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AE59-7F01-3024-252C-E175FFF37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C14C-C558-4EEF-A1E5-4E14094BEA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7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7B67-0850-476E-AA78-9A273902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6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63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92729" y="1344706"/>
            <a:ext cx="7758545" cy="4840941"/>
          </a:xfrm>
          <a:prstGeom prst="rect">
            <a:avLst/>
          </a:prstGeom>
        </p:spPr>
        <p:txBody>
          <a:bodyPr/>
          <a:lstStyle>
            <a:lvl1pPr>
              <a:defRPr sz="1589" b="1"/>
            </a:lvl1pPr>
            <a:lvl2pPr marL="529506" indent="-226931">
              <a:buFont typeface="Arial" panose="020B0604020202020204" pitchFamily="34" charset="0"/>
              <a:buChar char="•"/>
              <a:defRPr sz="1324"/>
            </a:lvl2pPr>
            <a:lvl3pPr marL="794259" indent="-189110">
              <a:buFont typeface="Arial" panose="020B0604020202020204" pitchFamily="34" charset="0"/>
              <a:buChar char="•"/>
              <a:defRPr/>
            </a:lvl3pPr>
            <a:lvl4pPr marL="1096835" indent="-189110">
              <a:buFont typeface="Arial" panose="020B0604020202020204" pitchFamily="34" charset="0"/>
              <a:buChar char="•"/>
              <a:defRPr/>
            </a:lvl4pPr>
            <a:lvl5pPr marL="1399409" indent="-18911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78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7B67-0850-476E-AA78-9A273902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0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9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9967" y="1001489"/>
            <a:ext cx="8664484" cy="5408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4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1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2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1414" y="238129"/>
            <a:ext cx="7323036" cy="619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2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678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92729" y="1344706"/>
            <a:ext cx="7758545" cy="4840941"/>
          </a:xfrm>
          <a:prstGeom prst="rect">
            <a:avLst/>
          </a:prstGeom>
        </p:spPr>
        <p:txBody>
          <a:bodyPr/>
          <a:lstStyle>
            <a:lvl1pPr>
              <a:defRPr sz="1589" b="1"/>
            </a:lvl1pPr>
            <a:lvl2pPr marL="529506" indent="-226931">
              <a:buFont typeface="Arial" panose="020B0604020202020204" pitchFamily="34" charset="0"/>
              <a:buChar char="•"/>
              <a:defRPr sz="1324"/>
            </a:lvl2pPr>
            <a:lvl3pPr marL="794259" indent="-189110">
              <a:buFont typeface="Arial" panose="020B0604020202020204" pitchFamily="34" charset="0"/>
              <a:buChar char="•"/>
              <a:defRPr/>
            </a:lvl3pPr>
            <a:lvl4pPr marL="1096835" indent="-189110">
              <a:buFont typeface="Arial" panose="020B0604020202020204" pitchFamily="34" charset="0"/>
              <a:buChar char="•"/>
              <a:defRPr/>
            </a:lvl4pPr>
            <a:lvl5pPr marL="1399409" indent="-18911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03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6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9967" y="1001489"/>
            <a:ext cx="8664484" cy="5408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0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2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1414" y="238129"/>
            <a:ext cx="7323036" cy="619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739893"/>
            <a:ext cx="8991600" cy="3035814"/>
          </a:xfrm>
          <a:prstGeom prst="rect">
            <a:avLst/>
          </a:prstGeom>
        </p:spPr>
      </p:pic>
      <p:sp>
        <p:nvSpPr>
          <p:cNvPr id="21" name="Half Frame 20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0" y="2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7"/>
            <a:ext cx="632361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209675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2800350" y="2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flipV="1">
            <a:off x="2800350" y="668242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6188" y="917788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NAVSEA_warfarect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35313"/>
            <a:ext cx="609600" cy="37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8AD0E-6E52-1193-1B6C-85EB5EA02E98}"/>
              </a:ext>
            </a:extLst>
          </p:cNvPr>
          <p:cNvSpPr txBox="1"/>
          <p:nvPr userDrawn="1"/>
        </p:nvSpPr>
        <p:spPr>
          <a:xfrm>
            <a:off x="3962400" y="6248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85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46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9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37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83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14313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806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16844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2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8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44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2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8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9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9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54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15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73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739893"/>
            <a:ext cx="8991600" cy="3035814"/>
          </a:xfrm>
          <a:prstGeom prst="rect">
            <a:avLst/>
          </a:prstGeom>
        </p:spPr>
      </p:pic>
      <p:sp>
        <p:nvSpPr>
          <p:cNvPr id="21" name="Half Frame 20"/>
          <p:cNvSpPr/>
          <p:nvPr userDrawn="1"/>
        </p:nvSpPr>
        <p:spPr>
          <a:xfrm rot="10800000">
            <a:off x="0" y="-87550"/>
            <a:ext cx="9144000" cy="6941675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0" y="2"/>
            <a:ext cx="9144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611414" y="238127"/>
            <a:ext cx="632361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209675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091" y="6583376"/>
            <a:ext cx="628360" cy="138101"/>
          </a:xfrm>
          <a:prstGeom prst="rect">
            <a:avLst/>
          </a:prstGeom>
        </p:spPr>
        <p:txBody>
          <a:bodyPr vert="horz" lIns="91322" tIns="0" rIns="91322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2800350" y="2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-338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flipV="1">
            <a:off x="2800350" y="668242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679029"/>
            <a:ext cx="9143999" cy="26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50" kern="1500" spc="450" baseline="0" dirty="0">
                <a:solidFill>
                  <a:srgbClr val="FFFF00"/>
                </a:solidFill>
                <a:latin typeface="+mn-lt"/>
              </a:rPr>
              <a:t>NAVSEA WARFARE CENTERS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6188" y="917788"/>
            <a:ext cx="8821696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90" y="80962"/>
            <a:ext cx="754908" cy="862220"/>
          </a:xfrm>
          <a:prstGeom prst="rect">
            <a:avLst/>
          </a:prstGeom>
        </p:spPr>
      </p:pic>
      <p:pic>
        <p:nvPicPr>
          <p:cNvPr id="17" name="Picture 15" descr="NAVSEA_warfarect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540" y="150573"/>
            <a:ext cx="1211342" cy="7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33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46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9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37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83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14313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806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16844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2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86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44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2" indent="-171231" algn="l" defTabSz="6849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8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9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97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54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15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73" algn="l" defTabSz="6849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3D6B-853D-54D1-F7A1-18CE7924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193" y="1981200"/>
            <a:ext cx="6323614" cy="2895600"/>
          </a:xfrm>
        </p:spPr>
        <p:txBody>
          <a:bodyPr/>
          <a:lstStyle/>
          <a:p>
            <a:r>
              <a:rPr lang="en-US" sz="3200" dirty="0"/>
              <a:t>Warfighting Readiness</a:t>
            </a:r>
            <a:br>
              <a:rPr lang="en-US" sz="3200" dirty="0"/>
            </a:br>
            <a:r>
              <a:rPr lang="en-US" dirty="0"/>
              <a:t>Industry as a Weapon System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CAPT Kevin Behm</a:t>
            </a:r>
            <a:br>
              <a:rPr lang="en-US" dirty="0"/>
            </a:br>
            <a:r>
              <a:rPr lang="en-US" dirty="0"/>
              <a:t>Commanding Officer</a:t>
            </a:r>
            <a:br>
              <a:rPr lang="en-US" dirty="0"/>
            </a:br>
            <a:r>
              <a:rPr lang="en-US" dirty="0"/>
              <a:t>NUWC Division Newport</a:t>
            </a:r>
            <a:br>
              <a:rPr lang="en-US" dirty="0"/>
            </a:br>
            <a:r>
              <a:rPr lang="en-US"/>
              <a:t/>
            </a:r>
            <a:br>
              <a:rPr lang="en-US"/>
            </a:br>
            <a:r>
              <a:rPr lang="en-US"/>
              <a:t>27 </a:t>
            </a:r>
            <a:r>
              <a:rPr lang="en-US" dirty="0"/>
              <a:t>Jan 2026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47F0C-B6B9-4FD7-C1A1-952E4DA3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7B67-0850-476E-AA78-9A273902E8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3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24F5-E61F-777F-1C6A-97EC23A4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A3E6-F8AB-0A73-D2E4-9EEBF720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IS A WEAPON SYSTEM</a:t>
            </a:r>
          </a:p>
        </p:txBody>
      </p:sp>
      <p:pic>
        <p:nvPicPr>
          <p:cNvPr id="6" name="Content Placeholder 5" descr="A picture containing outdoor, several&#10;&#10;AI-generated content may be incorrect.">
            <a:extLst>
              <a:ext uri="{FF2B5EF4-FFF2-40B4-BE49-F238E27FC236}">
                <a16:creationId xmlns:a16="http://schemas.microsoft.com/office/drawing/2014/main" id="{493E74C4-5A64-F940-210A-42B23DDA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5717" y="1335944"/>
            <a:ext cx="6672566" cy="37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922F1-94AB-3EE4-3C60-27912D1AE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B58FE-7E0C-37B8-0202-2881D6291528}"/>
              </a:ext>
            </a:extLst>
          </p:cNvPr>
          <p:cNvSpPr txBox="1"/>
          <p:nvPr/>
        </p:nvSpPr>
        <p:spPr>
          <a:xfrm>
            <a:off x="838200" y="5715000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Speed, not capability, </a:t>
            </a:r>
            <a:r>
              <a:rPr lang="en-US" sz="2800" b="1" dirty="0"/>
              <a:t>will be the decisive factor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538A6-F9B8-F908-5BB3-731AE926DE9B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7DE4C-E4E8-E8EC-A78A-C96DFF989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6341-20AC-C7E2-EDFC-3F491A36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Black" panose="020F0502020204030204" pitchFamily="18" charset="0"/>
              </a:rPr>
              <a:t>The canary in </a:t>
            </a:r>
            <a:r>
              <a:rPr lang="en-US" sz="2800" dirty="0">
                <a:latin typeface="Amasis MT Pro Black" panose="020F0502020204030204" pitchFamily="18" charset="0"/>
              </a:rPr>
              <a:t>the</a:t>
            </a:r>
            <a:r>
              <a:rPr lang="en-US" dirty="0">
                <a:latin typeface="Amasis MT Pro Black" panose="020F0502020204030204" pitchFamily="18" charset="0"/>
              </a:rPr>
              <a:t> coal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2CA4-A168-4B34-704E-CA0B8272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Content Placeholder 8" descr="A picture containing several&#10;&#10;AI-generated content may be incorrect.">
            <a:extLst>
              <a:ext uri="{FF2B5EF4-FFF2-40B4-BE49-F238E27FC236}">
                <a16:creationId xmlns:a16="http://schemas.microsoft.com/office/drawing/2014/main" id="{51851DEF-13FD-A1CA-49FD-8CBA4ECBE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53000" y="2003358"/>
            <a:ext cx="3804039" cy="28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 picture containing sky, outdoor, shore&#10;&#10;AI-generated content may be incorrect.">
            <a:extLst>
              <a:ext uri="{FF2B5EF4-FFF2-40B4-BE49-F238E27FC236}">
                <a16:creationId xmlns:a16="http://schemas.microsoft.com/office/drawing/2014/main" id="{B631B9A5-5647-3F5F-FEA2-70E6DA83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53"/>
          <a:stretch>
            <a:fillRect/>
          </a:stretch>
        </p:blipFill>
        <p:spPr>
          <a:xfrm>
            <a:off x="609600" y="2003358"/>
            <a:ext cx="3804039" cy="2851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F9312-72F0-CE13-0F87-A9C599A0D6D8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35C9-9245-A32D-C386-47399B11A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639A-9C09-24A4-8A66-09BE8305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When Shipyards Struggle, Sailors Feel It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17EEB-ECA2-898B-F3C3-ECDF36CB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92381-D827-CED1-B95F-6D90EE942805}"/>
              </a:ext>
            </a:extLst>
          </p:cNvPr>
          <p:cNvSpPr txBox="1"/>
          <p:nvPr/>
        </p:nvSpPr>
        <p:spPr>
          <a:xfrm>
            <a:off x="676439" y="1524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USNI News: </a:t>
            </a:r>
            <a:r>
              <a:rPr lang="en-US" sz="2400" b="1" dirty="0"/>
              <a:t>“Junior Sailors on USS </a:t>
            </a:r>
            <a:r>
              <a:rPr lang="en-US" sz="2400" b="1" i="1" dirty="0"/>
              <a:t>George Washington</a:t>
            </a:r>
            <a:r>
              <a:rPr lang="en-US" sz="2400" b="1" dirty="0"/>
              <a:t> Endured Some of the Toughest Living Conditions”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i="1" dirty="0"/>
              <a:t>Military.com</a:t>
            </a:r>
            <a:r>
              <a:rPr lang="en-US" sz="2400" b="1" dirty="0"/>
              <a:t>: “USS </a:t>
            </a:r>
            <a:r>
              <a:rPr lang="en-US" sz="2400" b="1" i="1" dirty="0"/>
              <a:t>George Washington</a:t>
            </a:r>
            <a:r>
              <a:rPr lang="en-US" sz="2400" b="1" dirty="0"/>
              <a:t> Heads to Japan, Ending Troubled Shipyard Stay That Included String of Suicides”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i="1" dirty="0"/>
              <a:t>LA Times &amp; AP: </a:t>
            </a:r>
            <a:r>
              <a:rPr lang="en-US" sz="2400" b="1" dirty="0"/>
              <a:t>“Navy probe prompted by suicides condemns conditions at shipyard: ‘We let our people down’”</a:t>
            </a:r>
          </a:p>
          <a:p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521EB-FEF1-4FDF-84F0-6DAF6EFF5794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1A6B-3F8B-CCA1-F67E-0A16A995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3914-2C13-7B70-E7B2-A94E587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QUANTITY HAS ITS OWN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7194E-0544-F002-8A15-50C2E57DE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A picture containing water, boat, outdoor, scene&#10;&#10;AI-generated content may be incorrect.">
            <a:extLst>
              <a:ext uri="{FF2B5EF4-FFF2-40B4-BE49-F238E27FC236}">
                <a16:creationId xmlns:a16="http://schemas.microsoft.com/office/drawing/2014/main" id="{C97FB6A2-D0BB-60D9-1608-40818E04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33" y="1371600"/>
            <a:ext cx="6815333" cy="4575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FD517-6EE8-3F8A-92AE-C0F7B78AC1DD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F5FCA-678E-B053-A4A2-CE916AC7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FEC1-EF89-396C-C224-27B653F9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History Doesn’t Repeat — It Rhymes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A23B1-AAAE-0E05-7212-31DE50D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A picture containing text, book&#10;&#10;AI-generated content may be incorrect.">
            <a:extLst>
              <a:ext uri="{FF2B5EF4-FFF2-40B4-BE49-F238E27FC236}">
                <a16:creationId xmlns:a16="http://schemas.microsoft.com/office/drawing/2014/main" id="{931CDD37-6A0E-B057-42AC-FF5FDB7E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3574"/>
            <a:ext cx="3181514" cy="3930852"/>
          </a:xfrm>
          <a:prstGeom prst="rect">
            <a:avLst/>
          </a:prstGeom>
        </p:spPr>
      </p:pic>
      <p:pic>
        <p:nvPicPr>
          <p:cNvPr id="8" name="Picture 7" descr="A picture containing text, different, several, cluttered&#10;&#10;AI-generated content may be incorrect.">
            <a:extLst>
              <a:ext uri="{FF2B5EF4-FFF2-40B4-BE49-F238E27FC236}">
                <a16:creationId xmlns:a16="http://schemas.microsoft.com/office/drawing/2014/main" id="{8E828372-39D1-7E20-C7E5-13718A478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463574"/>
            <a:ext cx="3168813" cy="4019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FA7387-0DA4-AA3C-4DA6-DA92B145EE52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6400-7C86-4911-14E1-B23D70392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D205-B12D-2955-4146-764DB4F5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THE CHANGING CHARACTER OF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9C7BE-4317-FA70-3177-E1C679C06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14D08-101E-4C17-C04C-08903580C27A}"/>
              </a:ext>
            </a:extLst>
          </p:cNvPr>
          <p:cNvSpPr txBox="1"/>
          <p:nvPr/>
        </p:nvSpPr>
        <p:spPr>
          <a:xfrm>
            <a:off x="524219" y="3733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National Security Journal: </a:t>
            </a:r>
            <a:r>
              <a:rPr lang="en-US" sz="2400" dirty="0"/>
              <a:t>“Kilo-Class: The Russian ‘Black Hole’ Submarine Ukraine Crippled With Sub Sea Baby Underwater Drones”</a:t>
            </a:r>
          </a:p>
          <a:p>
            <a:endParaRPr lang="en-US" sz="2400" dirty="0"/>
          </a:p>
          <a:p>
            <a:r>
              <a:rPr lang="en-US" sz="2400" b="1" dirty="0"/>
              <a:t>Associated Press: </a:t>
            </a:r>
            <a:r>
              <a:rPr lang="en-US" sz="2400" dirty="0"/>
              <a:t>“Built in the shadows and launched at night, Ukraine’s long-range drones are rattling Russia”</a:t>
            </a:r>
          </a:p>
          <a:p>
            <a:endParaRPr lang="en-US" sz="2400" b="1" dirty="0"/>
          </a:p>
        </p:txBody>
      </p:sp>
      <p:pic>
        <p:nvPicPr>
          <p:cNvPr id="5" name="Picture 4" descr="A picture containing text, outdoor, night&#10;&#10;AI-generated content may be incorrect.">
            <a:extLst>
              <a:ext uri="{FF2B5EF4-FFF2-40B4-BE49-F238E27FC236}">
                <a16:creationId xmlns:a16="http://schemas.microsoft.com/office/drawing/2014/main" id="{83BE140B-0F9E-2FB8-A473-6BC6A6A9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31" r="17073"/>
          <a:stretch>
            <a:fillRect/>
          </a:stretch>
        </p:blipFill>
        <p:spPr>
          <a:xfrm>
            <a:off x="1862399" y="1022136"/>
            <a:ext cx="5400839" cy="2684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49848-CDC8-EB62-BC3F-D0BC7B7066D8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58C1-F866-395B-3501-729161DD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349D-DA87-BC7F-F393-22DD3CAE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WILL URGENCY COME SOON ENOUGH?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CB5FA-C416-4598-2C84-C40B7F382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 picture containing sandglass, table, cup, wine&#10;&#10;AI-generated content may be incorrect.">
            <a:extLst>
              <a:ext uri="{FF2B5EF4-FFF2-40B4-BE49-F238E27FC236}">
                <a16:creationId xmlns:a16="http://schemas.microsoft.com/office/drawing/2014/main" id="{F54FD823-5CF5-ED98-5A98-6788B386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14" y="1598971"/>
            <a:ext cx="1835244" cy="3416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9B03F-86E6-8CCA-83B4-A6BED1BB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901"/>
          <a:stretch>
            <a:fillRect/>
          </a:stretch>
        </p:blipFill>
        <p:spPr>
          <a:xfrm>
            <a:off x="4896079" y="1598971"/>
            <a:ext cx="2941035" cy="3416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FC3AF3-FD16-66FC-2ABD-46416517B25A}"/>
              </a:ext>
            </a:extLst>
          </p:cNvPr>
          <p:cNvSpPr txBox="1"/>
          <p:nvPr/>
        </p:nvSpPr>
        <p:spPr>
          <a:xfrm>
            <a:off x="4572000" y="5259028"/>
            <a:ext cx="3657599" cy="46166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Response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sets the outcome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E3BF9-5D3D-0322-520C-575BEB1C4031}"/>
              </a:ext>
            </a:extLst>
          </p:cNvPr>
          <p:cNvSpPr txBox="1"/>
          <p:nvPr/>
        </p:nvSpPr>
        <p:spPr>
          <a:xfrm>
            <a:off x="685800" y="5259029"/>
            <a:ext cx="3352799" cy="46166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Geography sets the clock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DF93F-AF31-EB93-6C5E-7B03DF58BA84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2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045B7-DF51-AE0A-C30F-E9FD0533D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99F3-431D-2FF0-8809-95C9CBD6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8" y="238127"/>
            <a:ext cx="7791122" cy="619125"/>
          </a:xfrm>
        </p:spPr>
        <p:txBody>
          <a:bodyPr/>
          <a:lstStyle/>
          <a:p>
            <a:r>
              <a:rPr lang="en-US" dirty="0"/>
              <a:t>ARE WE READY?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1C5BC-D2C7-F6F0-067D-5E29F09A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02F2E-9D6D-06DD-1616-950417C8CC95}"/>
              </a:ext>
            </a:extLst>
          </p:cNvPr>
          <p:cNvSpPr txBox="1"/>
          <p:nvPr/>
        </p:nvSpPr>
        <p:spPr>
          <a:xfrm>
            <a:off x="143039" y="487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Day 0 </a:t>
            </a:r>
            <a:r>
              <a:rPr lang="en-US" sz="2400" b="1" dirty="0"/>
              <a:t>───────── </a:t>
            </a:r>
            <a:r>
              <a:rPr lang="en-US" sz="2400" b="1" u="sng" dirty="0"/>
              <a:t>Day 40 </a:t>
            </a:r>
            <a:r>
              <a:rPr lang="en-US" sz="2400" b="1" dirty="0"/>
              <a:t>───────── </a:t>
            </a:r>
            <a:r>
              <a:rPr lang="en-US" sz="2400" u="sng" dirty="0"/>
              <a:t>4 Months </a:t>
            </a:r>
            <a:r>
              <a:rPr lang="en-US" sz="2400" b="1" dirty="0"/>
              <a:t>──────── </a:t>
            </a:r>
            <a:r>
              <a:rPr lang="en-US" sz="2400" b="1" u="sng" dirty="0"/>
              <a:t>12 Months</a:t>
            </a:r>
          </a:p>
          <a:p>
            <a:r>
              <a:rPr lang="en-US" sz="2400" b="1" dirty="0"/>
              <a:t>                           50% Capability       </a:t>
            </a:r>
            <a:r>
              <a:rPr lang="en-US" sz="2400" dirty="0"/>
              <a:t>100% Capability      </a:t>
            </a:r>
            <a:r>
              <a:rPr lang="en-US" sz="2400" b="1" dirty="0"/>
              <a:t>Historical Reality</a:t>
            </a:r>
          </a:p>
        </p:txBody>
      </p:sp>
      <p:pic>
        <p:nvPicPr>
          <p:cNvPr id="5" name="Picture 4" descr="A picture containing ground, outdoor, several&#10;&#10;AI-generated content may be incorrect.">
            <a:extLst>
              <a:ext uri="{FF2B5EF4-FFF2-40B4-BE49-F238E27FC236}">
                <a16:creationId xmlns:a16="http://schemas.microsoft.com/office/drawing/2014/main" id="{C2070B3E-ADC9-5894-5799-D3038B08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45" y="1024097"/>
            <a:ext cx="5531309" cy="3540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8F656-CE10-7A5F-0E7B-9C926C86CD91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1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3A99-A30F-9938-C810-DEFF8FA3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WARTIME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985B-DA8C-0431-3686-E3D50358D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Are we ready to think differently?</a:t>
            </a:r>
          </a:p>
          <a:p>
            <a:r>
              <a:rPr lang="en-US" sz="3200" dirty="0"/>
              <a:t>What level of risk is acceptable</a:t>
            </a:r>
          </a:p>
          <a:p>
            <a:r>
              <a:rPr lang="en-US" sz="3200" dirty="0"/>
              <a:t>Who owns the risk?</a:t>
            </a:r>
          </a:p>
          <a:p>
            <a:r>
              <a:rPr lang="en-US" sz="3200" dirty="0"/>
              <a:t>How will incentive structure change?</a:t>
            </a:r>
          </a:p>
          <a:p>
            <a:r>
              <a:rPr lang="en-US" sz="3200" dirty="0"/>
              <a:t>What must contracts enable immediately?</a:t>
            </a:r>
          </a:p>
          <a:p>
            <a:r>
              <a:rPr lang="en-US" sz="3200" dirty="0"/>
              <a:t>Can you operate forward deployed inside the WEZ?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07C3-123B-81A6-7201-316886445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AB5B9D-37E5-4B4D-B256-FEE0AD9AB6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A3776-1253-A8D2-BF10-3811E6E6B18B}"/>
              </a:ext>
            </a:extLst>
          </p:cNvPr>
          <p:cNvSpPr txBox="1"/>
          <p:nvPr/>
        </p:nvSpPr>
        <p:spPr>
          <a:xfrm>
            <a:off x="1524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Unclassified; Distribution is Unlimited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3754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UNCLASSIFIED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757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lIns="91322" tIns="45662" rIns="91322" bIns="45662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lIns="91322" tIns="45662" rIns="91322" bIns="45662"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7B3125667D43A7E1F604CF5498CD" ma:contentTypeVersion="10" ma:contentTypeDescription="Create a new document." ma:contentTypeScope="" ma:versionID="2d2309feafdd121df37ba1efd73c2084">
  <xsd:schema xmlns:xsd="http://www.w3.org/2001/XMLSchema" xmlns:xs="http://www.w3.org/2001/XMLSchema" xmlns:p="http://schemas.microsoft.com/office/2006/metadata/properties" xmlns:ns2="19acc7bf-1add-48ee-8331-62cdd29ced69" xmlns:ns3="a1288460-b952-47f7-a4b4-c7d0674a79e6" targetNamespace="http://schemas.microsoft.com/office/2006/metadata/properties" ma:root="true" ma:fieldsID="aaa3ce79f1149723eedc83a829bb1000" ns2:_="" ns3:_="">
    <xsd:import namespace="19acc7bf-1add-48ee-8331-62cdd29ced69"/>
    <xsd:import namespace="a1288460-b952-47f7-a4b4-c7d0674a79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cc7bf-1add-48ee-8331-62cdd29ce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88460-b952-47f7-a4b4-c7d0674a79e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0a1034-5126-4c29-a012-c55f269b62e7}" ma:internalName="TaxCatchAll" ma:showField="CatchAllData" ma:web="a1288460-b952-47f7-a4b4-c7d0674a79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cc7bf-1add-48ee-8331-62cdd29ced69">
      <Terms xmlns="http://schemas.microsoft.com/office/infopath/2007/PartnerControls"/>
    </lcf76f155ced4ddcb4097134ff3c332f>
    <TaxCatchAll xmlns="a1288460-b952-47f7-a4b4-c7d0674a79e6" xsi:nil="true"/>
  </documentManagement>
</p:properties>
</file>

<file path=customXml/itemProps1.xml><?xml version="1.0" encoding="utf-8"?>
<ds:datastoreItem xmlns:ds="http://schemas.openxmlformats.org/officeDocument/2006/customXml" ds:itemID="{BC216212-B449-4DF2-9492-F04E772FE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C0F23-80DB-4075-91F2-105884DAE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cc7bf-1add-48ee-8331-62cdd29ced69"/>
    <ds:schemaRef ds:uri="a1288460-b952-47f7-a4b4-c7d0674a79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536B76-2177-4BE6-B6DA-EDD724D94A4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1288460-b952-47f7-a4b4-c7d0674a79e6"/>
    <ds:schemaRef ds:uri="http://purl.org/dc/terms/"/>
    <ds:schemaRef ds:uri="http://schemas.openxmlformats.org/package/2006/metadata/core-properties"/>
    <ds:schemaRef ds:uri="19acc7bf-1add-48ee-8331-62cdd29ced69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3333e00-c877-4b87-b6ad-45e942de1750}" enabled="0" method="" siteId="{e3333e00-c877-4b87-b6ad-45e942de17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19473</TotalTime>
  <Words>337</Words>
  <Application>Microsoft Office PowerPoint</Application>
  <PresentationFormat>On-screen Show (4:3)</PresentationFormat>
  <Paragraphs>78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Amasis MT Pro Black</vt:lpstr>
      <vt:lpstr>Arial</vt:lpstr>
      <vt:lpstr>Calibri</vt:lpstr>
      <vt:lpstr>Georgia</vt:lpstr>
      <vt:lpstr>6_Office Theme</vt:lpstr>
      <vt:lpstr>5_Office Theme</vt:lpstr>
      <vt:lpstr>Warfighting Readiness Industry as a Weapon System  CAPT Kevin Behm Commanding Officer NUWC Division Newport  27 Jan 2026 </vt:lpstr>
      <vt:lpstr>The canary in the coal mine</vt:lpstr>
      <vt:lpstr>When Shipyards Struggle, Sailors Feel It First</vt:lpstr>
      <vt:lpstr>QUANTITY HAS ITS OWN QUALITY</vt:lpstr>
      <vt:lpstr>History Doesn’t Repeat — It Rhymes</vt:lpstr>
      <vt:lpstr>THE CHANGING CHARACTER OF WAR</vt:lpstr>
      <vt:lpstr>WILL URGENCY COME SOON ENOUGH?</vt:lpstr>
      <vt:lpstr>ARE WE READY?</vt:lpstr>
      <vt:lpstr>WARTIME QUESTIONS</vt:lpstr>
      <vt:lpstr>INDUSTRY IS A WEAPON SYSTEM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Jamie M CIV NUWC NWPT</dc:creator>
  <cp:lastModifiedBy>Alexander Hayden</cp:lastModifiedBy>
  <cp:revision>741</cp:revision>
  <cp:lastPrinted>2026-01-21T19:27:39Z</cp:lastPrinted>
  <dcterms:created xsi:type="dcterms:W3CDTF">2016-03-04T20:05:34Z</dcterms:created>
  <dcterms:modified xsi:type="dcterms:W3CDTF">2026-02-06T19:59:08Z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0x01010045B37B3125667D43A7E1F604CF5498CD</vt:lpwstr>
  </property>
  <property fmtid="{D5CDD505-2E9C-101B-9397-08002B2CF9AE}" pid="3" name="MediaServiceImageTags">
    <vt:lpwstr/>
  </property>
</Properties>
</file>