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4"/>
  </p:sldMasterIdLst>
  <p:notesMasterIdLst>
    <p:notesMasterId r:id="rId20"/>
  </p:notesMasterIdLst>
  <p:handoutMasterIdLst>
    <p:handoutMasterId r:id="rId21"/>
  </p:handoutMasterIdLst>
  <p:sldIdLst>
    <p:sldId id="257" r:id="rId5"/>
    <p:sldId id="359" r:id="rId6"/>
    <p:sldId id="335" r:id="rId7"/>
    <p:sldId id="313" r:id="rId8"/>
    <p:sldId id="374" r:id="rId9"/>
    <p:sldId id="383" r:id="rId10"/>
    <p:sldId id="366" r:id="rId11"/>
    <p:sldId id="365" r:id="rId12"/>
    <p:sldId id="379" r:id="rId13"/>
    <p:sldId id="388" r:id="rId14"/>
    <p:sldId id="389" r:id="rId15"/>
    <p:sldId id="345" r:id="rId16"/>
    <p:sldId id="382" r:id="rId17"/>
    <p:sldId id="387" r:id="rId18"/>
    <p:sldId id="362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23D"/>
    <a:srgbClr val="99FF66"/>
    <a:srgbClr val="FF0000"/>
    <a:srgbClr val="FFCC99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60" autoAdjust="0"/>
  </p:normalViewPr>
  <p:slideViewPr>
    <p:cSldViewPr snapToGrid="0">
      <p:cViewPr varScale="1">
        <p:scale>
          <a:sx n="52" d="100"/>
          <a:sy n="52" d="100"/>
        </p:scale>
        <p:origin x="12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2E-42BE-9A5B-1E4CC2FDBF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2E-42BE-9A5B-1E4CC2FDBFEC}"/>
              </c:ext>
            </c:extLst>
          </c:dPt>
          <c:dLbls>
            <c:dLbl>
              <c:idx val="0"/>
              <c:layout>
                <c:manualLayout>
                  <c:x val="0.21867760279965004"/>
                  <c:y val="-9.18401526344836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51377952755903"/>
                      <c:h val="0.261813784078668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62E-42BE-9A5B-1E4CC2FDBFEC}"/>
                </c:ext>
              </c:extLst>
            </c:dLbl>
            <c:dLbl>
              <c:idx val="1"/>
              <c:layout>
                <c:manualLayout>
                  <c:x val="-0.21370727499622066"/>
                  <c:y val="6.860592342881776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95822397200347"/>
                      <c:h val="0.26214440342154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62E-42BE-9A5B-1E4CC2FDB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Sheet1!$A$1:$A$2</c:f>
              <c:strCache>
                <c:ptCount val="2"/>
                <c:pt idx="0">
                  <c:v>Competitive</c:v>
                </c:pt>
                <c:pt idx="1">
                  <c:v>Non-Competitive 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2E-42BE-9A5B-1E4CC2FDBFE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660400" dist="50800" dir="7980000" algn="ctr" rotWithShape="0">
        <a:srgbClr val="000000">
          <a:alpha val="18000"/>
        </a:srgb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73687664041995"/>
          <c:y val="0.10290881385465707"/>
          <c:w val="0.60052624671916011"/>
          <c:h val="0.794182372290685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E93-439A-889A-27C4F01F07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E93-439A-889A-27C4F01F0736}"/>
              </c:ext>
            </c:extLst>
          </c:dPt>
          <c:dLbls>
            <c:dLbl>
              <c:idx val="0"/>
              <c:layout>
                <c:manualLayout>
                  <c:x val="0.21867760279965004"/>
                  <c:y val="-9.18401526344836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51377952755903"/>
                      <c:h val="0.261813784078668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E93-439A-889A-27C4F01F0736}"/>
                </c:ext>
              </c:extLst>
            </c:dLbl>
            <c:dLbl>
              <c:idx val="1"/>
              <c:layout>
                <c:manualLayout>
                  <c:x val="-0.15000010936132985"/>
                  <c:y val="1.5951877096381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95822397200347"/>
                      <c:h val="0.26214440342154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E93-439A-889A-27C4F01F0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Sheet1!$A$1:$A$2</c:f>
              <c:strCache>
                <c:ptCount val="2"/>
                <c:pt idx="0">
                  <c:v>Service $1,832M</c:v>
                </c:pt>
                <c:pt idx="1">
                  <c:v>Hardware $360M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0.83589999999999998</c:v>
                </c:pt>
                <c:pt idx="1">
                  <c:v>0.1641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93-439A-889A-27C4F01F073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660400" dist="50800" dir="7980000" algn="ctr" rotWithShape="0">
        <a:srgbClr val="000000">
          <a:alpha val="18000"/>
        </a:srgb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8D389-CCE5-477E-B430-B2BF874B0EC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14CC5-3F61-4AF9-99EB-DF785836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1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418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86" y="0"/>
            <a:ext cx="3037413" cy="46418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7CAB7FFB-48DA-47A5-906E-8DEED9E5377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6111"/>
            <a:ext cx="5607038" cy="4182419"/>
          </a:xfrm>
          <a:prstGeom prst="rect">
            <a:avLst/>
          </a:prstGeom>
        </p:spPr>
        <p:txBody>
          <a:bodyPr vert="horz" lIns="92226" tIns="46113" rIns="92226" bIns="461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1"/>
            <a:ext cx="3037413" cy="46418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86" y="8830621"/>
            <a:ext cx="3037413" cy="46418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DC69E3F7-2FD5-4561-9A70-207B428C6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8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9E3F7-2FD5-4561-9A70-207B428C62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70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is 2 </a:t>
            </a:r>
            <a:r>
              <a:rPr lang="en-US" dirty="0" err="1">
                <a:ea typeface="Calibri"/>
                <a:cs typeface="Calibri"/>
              </a:rPr>
              <a:t>Fys</a:t>
            </a:r>
            <a:r>
              <a:rPr lang="en-US" dirty="0">
                <a:ea typeface="Calibri"/>
                <a:cs typeface="Calibri"/>
              </a:rPr>
              <a:t>, FY23 – FY24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9E3F7-2FD5-4561-9A70-207B428C62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7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is 2 </a:t>
            </a:r>
            <a:r>
              <a:rPr lang="en-US" dirty="0" err="1">
                <a:ea typeface="Calibri"/>
                <a:cs typeface="Calibri"/>
              </a:rPr>
              <a:t>Fys</a:t>
            </a:r>
            <a:r>
              <a:rPr lang="en-US" dirty="0">
                <a:ea typeface="Calibri"/>
                <a:cs typeface="Calibri"/>
              </a:rPr>
              <a:t>, FY23 – FY24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9E3F7-2FD5-4561-9A70-207B428C62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1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SLIDE COMPLETE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2C0-C361-47F3-89FE-61B9AA9A4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9E3F7-2FD5-4561-9A70-207B428C62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7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9E3F7-2FD5-4561-9A70-207B428C62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9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Using FY21 – FY24 (to date 9/1/24) using tableau recap #s, by Obligations.  </a:t>
            </a:r>
          </a:p>
          <a:p>
            <a:r>
              <a:rPr lang="en-US" dirty="0">
                <a:ea typeface="Calibri"/>
                <a:cs typeface="Calibri"/>
              </a:rPr>
              <a:t>Denominator is only the value of NUWC Departments, does not include external awards (</a:t>
            </a:r>
            <a:r>
              <a:rPr lang="en-US" dirty="0" err="1">
                <a:ea typeface="Calibri"/>
                <a:cs typeface="Calibri"/>
              </a:rPr>
              <a:t>TeamSub</a:t>
            </a:r>
            <a:r>
              <a:rPr lang="en-US" dirty="0">
                <a:ea typeface="Calibri"/>
                <a:cs typeface="Calibri"/>
              </a:rPr>
              <a:t>, SUBMEPP, NSWC, </a:t>
            </a:r>
            <a:r>
              <a:rPr lang="en-US" dirty="0" err="1">
                <a:ea typeface="Calibri"/>
                <a:cs typeface="Calibri"/>
              </a:rPr>
              <a:t>etc</a:t>
            </a:r>
            <a:r>
              <a:rPr lang="en-US" dirty="0">
                <a:ea typeface="Calibri"/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9E3F7-2FD5-4561-9A70-207B428C62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4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Bottom pie chart – single offer awarded ceiling by action type</a:t>
            </a:r>
          </a:p>
          <a:p>
            <a:r>
              <a:rPr lang="en-US" dirty="0">
                <a:cs typeface="Calibri"/>
              </a:rPr>
              <a:t>Upper pie chart – best value premium taken from CRB logbook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9E3F7-2FD5-4561-9A70-207B428C62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SLIDE DATA IS FY24 ONLY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Map is showing total Ceiling awarded, include MAC awards.   The MAC Awards had a large impact in </a:t>
            </a:r>
            <a:r>
              <a:rPr lang="en-US" b="1" dirty="0">
                <a:ea typeface="Calibri"/>
                <a:cs typeface="Calibri"/>
              </a:rPr>
              <a:t>total</a:t>
            </a:r>
            <a:r>
              <a:rPr lang="en-US" dirty="0">
                <a:ea typeface="Calibri"/>
                <a:cs typeface="Calibri"/>
              </a:rPr>
              <a:t> awarded ceiling for FY24, notably: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24 MAC Base awards with potential ceiling of $246M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2 MAC Base awards with potential ceiling of $50M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4 MAC Base awards with potential ceiling of $30M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9E3F7-2FD5-4561-9A70-207B428C62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3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is FY24 data only. OTA awards not included.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9E3F7-2FD5-4561-9A70-207B428C62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66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is 2 FYs, FY23 – FY24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9E3F7-2FD5-4561-9A70-207B428C62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B9AB-3414-41A8-9CAC-51CBBA764065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5C96-A4A1-419C-9512-E9D8A048D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2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AF1-0E87-4B80-BD39-4CA0DFE8D976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5C96-A4A1-419C-9512-E9D8A048D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4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2BF5-EA3F-4F1D-938C-BCFCD05F015D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5C96-A4A1-419C-9512-E9D8A048D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4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A997-FBA0-4659-AAE4-DD745C6A5179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5C96-A4A1-419C-9512-E9D8A048D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5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9200-9061-47D9-B347-72922B1829BD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5C96-A4A1-419C-9512-E9D8A048D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5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4586-C2F5-40AB-A299-CF2B9C33C4CF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5C96-A4A1-419C-9512-E9D8A048D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91EF-D275-4C08-AB53-E75626AB2AC5}" type="datetime1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5C96-A4A1-419C-9512-E9D8A048D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5869-31BB-45D8-8D15-1AE1ACCFEF3D}" type="datetime1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68926"/>
            <a:ext cx="2057400" cy="365125"/>
          </a:xfrm>
        </p:spPr>
        <p:txBody>
          <a:bodyPr/>
          <a:lstStyle/>
          <a:p>
            <a:fld id="{C0475C96-A4A1-419C-9512-E9D8A048D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7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A5A2-AADC-4639-A780-BA9D609A6D16}" type="datetime1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5C96-A4A1-419C-9512-E9D8A048D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3AD5-C012-4336-9266-9CABC31D14FE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5C96-A4A1-419C-9512-E9D8A048D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0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F338-3C31-40D3-B64A-162358A37F2A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5C96-A4A1-419C-9512-E9D8A048D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3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9191">
              <a:srgbClr val="8DBEE1"/>
            </a:gs>
            <a:gs pos="45855">
              <a:srgbClr val="DBEAF5"/>
            </a:gs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6177-EF8C-4F5A-B14D-D6616A533B98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Distribution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75C96-A4A1-419C-9512-E9D8A048D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0" descr="NAVSEA_newpor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813"/>
            <a:ext cx="137001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3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1346887" y="815547"/>
            <a:ext cx="640151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NUWC Division Newport</a:t>
            </a:r>
          </a:p>
          <a:p>
            <a:pPr algn="ctr"/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02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16, 2024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endParaRPr lang="en-US" sz="2000" b="1" dirty="0">
              <a:ea typeface="Calibri"/>
              <a:cs typeface="Calibri"/>
            </a:endParaRPr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0" y="5094288"/>
            <a:ext cx="46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/>
              <a:t>Distribution A</a:t>
            </a:r>
            <a:endParaRPr lang="en-US" sz="2000" dirty="0"/>
          </a:p>
        </p:txBody>
      </p:sp>
      <p:sp>
        <p:nvSpPr>
          <p:cNvPr id="3" name="AutoShape 2" descr="https://flankspeed.sharepoint-mil.us/_api/v2.1/sites/flankspeed.sharepoint-mil.us,13b5c2f2-4257-4470-a81e-da57420fbfb6,f983c02f-8e4c-413e-8233-61a43bac8b22/lists/33eee4a2-a8f0-47a3-959a-1bd461f3c161/items/863d3302-8631-4659-953c-7468757ac371/driveItem/thumbnails/0/c1600x99999/content?prefer=noRedirect,extendCacheMaxAge&amp;clientType=modernWebPart&amp;format=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flankspeed.sharepoint-mil.us/_api/v2.1/sites/flankspeed.sharepoint-mil.us,13b5c2f2-4257-4470-a81e-da57420fbfb6,f983c02f-8e4c-413e-8233-61a43bac8b22/lists/33eee4a2-a8f0-47a3-959a-1bd461f3c161/items/863d3302-8631-4659-953c-7468757ac371/driveItem/thumbnails/0/c1600x99999/content?prefer=noRedirect,extendCacheMaxAge&amp;clientType=modernWebPart&amp;format=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flankspeed.sharepoint-mil.us/_api/v2.1/sites/flankspeed.sharepoint-mil.us,13b5c2f2-4257-4470-a81e-da57420fbfb6,f983c02f-8e4c-413e-8233-61a43bac8b22/lists/33eee4a2-a8f0-47a3-959a-1bd461f3c161/items/863d3302-8631-4659-953c-7468757ac371/driveItem/thumbnails/0/c1600x99999/content?prefer=noRedirect,extendCacheMaxAge&amp;clientType=modernWebPart&amp;format=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s://flankspeed.sharepoint-mil.us/_api/v2.1/sites/flankspeed.sharepoint-mil.us,13b5c2f2-4257-4470-a81e-da57420fbfb6,f983c02f-8e4c-413e-8233-61a43bac8b22/lists/33eee4a2-a8f0-47a3-959a-1bd461f3c161/items/863d3302-8631-4659-953c-7468757ac371/driveItem/thumbnails/0/c1600x99999/content?prefer=noRedirect,extendCacheMaxAge&amp;clientType=modernWebPart&amp;format=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299" y="1989438"/>
            <a:ext cx="3392831" cy="2862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B1EC47-302D-9C71-D4C5-32DFFAAC6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79" y="738150"/>
            <a:ext cx="8667440" cy="611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747"/>
            <a:ext cx="7263714" cy="8104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Industrial Base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 By Dollars Awarded and Obligated (10/1/23-9/1/24)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1D16F-1FD2-6E03-FCFF-775DC6F51B57}"/>
              </a:ext>
            </a:extLst>
          </p:cNvPr>
          <p:cNvSpPr txBox="1"/>
          <p:nvPr/>
        </p:nvSpPr>
        <p:spPr>
          <a:xfrm rot="10800000" flipV="1">
            <a:off x="454592" y="1457030"/>
            <a:ext cx="14314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ea typeface="Calibri"/>
                <a:cs typeface="Calibri"/>
              </a:rPr>
              <a:t>Awards made in 44 States!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38BFF3-BA47-5353-5109-C00A08E3F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79" y="870905"/>
            <a:ext cx="8115977" cy="579252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FBE2C9A-D801-B4B0-88A6-89921D276D83}"/>
              </a:ext>
            </a:extLst>
          </p:cNvPr>
          <p:cNvSpPr txBox="1">
            <a:spLocks/>
          </p:cNvSpPr>
          <p:nvPr/>
        </p:nvSpPr>
        <p:spPr>
          <a:xfrm>
            <a:off x="1447800" y="27747"/>
            <a:ext cx="7696200" cy="810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Industrial Base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 By Dollars Obligated (10/1/23-9/1/24)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9051CC-B71F-4C7F-5213-9BF723D2AA49}"/>
              </a:ext>
            </a:extLst>
          </p:cNvPr>
          <p:cNvSpPr txBox="1"/>
          <p:nvPr/>
        </p:nvSpPr>
        <p:spPr>
          <a:xfrm>
            <a:off x="3139657" y="4869562"/>
            <a:ext cx="4699231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ea typeface="Calibri"/>
                <a:cs typeface="Calibri"/>
              </a:rPr>
              <a:t>Awards made to 598 Unique vendors in FY24</a:t>
            </a:r>
            <a:endParaRPr 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747"/>
            <a:ext cx="7696200" cy="8104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Industrial Base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 By Dollars Obligated in FY23 and FY24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Calibri Ligh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7231" y="6061076"/>
            <a:ext cx="6397393" cy="646331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b="1" i="1"/>
              <a:t>$100K or More – 279 companies,   $500K or more 126 Companies</a:t>
            </a:r>
          </a:p>
          <a:p>
            <a:pPr algn="ctr"/>
            <a:r>
              <a:rPr lang="en-US" b="1" i="1"/>
              <a:t>$1M or more – 92 Companies</a:t>
            </a:r>
            <a:endParaRPr lang="en-US" b="1" i="1">
              <a:ea typeface="Calibri"/>
              <a:cs typeface="Calibri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45D99CB-20D3-B768-B15C-5EC1ED8AC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26208"/>
              </p:ext>
            </p:extLst>
          </p:nvPr>
        </p:nvGraphicFramePr>
        <p:xfrm>
          <a:off x="702067" y="1018853"/>
          <a:ext cx="7751584" cy="46468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56078">
                  <a:extLst>
                    <a:ext uri="{9D8B030D-6E8A-4147-A177-3AD203B41FA5}">
                      <a16:colId xmlns:a16="http://schemas.microsoft.com/office/drawing/2014/main" val="3861151646"/>
                    </a:ext>
                  </a:extLst>
                </a:gridCol>
                <a:gridCol w="224465">
                  <a:extLst>
                    <a:ext uri="{9D8B030D-6E8A-4147-A177-3AD203B41FA5}">
                      <a16:colId xmlns:a16="http://schemas.microsoft.com/office/drawing/2014/main" val="4206075822"/>
                    </a:ext>
                  </a:extLst>
                </a:gridCol>
                <a:gridCol w="3771041">
                  <a:extLst>
                    <a:ext uri="{9D8B030D-6E8A-4147-A177-3AD203B41FA5}">
                      <a16:colId xmlns:a16="http://schemas.microsoft.com/office/drawing/2014/main" val="2720381263"/>
                    </a:ext>
                  </a:extLst>
                </a:gridCol>
              </a:tblGrid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 20 Businesses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 20 Small Businesses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754566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SERCO INC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RITE-SOLUTIONS,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577695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SEACORP, LLC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KMS SOLUTIONS, LLC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00085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ADVANCED TECHNOLOGY INTERNATIONAL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MCLAUGHLIN RESEARCH CORP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987774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AMENTUM SERVICES INC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MIKEL INC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563260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RITE-SOLUTIONS, INC.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PURVIS SYSTEMS INCORPORATED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081135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MCLAUGHLIN RESEARCH CORP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SYNCHRON, LLC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122622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SCIENCE APPLICATIONS INTERNATIONAL CORP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PATRONA CORPORATION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34276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LEIDOS, INC.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MASSA PRODUCTS CORPORATION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265439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KMS SOLUTIONS, LLC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RESEARCH &amp; DEVELOPMENT SOLUTIONS INC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557602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ULTRA ELECTRONICS OCEAN SYSTEMS INC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SEACORP, LLC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340401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BOOZ ALLEN HAMILTON INC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SYQWEST INC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8470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MIKEL INC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PROGENY SYSTEMS CORP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399893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PURVIS SYSTEMS INCORPORATED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SONALYSTS INC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489810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SYNCHRON, LLC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TELECONSULTANTS INC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698987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L3 TECHNOLOGIES INC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SYSTEMS RESOURCE MANAGEMENT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409751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NORTHROP GRUMMAN SYSTEMS CORP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INDUS TECHNOLOGY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769431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LOCKHEED MARTIN CORPORATION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ATAP INC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156564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SAAB INC.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CAMEO, PROFESSIONAL SUPPORT SERVICES, LLC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114219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PATRONA CORPORATION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C-K COMPOSITES CO., LLC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564256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MASSA PRODUCTS CORPORATION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SECHAN ELECTRONICS,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57989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9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46592" y="228600"/>
            <a:ext cx="4781550" cy="71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19881" y="119398"/>
            <a:ext cx="7624119" cy="62635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RFP Response Times (RFPs Closed in FY23-24)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0" y="3397861"/>
            <a:ext cx="7158989" cy="54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BF410-6A4F-40B6-CE25-334533BE8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99" y="1005244"/>
            <a:ext cx="3940093" cy="58527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68497F-293E-85B9-FAC3-85B78C580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149" y="1243524"/>
            <a:ext cx="4899696" cy="53687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9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46592" y="228600"/>
            <a:ext cx="4781550" cy="71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06894" y="115752"/>
            <a:ext cx="7620000" cy="66955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RFP Response Times (RFPs Closed in FY23-24)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0" y="3397861"/>
            <a:ext cx="7158989" cy="54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BE37B-B87D-D024-4C97-CA842586CA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43" b="227"/>
          <a:stretch/>
        </p:blipFill>
        <p:spPr>
          <a:xfrm>
            <a:off x="439329" y="1029634"/>
            <a:ext cx="7952600" cy="546335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8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02" y="1415723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5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1447800" y="2303"/>
            <a:ext cx="7078362" cy="5492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Contracts Department – Code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720356" y="2531625"/>
            <a:ext cx="1" cy="747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798456" y="2532354"/>
            <a:ext cx="1" cy="49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665740" y="4722411"/>
            <a:ext cx="0" cy="204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091841" y="4732595"/>
            <a:ext cx="0" cy="204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88383" y="4844521"/>
            <a:ext cx="0" cy="204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38526" y="4844521"/>
            <a:ext cx="0" cy="204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53120" y="3406247"/>
            <a:ext cx="0" cy="14454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388558" y="1989763"/>
            <a:ext cx="1" cy="164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398376" y="2017427"/>
            <a:ext cx="23759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>
            <a:off x="4410470" y="3411256"/>
            <a:ext cx="2845786" cy="727667"/>
          </a:xfrm>
          <a:prstGeom prst="bentConnector3">
            <a:avLst>
              <a:gd name="adj1" fmla="val 3397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413052" y="2851140"/>
            <a:ext cx="1" cy="2329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 flipV="1">
            <a:off x="164445" y="1591175"/>
            <a:ext cx="3511057" cy="3994353"/>
          </a:xfrm>
          <a:prstGeom prst="bentConnector3">
            <a:avLst>
              <a:gd name="adj1" fmla="val 99923"/>
            </a:avLst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flipV="1">
            <a:off x="7709926" y="4124281"/>
            <a:ext cx="309195" cy="3462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73"/>
          <p:cNvSpPr txBox="1">
            <a:spLocks noChangeArrowheads="1"/>
          </p:cNvSpPr>
          <p:nvPr/>
        </p:nvSpPr>
        <p:spPr bwMode="auto">
          <a:xfrm>
            <a:off x="3722519" y="1309349"/>
            <a:ext cx="1612830" cy="528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Department Head</a:t>
            </a: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7" name="Rectangle 55"/>
          <p:cNvSpPr>
            <a:spLocks noChangeArrowheads="1"/>
          </p:cNvSpPr>
          <p:nvPr/>
        </p:nvSpPr>
        <p:spPr bwMode="auto">
          <a:xfrm>
            <a:off x="3663352" y="2067931"/>
            <a:ext cx="1474788" cy="723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Deputy </a:t>
            </a:r>
            <a:r>
              <a:rPr lang="en-US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Head</a:t>
            </a:r>
            <a:endParaRPr lang="en-US" sz="11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02B</a:t>
            </a:r>
          </a:p>
          <a:p>
            <a:pPr eaLnBrk="0" hangingPunct="0"/>
            <a:endParaRPr lang="en-US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75"/>
          <p:cNvSpPr txBox="1">
            <a:spLocks noChangeArrowheads="1"/>
          </p:cNvSpPr>
          <p:nvPr/>
        </p:nvSpPr>
        <p:spPr bwMode="auto">
          <a:xfrm>
            <a:off x="369371" y="3810454"/>
            <a:ext cx="1558506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Policy &amp; Oversight Division</a:t>
            </a:r>
          </a:p>
          <a:p>
            <a:pPr algn="ctr" eaLnBrk="1" hangingPunct="1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021</a:t>
            </a:r>
          </a:p>
          <a:p>
            <a:pPr eaLnBrk="1" hangingPunct="1"/>
            <a:endParaRPr lang="pt-BR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2"/>
          <p:cNvSpPr txBox="1">
            <a:spLocks noChangeArrowheads="1"/>
          </p:cNvSpPr>
          <p:nvPr/>
        </p:nvSpPr>
        <p:spPr bwMode="auto">
          <a:xfrm>
            <a:off x="21782" y="5030627"/>
            <a:ext cx="114613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P-Card Program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0211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1"/>
          <p:cNvSpPr>
            <a:spLocks noChangeArrowheads="1"/>
          </p:cNvSpPr>
          <p:nvPr/>
        </p:nvSpPr>
        <p:spPr bwMode="auto">
          <a:xfrm>
            <a:off x="1188066" y="4900011"/>
            <a:ext cx="1216925" cy="723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&amp; Self Assessment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0212</a:t>
            </a:r>
          </a:p>
          <a:p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8788" y="1630797"/>
            <a:ext cx="188865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P-Card Compliance Reporting</a:t>
            </a:r>
          </a:p>
        </p:txBody>
      </p:sp>
      <p:sp>
        <p:nvSpPr>
          <p:cNvPr id="74" name="Rectangle 32"/>
          <p:cNvSpPr>
            <a:spLocks noChangeArrowheads="1"/>
          </p:cNvSpPr>
          <p:nvPr/>
        </p:nvSpPr>
        <p:spPr bwMode="auto">
          <a:xfrm>
            <a:off x="6563405" y="1762488"/>
            <a:ext cx="155019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000" b="1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fr-FR" sz="1000" b="1">
                <a:latin typeface="Arial" panose="020B0604020202020204" pitchFamily="34" charset="0"/>
                <a:cs typeface="Arial" panose="020B0604020202020204" pitchFamily="34" charset="0"/>
              </a:rPr>
              <a:t> Acquisition Office/02T</a:t>
            </a:r>
          </a:p>
          <a:p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4"/>
          <p:cNvSpPr txBox="1">
            <a:spLocks noChangeArrowheads="1"/>
          </p:cNvSpPr>
          <p:nvPr/>
        </p:nvSpPr>
        <p:spPr bwMode="auto">
          <a:xfrm>
            <a:off x="3763520" y="3810235"/>
            <a:ext cx="1395699" cy="577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5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Division 1</a:t>
            </a:r>
          </a:p>
          <a:p>
            <a:pPr algn="ctr" eaLnBrk="1" hangingPunct="1"/>
            <a:r>
              <a:rPr lang="en-US" sz="105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022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6088077" y="2622849"/>
            <a:ext cx="1070768" cy="1029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</a:p>
          <a:p>
            <a:pPr algn="ctr"/>
            <a:r>
              <a:rPr lang="fr-FR" sz="10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Oversight</a:t>
            </a:r>
            <a:r>
              <a:rPr lang="fr-FR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0214</a:t>
            </a:r>
            <a:endParaRPr lang="fr-FR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pt-BR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fr-FR" sz="1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278211" y="2614901"/>
            <a:ext cx="1070768" cy="1029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Office</a:t>
            </a:r>
            <a:b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02B1</a:t>
            </a:r>
          </a:p>
          <a:p>
            <a:pPr algn="ctr"/>
            <a:endParaRPr lang="fr-F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789704" y="4907517"/>
            <a:ext cx="1231644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Procurement </a:t>
            </a:r>
          </a:p>
          <a:p>
            <a:pPr algn="ctr">
              <a:defRPr/>
            </a:pP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Branch 2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0222</a:t>
            </a:r>
          </a:p>
          <a:p>
            <a:pPr lvl="0" algn="ctr">
              <a:defRPr/>
            </a:pP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pt-B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(15, OTA, SUBMEPP)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069534" y="4822176"/>
            <a:ext cx="1255747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Procurement </a:t>
            </a:r>
          </a:p>
          <a:p>
            <a:pPr algn="ctr">
              <a:defRPr/>
            </a:pPr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Branch 3</a:t>
            </a:r>
            <a:endParaRPr lang="en-US" sz="1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0223</a:t>
            </a:r>
            <a:r>
              <a:rPr lang="en-US" sz="10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defRPr/>
            </a:pPr>
            <a:endParaRPr lang="en-US" sz="1200" b="1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pt-BR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(SAP, 01, 60, </a:t>
            </a:r>
            <a:r>
              <a:rPr lang="pt-BR" sz="1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pt-BR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4"/>
          <p:cNvSpPr txBox="1">
            <a:spLocks noChangeArrowheads="1"/>
          </p:cNvSpPr>
          <p:nvPr/>
        </p:nvSpPr>
        <p:spPr bwMode="auto">
          <a:xfrm>
            <a:off x="7015479" y="3719175"/>
            <a:ext cx="1333500" cy="577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05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Division 2</a:t>
            </a:r>
          </a:p>
          <a:p>
            <a:pPr algn="ctr" eaLnBrk="1" hangingPunct="1"/>
            <a:r>
              <a:rPr lang="en-US" sz="105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023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4388558" y="210708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582704" y="4846903"/>
            <a:ext cx="115728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3091841" y="4722411"/>
            <a:ext cx="2573899" cy="8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149822" y="3407420"/>
            <a:ext cx="3262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295592" y="2401808"/>
            <a:ext cx="5363" cy="137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720356" y="2531625"/>
            <a:ext cx="107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2571848" y="4907517"/>
            <a:ext cx="1154601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Procurement </a:t>
            </a:r>
          </a:p>
          <a:p>
            <a:pPr algn="ctr">
              <a:defRPr/>
            </a:pPr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Branch 1</a:t>
            </a:r>
            <a:endParaRPr lang="en-US" sz="1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0221</a:t>
            </a:r>
          </a:p>
          <a:p>
            <a:pPr lvl="0" algn="ctr">
              <a:defRPr/>
            </a:pPr>
            <a:endParaRPr lang="en-US" sz="1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(45 &amp; 85)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871575-483D-7837-DFDE-AF55453D84FD}"/>
              </a:ext>
            </a:extLst>
          </p:cNvPr>
          <p:cNvGrpSpPr/>
          <p:nvPr/>
        </p:nvGrpSpPr>
        <p:grpSpPr>
          <a:xfrm>
            <a:off x="7062973" y="4701351"/>
            <a:ext cx="1162690" cy="145446"/>
            <a:chOff x="7137114" y="3929113"/>
            <a:chExt cx="1162690" cy="145446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3C37A906-5FFD-92B6-DBFB-6D0AE919C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8125" y="3929113"/>
              <a:ext cx="1157287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ABE90CBC-E8C6-E585-CCCE-B9969AEF8F73}"/>
                </a:ext>
              </a:extLst>
            </p:cNvPr>
            <p:cNvCxnSpPr/>
            <p:nvPr/>
          </p:nvCxnSpPr>
          <p:spPr>
            <a:xfrm>
              <a:off x="7137114" y="3930720"/>
              <a:ext cx="6848" cy="143839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6BC93DA-471E-1E5C-8A59-7AB65FEBAEEC}"/>
                </a:ext>
              </a:extLst>
            </p:cNvPr>
            <p:cNvCxnSpPr>
              <a:cxnSpLocks/>
            </p:cNvCxnSpPr>
            <p:nvPr/>
          </p:nvCxnSpPr>
          <p:spPr>
            <a:xfrm>
              <a:off x="8292956" y="3930719"/>
              <a:ext cx="6848" cy="143839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6386171" y="4799513"/>
            <a:ext cx="1358004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Procurement </a:t>
            </a:r>
          </a:p>
          <a:p>
            <a:pPr algn="ctr">
              <a:defRPr/>
            </a:pPr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Branch 4</a:t>
            </a:r>
            <a:endParaRPr lang="en-US" sz="1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0231</a:t>
            </a:r>
          </a:p>
          <a:p>
            <a:pPr lvl="0" algn="ctr">
              <a:defRPr/>
            </a:pPr>
            <a:endParaRPr lang="en-US" sz="1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pt-BR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(10, 34, TEAMSUB)</a:t>
            </a:r>
            <a:endParaRPr lang="pt-B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911630" y="4891846"/>
            <a:ext cx="1232370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</a:t>
            </a:r>
          </a:p>
          <a:p>
            <a:pPr algn="ctr">
              <a:defRPr/>
            </a:pPr>
            <a:r>
              <a:rPr lang="en-US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Branch 5</a:t>
            </a:r>
            <a:endParaRPr lang="en-US" sz="1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0232</a:t>
            </a:r>
          </a:p>
          <a:p>
            <a:pPr lvl="0" algn="ctr">
              <a:defRPr/>
            </a:pPr>
            <a:endParaRPr lang="en-US" sz="1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 &amp; 70)</a:t>
            </a:r>
            <a:endParaRPr lang="pt-BR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6314A5-E264-6AB1-491B-48F8E1064F73}"/>
              </a:ext>
            </a:extLst>
          </p:cNvPr>
          <p:cNvCxnSpPr/>
          <p:nvPr/>
        </p:nvCxnSpPr>
        <p:spPr>
          <a:xfrm flipH="1">
            <a:off x="7692158" y="4306440"/>
            <a:ext cx="1711" cy="38357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4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114"/>
            <a:ext cx="6744730" cy="5888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Fiscal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4876" y="999374"/>
            <a:ext cx="6922857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200" b="1"/>
              <a:t>FY24 Obligations including OTAs and TEAM SUB:  $1,214.6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7336" y="6019579"/>
            <a:ext cx="633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NUWC - $814.1M     Team SUB Direct - $177.8M    OTA - $222.7M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8" y="1659118"/>
            <a:ext cx="8805998" cy="369530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Distribution 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709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504"/>
            <a:ext cx="7543800" cy="60959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Obligation Funding per Action Trend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150" y="5927834"/>
            <a:ext cx="7916719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i="1"/>
              <a:t>-- Continuously striving to obligate more dollars with fewer actions --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30" y="1272619"/>
            <a:ext cx="8398677" cy="44653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247134"/>
            <a:ext cx="6695303" cy="64255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Obligations by Action Type –  FY22, FY23 and FY24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13428"/>
              </p:ext>
            </p:extLst>
          </p:nvPr>
        </p:nvGraphicFramePr>
        <p:xfrm>
          <a:off x="135834" y="1083288"/>
          <a:ext cx="8915398" cy="4278334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2555513">
                  <a:extLst>
                    <a:ext uri="{9D8B030D-6E8A-4147-A177-3AD203B41FA5}">
                      <a16:colId xmlns:a16="http://schemas.microsoft.com/office/drawing/2014/main" val="2524065021"/>
                    </a:ext>
                  </a:extLst>
                </a:gridCol>
                <a:gridCol w="1008123">
                  <a:extLst>
                    <a:ext uri="{9D8B030D-6E8A-4147-A177-3AD203B41FA5}">
                      <a16:colId xmlns:a16="http://schemas.microsoft.com/office/drawing/2014/main" val="2565968460"/>
                    </a:ext>
                  </a:extLst>
                </a:gridCol>
                <a:gridCol w="1169920">
                  <a:extLst>
                    <a:ext uri="{9D8B030D-6E8A-4147-A177-3AD203B41FA5}">
                      <a16:colId xmlns:a16="http://schemas.microsoft.com/office/drawing/2014/main" val="3570715937"/>
                    </a:ext>
                  </a:extLst>
                </a:gridCol>
                <a:gridCol w="921001">
                  <a:extLst>
                    <a:ext uri="{9D8B030D-6E8A-4147-A177-3AD203B41FA5}">
                      <a16:colId xmlns:a16="http://schemas.microsoft.com/office/drawing/2014/main" val="783995029"/>
                    </a:ext>
                  </a:extLst>
                </a:gridCol>
                <a:gridCol w="1169920">
                  <a:extLst>
                    <a:ext uri="{9D8B030D-6E8A-4147-A177-3AD203B41FA5}">
                      <a16:colId xmlns:a16="http://schemas.microsoft.com/office/drawing/2014/main" val="758890978"/>
                    </a:ext>
                  </a:extLst>
                </a:gridCol>
                <a:gridCol w="921001">
                  <a:extLst>
                    <a:ext uri="{9D8B030D-6E8A-4147-A177-3AD203B41FA5}">
                      <a16:colId xmlns:a16="http://schemas.microsoft.com/office/drawing/2014/main" val="1072870688"/>
                    </a:ext>
                  </a:extLst>
                </a:gridCol>
                <a:gridCol w="1169920">
                  <a:extLst>
                    <a:ext uri="{9D8B030D-6E8A-4147-A177-3AD203B41FA5}">
                      <a16:colId xmlns:a16="http://schemas.microsoft.com/office/drawing/2014/main" val="2283495987"/>
                    </a:ext>
                  </a:extLst>
                </a:gridCol>
              </a:tblGrid>
              <a:tr h="396150"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8" marR="7798" marT="7798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FY22</a:t>
                      </a:r>
                    </a:p>
                  </a:txBody>
                  <a:tcPr marL="7798" marR="7798" marT="779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FY23</a:t>
                      </a:r>
                      <a:endParaRPr lang="en-US" sz="2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8" marR="7798" marT="779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FY24 </a:t>
                      </a:r>
                      <a:endParaRPr lang="en-US" sz="2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8" marR="7798" marT="779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798426"/>
                  </a:ext>
                </a:extLst>
              </a:tr>
              <a:tr h="78129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1" u="none" strike="noStrike">
                          <a:effectLst/>
                        </a:rPr>
                        <a:t>Type of Action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2100" b="1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#of </a:t>
                      </a:r>
                      <a:endParaRPr lang="en-US" sz="2100" b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ctr">
                        <a:buNone/>
                      </a:pPr>
                      <a:r>
                        <a:rPr lang="en-US" sz="2100" b="1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Actions</a:t>
                      </a:r>
                      <a:endParaRPr lang="en-US" sz="2100" b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en-US" sz="2100" b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(M)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u="none" strike="noStrike">
                          <a:effectLst/>
                        </a:rPr>
                        <a:t>#of Actions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u="none" strike="noStrike">
                          <a:effectLst/>
                        </a:rPr>
                        <a:t>$ (M)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u="none" strike="noStrike">
                          <a:effectLst/>
                        </a:rPr>
                        <a:t>#of Actions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u="none" strike="noStrike">
                          <a:effectLst/>
                        </a:rPr>
                        <a:t>$ (M)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8" marR="7798" marT="7798" marB="0" anchor="b"/>
                </a:tc>
                <a:extLst>
                  <a:ext uri="{0D108BD9-81ED-4DB2-BD59-A6C34878D82A}">
                    <a16:rowId xmlns:a16="http://schemas.microsoft.com/office/drawing/2014/main" val="1095471708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1" u="none" strike="noStrike">
                          <a:effectLst/>
                        </a:rPr>
                        <a:t>Major Contract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11*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$7.50</a:t>
                      </a:r>
                      <a:endParaRPr lang="en-US"/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16*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$2.90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39*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$2.70</a:t>
                      </a:r>
                    </a:p>
                  </a:txBody>
                  <a:tcPr marL="7798" marR="7798" marT="7798" marB="0" anchor="b"/>
                </a:tc>
                <a:extLst>
                  <a:ext uri="{0D108BD9-81ED-4DB2-BD59-A6C34878D82A}">
                    <a16:rowId xmlns:a16="http://schemas.microsoft.com/office/drawing/2014/main" val="2622086427"/>
                  </a:ext>
                </a:extLst>
              </a:tr>
              <a:tr h="39615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1" u="none" strike="noStrike">
                          <a:effectLst/>
                        </a:rPr>
                        <a:t>Seaport TO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20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$16.28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10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$15.20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16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$31.90</a:t>
                      </a:r>
                    </a:p>
                  </a:txBody>
                  <a:tcPr marL="7798" marR="7798" marT="7798" marB="0" anchor="b"/>
                </a:tc>
                <a:extLst>
                  <a:ext uri="{0D108BD9-81ED-4DB2-BD59-A6C34878D82A}">
                    <a16:rowId xmlns:a16="http://schemas.microsoft.com/office/drawing/2014/main" val="494998209"/>
                  </a:ext>
                </a:extLst>
              </a:tr>
              <a:tr h="39615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1" u="none" strike="noStrike">
                          <a:effectLst/>
                        </a:rPr>
                        <a:t>Mult. Award TO/DO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20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$10.34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9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$4.80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$15.60</a:t>
                      </a:r>
                    </a:p>
                  </a:txBody>
                  <a:tcPr marL="7798" marR="7798" marT="7798" marB="0" anchor="b"/>
                </a:tc>
                <a:extLst>
                  <a:ext uri="{0D108BD9-81ED-4DB2-BD59-A6C34878D82A}">
                    <a16:rowId xmlns:a16="http://schemas.microsoft.com/office/drawing/2014/main" val="3571862482"/>
                  </a:ext>
                </a:extLst>
              </a:tr>
              <a:tr h="39615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1" u="none" strike="noStrike">
                          <a:effectLst/>
                        </a:rPr>
                        <a:t>Sin. Award TO/DO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162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$115.30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150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$164.30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132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$189.90</a:t>
                      </a:r>
                    </a:p>
                  </a:txBody>
                  <a:tcPr marL="7798" marR="7798" marT="7798" marB="0" anchor="b"/>
                </a:tc>
                <a:extLst>
                  <a:ext uri="{0D108BD9-81ED-4DB2-BD59-A6C34878D82A}">
                    <a16:rowId xmlns:a16="http://schemas.microsoft.com/office/drawing/2014/main" val="1112213054"/>
                  </a:ext>
                </a:extLst>
              </a:tr>
              <a:tr h="39615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1" u="none" strike="noStrike">
                          <a:effectLst/>
                        </a:rPr>
                        <a:t>Modifications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1,508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$559.58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1,497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$585.40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1,651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$694.90</a:t>
                      </a:r>
                    </a:p>
                  </a:txBody>
                  <a:tcPr marL="7798" marR="7798" marT="7798" marB="0" anchor="b"/>
                </a:tc>
                <a:extLst>
                  <a:ext uri="{0D108BD9-81ED-4DB2-BD59-A6C34878D82A}">
                    <a16:rowId xmlns:a16="http://schemas.microsoft.com/office/drawing/2014/main" val="529710114"/>
                  </a:ext>
                </a:extLst>
              </a:tr>
              <a:tr h="39615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1" u="none" strike="noStrike">
                          <a:effectLst/>
                        </a:rPr>
                        <a:t> New SAPs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425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$40.54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501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$49.90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479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$56.90</a:t>
                      </a:r>
                    </a:p>
                  </a:txBody>
                  <a:tcPr marL="7798" marR="7798" marT="7798" marB="0" anchor="b"/>
                </a:tc>
                <a:extLst>
                  <a:ext uri="{0D108BD9-81ED-4DB2-BD59-A6C34878D82A}">
                    <a16:rowId xmlns:a16="http://schemas.microsoft.com/office/drawing/2014/main" val="4218227044"/>
                  </a:ext>
                </a:extLst>
              </a:tr>
              <a:tr h="39615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1" u="none" strike="noStrike">
                          <a:effectLst/>
                        </a:rPr>
                        <a:t>OTA Actions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$117.90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$155.50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128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$222.70</a:t>
                      </a:r>
                    </a:p>
                  </a:txBody>
                  <a:tcPr marL="7798" marR="7798" marT="7798" marB="0" anchor="b"/>
                </a:tc>
                <a:extLst>
                  <a:ext uri="{0D108BD9-81ED-4DB2-BD59-A6C34878D82A}">
                    <a16:rowId xmlns:a16="http://schemas.microsoft.com/office/drawing/2014/main" val="1223179401"/>
                  </a:ext>
                </a:extLst>
              </a:tr>
              <a:tr h="39615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u="none" strike="noStrike">
                          <a:effectLst/>
                        </a:rPr>
                        <a:t>TOTAL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2,230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$867.44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2,283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$978.00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2,501</a:t>
                      </a:r>
                    </a:p>
                  </a:txBody>
                  <a:tcPr marL="7798" marR="7798" marT="779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u="none" strike="noStrike">
                          <a:effectLst/>
                        </a:rPr>
                        <a:t>$1,214.60</a:t>
                      </a:r>
                    </a:p>
                  </a:txBody>
                  <a:tcPr marL="7798" marR="7798" marT="7798" marB="0" anchor="b"/>
                </a:tc>
                <a:extLst>
                  <a:ext uri="{0D108BD9-81ED-4DB2-BD59-A6C34878D82A}">
                    <a16:rowId xmlns:a16="http://schemas.microsoft.com/office/drawing/2014/main" val="33331893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F42D13-6950-A98D-4974-D9723D90AAA9}"/>
              </a:ext>
            </a:extLst>
          </p:cNvPr>
          <p:cNvSpPr txBox="1"/>
          <p:nvPr/>
        </p:nvSpPr>
        <p:spPr>
          <a:xfrm>
            <a:off x="139960" y="5654351"/>
            <a:ext cx="88640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Notes*:	</a:t>
            </a:r>
          </a:p>
          <a:p>
            <a:r>
              <a:rPr lang="en-US" sz="1200" b="1"/>
              <a:t>In FY23, there were 5 multiple awards under one unique contract requirement, the total unique requirements awarded is 12</a:t>
            </a:r>
            <a:endParaRPr lang="en-US" sz="1200" b="1">
              <a:ea typeface="Calibri"/>
              <a:cs typeface="Calibri"/>
            </a:endParaRPr>
          </a:p>
          <a:p>
            <a:r>
              <a:rPr lang="en-US" sz="1200" b="1">
                <a:ea typeface="Calibri"/>
                <a:cs typeface="Calibri"/>
              </a:rPr>
              <a:t>In FY24, there were 30 multiple awards under 3 unique contract requirements, the total unique requirements awarded is 12 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8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46592" y="228600"/>
            <a:ext cx="4781550" cy="71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46592" y="159180"/>
            <a:ext cx="5966552" cy="6695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Supplies v. Services &amp; Competition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0" y="3397861"/>
            <a:ext cx="7158989" cy="54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3CCD6A-2E41-E65D-600E-5667B91365F1}"/>
              </a:ext>
            </a:extLst>
          </p:cNvPr>
          <p:cNvSpPr txBox="1"/>
          <p:nvPr/>
        </p:nvSpPr>
        <p:spPr>
          <a:xfrm>
            <a:off x="3075965" y="716281"/>
            <a:ext cx="268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FY23 and FY24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23DEAA-F21C-FBC7-3536-112750BA7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689171"/>
              </p:ext>
            </p:extLst>
          </p:nvPr>
        </p:nvGraphicFramePr>
        <p:xfrm>
          <a:off x="4640917" y="2071806"/>
          <a:ext cx="4385693" cy="332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7159471-9C0A-605D-3DD9-C00961E43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721803"/>
              </p:ext>
            </p:extLst>
          </p:nvPr>
        </p:nvGraphicFramePr>
        <p:xfrm>
          <a:off x="117390" y="2071806"/>
          <a:ext cx="4300374" cy="332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1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59" y="76200"/>
            <a:ext cx="7302844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Workload by NUWCDIVNPT Department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6AECF-0594-1F94-120D-534B581D5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56" y="905289"/>
            <a:ext cx="8771688" cy="55016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2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46592" y="228600"/>
            <a:ext cx="4781550" cy="71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42302" y="228600"/>
            <a:ext cx="7325497" cy="5171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Offer and Best Value Premiums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0" y="3397861"/>
            <a:ext cx="7158989" cy="54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F2E79A-EA67-6CBA-9A2B-185BE73F2915}"/>
              </a:ext>
            </a:extLst>
          </p:cNvPr>
          <p:cNvGrpSpPr/>
          <p:nvPr/>
        </p:nvGrpSpPr>
        <p:grpSpPr>
          <a:xfrm>
            <a:off x="4433669" y="1851744"/>
            <a:ext cx="4574412" cy="3309233"/>
            <a:chOff x="4406512" y="1197446"/>
            <a:chExt cx="4574412" cy="330923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9A549D-2169-1E32-D5D0-1D4ADEA8F695}"/>
                </a:ext>
              </a:extLst>
            </p:cNvPr>
            <p:cNvSpPr txBox="1"/>
            <p:nvPr/>
          </p:nvSpPr>
          <p:spPr>
            <a:xfrm>
              <a:off x="5031870" y="1197446"/>
              <a:ext cx="3489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</a:rPr>
                <a:t>Major Awards Made FY23 - FY24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FBA79DC-CDE6-E5B2-9D34-3DBBC7212705}"/>
                </a:ext>
              </a:extLst>
            </p:cNvPr>
            <p:cNvGrpSpPr/>
            <p:nvPr/>
          </p:nvGrpSpPr>
          <p:grpSpPr>
            <a:xfrm>
              <a:off x="4406512" y="1645048"/>
              <a:ext cx="4574412" cy="2861631"/>
              <a:chOff x="4406512" y="1645048"/>
              <a:chExt cx="4574412" cy="286163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73BC7B9-B740-8935-BC9F-A51ACA8A4F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589"/>
              <a:stretch/>
            </p:blipFill>
            <p:spPr>
              <a:xfrm>
                <a:off x="4406512" y="1645048"/>
                <a:ext cx="4574412" cy="28616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3F07065-8FA1-0666-198D-A68320F5B375}"/>
                  </a:ext>
                </a:extLst>
              </p:cNvPr>
              <p:cNvSpPr/>
              <p:nvPr/>
            </p:nvSpPr>
            <p:spPr>
              <a:xfrm>
                <a:off x="5120801" y="1687220"/>
                <a:ext cx="2977393" cy="3724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BEB89A-634D-E0A1-B74D-F0A71C166E74}"/>
              </a:ext>
            </a:extLst>
          </p:cNvPr>
          <p:cNvGrpSpPr/>
          <p:nvPr/>
        </p:nvGrpSpPr>
        <p:grpSpPr>
          <a:xfrm>
            <a:off x="121738" y="1852655"/>
            <a:ext cx="4143490" cy="3308322"/>
            <a:chOff x="192029" y="1852654"/>
            <a:chExt cx="4080466" cy="330832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6C9577-4392-E312-B191-A7761359CEF0}"/>
                </a:ext>
              </a:extLst>
            </p:cNvPr>
            <p:cNvSpPr txBox="1"/>
            <p:nvPr/>
          </p:nvSpPr>
          <p:spPr>
            <a:xfrm>
              <a:off x="487670" y="1852654"/>
              <a:ext cx="3489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</a:rPr>
                <a:t>Awarded Ceiling FY23 - FY24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70A6BF-3E7D-9C92-DF4F-F5CD2EE030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17"/>
            <a:stretch/>
          </p:blipFill>
          <p:spPr>
            <a:xfrm>
              <a:off x="192029" y="2299345"/>
              <a:ext cx="4080466" cy="28616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46592" y="228600"/>
            <a:ext cx="4781550" cy="71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620000" cy="66955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 Award Data: New Awards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053F84-7BB2-3175-DCE6-A780D8CA4DB7}"/>
              </a:ext>
            </a:extLst>
          </p:cNvPr>
          <p:cNvGrpSpPr/>
          <p:nvPr/>
        </p:nvGrpSpPr>
        <p:grpSpPr>
          <a:xfrm>
            <a:off x="583540" y="863082"/>
            <a:ext cx="7665448" cy="4395520"/>
            <a:chOff x="138326" y="1119936"/>
            <a:chExt cx="8524875" cy="49434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30BC9F-9915-30DE-48D1-B7A6CF08F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326" y="1119936"/>
              <a:ext cx="8524875" cy="49434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B1AA4B-144B-A73E-FFD9-EA3D631A7462}"/>
                </a:ext>
              </a:extLst>
            </p:cNvPr>
            <p:cNvSpPr txBox="1"/>
            <p:nvPr/>
          </p:nvSpPr>
          <p:spPr>
            <a:xfrm>
              <a:off x="2037238" y="3588745"/>
              <a:ext cx="1365240" cy="83074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ea typeface="Calibri"/>
                  <a:cs typeface="Calibri"/>
                </a:rPr>
                <a:t>Unrestricted</a:t>
              </a:r>
            </a:p>
            <a:p>
              <a:pPr algn="ctr"/>
              <a:r>
                <a:rPr lang="en-US" sz="1400">
                  <a:ea typeface="Calibri"/>
                  <a:cs typeface="Calibri"/>
                </a:rPr>
                <a:t>Solicitations</a:t>
              </a:r>
            </a:p>
            <a:p>
              <a:pPr algn="ctr"/>
              <a:r>
                <a:rPr lang="en-US" sz="1400">
                  <a:ea typeface="Calibri"/>
                  <a:cs typeface="Calibri"/>
                </a:rPr>
                <a:t>79%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6E7872-9C6D-A271-510D-AB8803BD6CB3}"/>
                </a:ext>
              </a:extLst>
            </p:cNvPr>
            <p:cNvSpPr txBox="1"/>
            <p:nvPr/>
          </p:nvSpPr>
          <p:spPr>
            <a:xfrm>
              <a:off x="475651" y="3592058"/>
              <a:ext cx="1241460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ea typeface="Calibri"/>
                  <a:cs typeface="Calibri"/>
                </a:rPr>
                <a:t>Set-aside Solicitations</a:t>
              </a:r>
            </a:p>
            <a:p>
              <a:pPr algn="ctr"/>
              <a:r>
                <a:rPr lang="en-US" sz="1400">
                  <a:ea typeface="Calibri"/>
                  <a:cs typeface="Calibri"/>
                </a:rPr>
                <a:t>21%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6E9069-B0C2-DE89-6A80-B1ED4027096F}"/>
                </a:ext>
              </a:extLst>
            </p:cNvPr>
            <p:cNvSpPr txBox="1"/>
            <p:nvPr/>
          </p:nvSpPr>
          <p:spPr>
            <a:xfrm>
              <a:off x="5894200" y="3775704"/>
              <a:ext cx="1241460" cy="51921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ea typeface="Calibri"/>
                  <a:cs typeface="Calibri"/>
                </a:rPr>
                <a:t>SB</a:t>
              </a:r>
              <a:endParaRPr lang="en-US"/>
            </a:p>
            <a:p>
              <a:pPr algn="ctr"/>
              <a:r>
                <a:rPr lang="en-US" sz="1200">
                  <a:ea typeface="Calibri"/>
                  <a:cs typeface="Calibri"/>
                </a:rPr>
                <a:t>23%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348BB6-DE28-61D9-6210-33A14E133173}"/>
                </a:ext>
              </a:extLst>
            </p:cNvPr>
            <p:cNvSpPr txBox="1"/>
            <p:nvPr/>
          </p:nvSpPr>
          <p:spPr>
            <a:xfrm>
              <a:off x="7253633" y="3787605"/>
              <a:ext cx="1241460" cy="51921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ea typeface="Calibri"/>
                  <a:cs typeface="Calibri"/>
                </a:rPr>
                <a:t>OTSB</a:t>
              </a:r>
              <a:endParaRPr lang="en-US"/>
            </a:p>
            <a:p>
              <a:pPr algn="ctr"/>
              <a:r>
                <a:rPr lang="en-US" sz="1200">
                  <a:ea typeface="Calibri"/>
                  <a:cs typeface="Calibri"/>
                </a:rPr>
                <a:t>77%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B2D720-2971-73AD-B5BE-64063C08033F}"/>
              </a:ext>
            </a:extLst>
          </p:cNvPr>
          <p:cNvSpPr txBox="1"/>
          <p:nvPr/>
        </p:nvSpPr>
        <p:spPr>
          <a:xfrm>
            <a:off x="890427" y="5590854"/>
            <a:ext cx="7645685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Approximately 21% of new awards in FY23 and FY24 were set-aside for SBs; Small businesses were awarded 23% or $70M of the work solicited as F&amp;O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E6A42-7EB2-AF69-4200-6C83EC335BCF}"/>
              </a:ext>
            </a:extLst>
          </p:cNvPr>
          <p:cNvSpPr txBox="1"/>
          <p:nvPr/>
        </p:nvSpPr>
        <p:spPr>
          <a:xfrm>
            <a:off x="6725708" y="6492874"/>
            <a:ext cx="18891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Calibri"/>
                <a:cs typeface="Calibri"/>
              </a:rPr>
              <a:t>Data as of 9/30/24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Distribution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66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3B48E7123A6B4BA1EF03ADD290269F" ma:contentTypeVersion="5" ma:contentTypeDescription="Create a new document." ma:contentTypeScope="" ma:versionID="b9d720947e0dfc0ad9347762e49aff02">
  <xsd:schema xmlns:xsd="http://www.w3.org/2001/XMLSchema" xmlns:xs="http://www.w3.org/2001/XMLSchema" xmlns:p="http://schemas.microsoft.com/office/2006/metadata/properties" xmlns:ns2="59470ed2-1a4f-4cdb-975a-18dca4710887" targetNamespace="http://schemas.microsoft.com/office/2006/metadata/properties" ma:root="true" ma:fieldsID="9284692fdd8680b0bba6811b00a39742" ns2:_="">
    <xsd:import namespace="59470ed2-1a4f-4cdb-975a-18dca4710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70ed2-1a4f-4cdb-975a-18dca4710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12" nillable="true" ma:displayName="Notes" ma:description="Version Updates" ma:format="Dropdown" ma:internalName="Note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Notes xmlns="59470ed2-1a4f-4cdb-975a-18dca471088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8719AE-AB4F-4F49-AF17-8D0FFD70CE84}">
  <ds:schemaRefs>
    <ds:schemaRef ds:uri="59470ed2-1a4f-4cdb-975a-18dca47108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4DAB0E5-50F6-41ED-BCAE-68F3F704B8E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9470ed2-1a4f-4cdb-975a-18dca471088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1D4B19-36EF-4F50-8F74-B73C5D3A3E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885</Words>
  <Application>Microsoft Office PowerPoint</Application>
  <PresentationFormat>On-screen Show (4:3)</PresentationFormat>
  <Paragraphs>252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Contracts Department – Code 02</vt:lpstr>
      <vt:lpstr>Production by Fiscal Year</vt:lpstr>
      <vt:lpstr>Obligation Funding per Action Trend</vt:lpstr>
      <vt:lpstr>Obligations by Action Type –  FY22, FY23 and FY24</vt:lpstr>
      <vt:lpstr>Supplies v. Services &amp; Competition</vt:lpstr>
      <vt:lpstr>Workload by NUWCDIVNPT Department</vt:lpstr>
      <vt:lpstr>Single Offer and Best Value Premiums</vt:lpstr>
      <vt:lpstr>SB Award Data: New Awards</vt:lpstr>
      <vt:lpstr>Defense Industrial Base  By Dollars Awarded and Obligated (10/1/23-9/1/24)</vt:lpstr>
      <vt:lpstr>PowerPoint Presentation</vt:lpstr>
      <vt:lpstr>Defense Industrial Base (Continued)  By Dollars Obligated in FY23 and FY24</vt:lpstr>
      <vt:lpstr>RFP Response Times (RFPs Closed in FY23-24)</vt:lpstr>
      <vt:lpstr>RFP Response Times (RFPs Closed in FY23-24)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MillerLE</dc:creator>
  <cp:lastModifiedBy>Gregory, Maria F CIV USN NUWC DIV NEWPORT RI (USA)</cp:lastModifiedBy>
  <cp:revision>22</cp:revision>
  <cp:lastPrinted>2019-10-21T12:57:05Z</cp:lastPrinted>
  <dcterms:created xsi:type="dcterms:W3CDTF">2005-03-24T14:08:46Z</dcterms:created>
  <dcterms:modified xsi:type="dcterms:W3CDTF">2024-10-09T19:44:24Z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0x010100B33B48E7123A6B4BA1EF03ADD290269F</vt:lpwstr>
  </property>
</Properties>
</file>