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7" r:id="rId6"/>
    <p:sldMasterId id="2147483713" r:id="rId7"/>
    <p:sldMasterId id="2147483812" r:id="rId8"/>
    <p:sldMasterId id="2147483851" r:id="rId9"/>
    <p:sldMasterId id="2147483866" r:id="rId10"/>
  </p:sldMasterIdLst>
  <p:notesMasterIdLst>
    <p:notesMasterId r:id="rId28"/>
  </p:notesMasterIdLst>
  <p:handoutMasterIdLst>
    <p:handoutMasterId r:id="rId29"/>
  </p:handoutMasterIdLst>
  <p:sldIdLst>
    <p:sldId id="257" r:id="rId11"/>
    <p:sldId id="272" r:id="rId12"/>
    <p:sldId id="293" r:id="rId13"/>
    <p:sldId id="391" r:id="rId14"/>
    <p:sldId id="368" r:id="rId15"/>
    <p:sldId id="261" r:id="rId16"/>
    <p:sldId id="396" r:id="rId17"/>
    <p:sldId id="392" r:id="rId18"/>
    <p:sldId id="382" r:id="rId19"/>
    <p:sldId id="390" r:id="rId20"/>
    <p:sldId id="383" r:id="rId21"/>
    <p:sldId id="384" r:id="rId22"/>
    <p:sldId id="385" r:id="rId23"/>
    <p:sldId id="394" r:id="rId24"/>
    <p:sldId id="393" r:id="rId25"/>
    <p:sldId id="388" r:id="rId26"/>
    <p:sldId id="38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CCB"/>
    <a:srgbClr val="C1CCD9"/>
    <a:srgbClr val="A5B2C0"/>
    <a:srgbClr val="DDDDDD"/>
    <a:srgbClr val="BBC7D5"/>
    <a:srgbClr val="000000"/>
    <a:srgbClr val="FFCC99"/>
    <a:srgbClr val="D8C8A0"/>
    <a:srgbClr val="6F7783"/>
    <a:srgbClr val="99A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03E9B-8FD9-449F-8EA6-8725960C6A5F}" v="10" dt="2024-10-07T14:05:18.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5" autoAdjust="0"/>
    <p:restoredTop sz="99374" autoAdjust="0"/>
  </p:normalViewPr>
  <p:slideViewPr>
    <p:cSldViewPr snapToGrid="0">
      <p:cViewPr varScale="1">
        <p:scale>
          <a:sx n="109" d="100"/>
          <a:sy n="109" d="100"/>
        </p:scale>
        <p:origin x="2694" y="96"/>
      </p:cViewPr>
      <p:guideLst>
        <p:guide orient="horz" pos="600"/>
        <p:guide pos="288"/>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9" d="100"/>
          <a:sy n="79" d="100"/>
        </p:scale>
        <p:origin x="-2202"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Donald P CIV USN NUWC DIV NEWPORT RI (USA)" userId="S::donald.p.young7.civ@us.navy.mil::a6ebab1a-bad0-4a30-8dc4-973e7304184e" providerId="AD" clId="Web-{F6903E9B-8FD9-449F-8EA6-8725960C6A5F}"/>
    <pc:docChg chg="modSld">
      <pc:chgData name="Young, Donald P CIV USN NUWC DIV NEWPORT RI (USA)" userId="S::donald.p.young7.civ@us.navy.mil::a6ebab1a-bad0-4a30-8dc4-973e7304184e" providerId="AD" clId="Web-{F6903E9B-8FD9-449F-8EA6-8725960C6A5F}" dt="2024-10-07T14:05:17.204" v="0"/>
      <pc:docMkLst>
        <pc:docMk/>
      </pc:docMkLst>
      <pc:sldChg chg="modSp">
        <pc:chgData name="Young, Donald P CIV USN NUWC DIV NEWPORT RI (USA)" userId="S::donald.p.young7.civ@us.navy.mil::a6ebab1a-bad0-4a30-8dc4-973e7304184e" providerId="AD" clId="Web-{F6903E9B-8FD9-449F-8EA6-8725960C6A5F}" dt="2024-10-07T14:05:17.204" v="0"/>
        <pc:sldMkLst>
          <pc:docMk/>
          <pc:sldMk cId="1857050916" sldId="385"/>
        </pc:sldMkLst>
        <pc:graphicFrameChg chg="modGraphic">
          <ac:chgData name="Young, Donald P CIV USN NUWC DIV NEWPORT RI (USA)" userId="S::donald.p.young7.civ@us.navy.mil::a6ebab1a-bad0-4a30-8dc4-973e7304184e" providerId="AD" clId="Web-{F6903E9B-8FD9-449F-8EA6-8725960C6A5F}" dt="2024-10-07T14:05:17.204" v="0"/>
          <ac:graphicFrameMkLst>
            <pc:docMk/>
            <pc:sldMk cId="1857050916" sldId="385"/>
            <ac:graphicFrameMk id="7"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1"/>
          <c:tx>
            <c:strRef>
              <c:f>'[Chart in Microsoft PowerPoint]Break Out'!$A$3</c:f>
              <c:strCache>
                <c:ptCount val="1"/>
                <c:pt idx="0">
                  <c:v>FY24</c:v>
                </c:pt>
              </c:strCache>
            </c:strRef>
          </c:tx>
          <c:invertIfNegative val="0"/>
          <c:cat>
            <c:strRef>
              <c:f>'[Chart in Microsoft PowerPoint]Break Out'!$B$1:$E$1</c:f>
              <c:strCache>
                <c:ptCount val="4"/>
                <c:pt idx="0">
                  <c:v>Services- Technical and Business</c:v>
                </c:pt>
                <c:pt idx="1">
                  <c:v>Depot / SCC- Technician</c:v>
                </c:pt>
                <c:pt idx="2">
                  <c:v>Hardware Procurement</c:v>
                </c:pt>
                <c:pt idx="3">
                  <c:v>Material Procurement- Assy</c:v>
                </c:pt>
              </c:strCache>
            </c:strRef>
          </c:cat>
          <c:val>
            <c:numRef>
              <c:f>'[Chart in Microsoft PowerPoint]Break Out'!$B$3:$E$3</c:f>
              <c:numCache>
                <c:formatCode>General</c:formatCode>
                <c:ptCount val="4"/>
                <c:pt idx="0">
                  <c:v>35</c:v>
                </c:pt>
                <c:pt idx="1">
                  <c:v>24.7</c:v>
                </c:pt>
                <c:pt idx="2">
                  <c:v>148</c:v>
                </c:pt>
                <c:pt idx="3">
                  <c:v>12.4</c:v>
                </c:pt>
              </c:numCache>
            </c:numRef>
          </c:val>
          <c:extLst>
            <c:ext xmlns:c16="http://schemas.microsoft.com/office/drawing/2014/chart" uri="{C3380CC4-5D6E-409C-BE32-E72D297353CC}">
              <c16:uniqueId val="{00000000-AFC7-49B1-B81B-974ED4459610}"/>
            </c:ext>
          </c:extLst>
        </c:ser>
        <c:ser>
          <c:idx val="2"/>
          <c:order val="2"/>
          <c:tx>
            <c:strRef>
              <c:f>'[Chart in Microsoft PowerPoint]Break Out'!$A$4</c:f>
              <c:strCache>
                <c:ptCount val="1"/>
                <c:pt idx="0">
                  <c:v>FY25</c:v>
                </c:pt>
              </c:strCache>
            </c:strRef>
          </c:tx>
          <c:invertIfNegative val="0"/>
          <c:cat>
            <c:strRef>
              <c:f>'[Chart in Microsoft PowerPoint]Break Out'!$B$1:$E$1</c:f>
              <c:strCache>
                <c:ptCount val="4"/>
                <c:pt idx="0">
                  <c:v>Services- Technical and Business</c:v>
                </c:pt>
                <c:pt idx="1">
                  <c:v>Depot / SCC- Technician</c:v>
                </c:pt>
                <c:pt idx="2">
                  <c:v>Hardware Procurement</c:v>
                </c:pt>
                <c:pt idx="3">
                  <c:v>Material Procurement- Assy</c:v>
                </c:pt>
              </c:strCache>
            </c:strRef>
          </c:cat>
          <c:val>
            <c:numRef>
              <c:f>'[Chart in Microsoft PowerPoint]Break Out'!$B$4:$E$4</c:f>
              <c:numCache>
                <c:formatCode>General</c:formatCode>
                <c:ptCount val="4"/>
                <c:pt idx="0">
                  <c:v>40</c:v>
                </c:pt>
                <c:pt idx="1">
                  <c:v>31</c:v>
                </c:pt>
                <c:pt idx="2">
                  <c:v>75</c:v>
                </c:pt>
                <c:pt idx="3">
                  <c:v>14</c:v>
                </c:pt>
              </c:numCache>
            </c:numRef>
          </c:val>
          <c:extLst>
            <c:ext xmlns:c16="http://schemas.microsoft.com/office/drawing/2014/chart" uri="{C3380CC4-5D6E-409C-BE32-E72D297353CC}">
              <c16:uniqueId val="{00000001-AFC7-49B1-B81B-974ED4459610}"/>
            </c:ext>
          </c:extLst>
        </c:ser>
        <c:ser>
          <c:idx val="3"/>
          <c:order val="3"/>
          <c:tx>
            <c:v>FY26</c:v>
          </c:tx>
          <c:invertIfNegative val="0"/>
          <c:val>
            <c:numRef>
              <c:f>'[Chart in Microsoft PowerPoint]Break Out'!$B$5:$E$5</c:f>
              <c:numCache>
                <c:formatCode>General</c:formatCode>
                <c:ptCount val="4"/>
                <c:pt idx="0">
                  <c:v>42</c:v>
                </c:pt>
                <c:pt idx="1">
                  <c:v>34</c:v>
                </c:pt>
                <c:pt idx="2">
                  <c:v>80</c:v>
                </c:pt>
                <c:pt idx="3">
                  <c:v>17</c:v>
                </c:pt>
              </c:numCache>
            </c:numRef>
          </c:val>
          <c:extLst>
            <c:ext xmlns:c16="http://schemas.microsoft.com/office/drawing/2014/chart" uri="{C3380CC4-5D6E-409C-BE32-E72D297353CC}">
              <c16:uniqueId val="{00000002-AFC7-49B1-B81B-974ED4459610}"/>
            </c:ext>
          </c:extLst>
        </c:ser>
        <c:dLbls>
          <c:showLegendKey val="0"/>
          <c:showVal val="0"/>
          <c:showCatName val="0"/>
          <c:showSerName val="0"/>
          <c:showPercent val="0"/>
          <c:showBubbleSize val="0"/>
        </c:dLbls>
        <c:gapWidth val="150"/>
        <c:shape val="box"/>
        <c:axId val="79090048"/>
        <c:axId val="79091584"/>
        <c:axId val="0"/>
        <c:extLst>
          <c:ext xmlns:c15="http://schemas.microsoft.com/office/drawing/2012/chart" uri="{02D57815-91ED-43cb-92C2-25804820EDAC}">
            <c15:filteredBarSeries>
              <c15:ser>
                <c:idx val="0"/>
                <c:order val="0"/>
                <c:tx>
                  <c:strRef>
                    <c:extLst>
                      <c:ext uri="{02D57815-91ED-43cb-92C2-25804820EDAC}">
                        <c15:formulaRef>
                          <c15:sqref>'[Chart in Microsoft PowerPoint]Break Out'!$A$2</c15:sqref>
                        </c15:formulaRef>
                      </c:ext>
                    </c:extLst>
                    <c:strCache>
                      <c:ptCount val="1"/>
                      <c:pt idx="0">
                        <c:v>FY23</c:v>
                      </c:pt>
                    </c:strCache>
                  </c:strRef>
                </c:tx>
                <c:invertIfNegative val="0"/>
                <c:cat>
                  <c:strRef>
                    <c:extLst>
                      <c:ext uri="{02D57815-91ED-43cb-92C2-25804820EDAC}">
                        <c15:formulaRef>
                          <c15:sqref>'[Chart in Microsoft PowerPoint]Break Out'!$B$1:$E$1</c15:sqref>
                        </c15:formulaRef>
                      </c:ext>
                    </c:extLst>
                    <c:strCache>
                      <c:ptCount val="4"/>
                      <c:pt idx="0">
                        <c:v>Services- Technical and Business</c:v>
                      </c:pt>
                      <c:pt idx="1">
                        <c:v>Depot / SCC- Technician</c:v>
                      </c:pt>
                      <c:pt idx="2">
                        <c:v>Hardware Procurement</c:v>
                      </c:pt>
                      <c:pt idx="3">
                        <c:v>Material Procurement- Assy</c:v>
                      </c:pt>
                    </c:strCache>
                  </c:strRef>
                </c:cat>
                <c:val>
                  <c:numRef>
                    <c:extLst>
                      <c:ext uri="{02D57815-91ED-43cb-92C2-25804820EDAC}">
                        <c15:formulaRef>
                          <c15:sqref>'[Chart in Microsoft PowerPoint]Break Out'!$B$2:$E$2</c15:sqref>
                        </c15:formulaRef>
                      </c:ext>
                    </c:extLst>
                    <c:numCache>
                      <c:formatCode>General</c:formatCode>
                      <c:ptCount val="4"/>
                      <c:pt idx="0">
                        <c:v>25</c:v>
                      </c:pt>
                      <c:pt idx="1">
                        <c:v>30</c:v>
                      </c:pt>
                      <c:pt idx="2">
                        <c:v>50</c:v>
                      </c:pt>
                      <c:pt idx="3">
                        <c:v>10.5</c:v>
                      </c:pt>
                    </c:numCache>
                  </c:numRef>
                </c:val>
                <c:extLst>
                  <c:ext xmlns:c16="http://schemas.microsoft.com/office/drawing/2014/chart" uri="{C3380CC4-5D6E-409C-BE32-E72D297353CC}">
                    <c16:uniqueId val="{00000003-AFC7-49B1-B81B-974ED4459610}"/>
                  </c:ext>
                </c:extLst>
              </c15:ser>
            </c15:filteredBarSeries>
          </c:ext>
        </c:extLst>
      </c:bar3DChart>
      <c:catAx>
        <c:axId val="79090048"/>
        <c:scaling>
          <c:orientation val="minMax"/>
        </c:scaling>
        <c:delete val="0"/>
        <c:axPos val="b"/>
        <c:numFmt formatCode="General" sourceLinked="0"/>
        <c:majorTickMark val="out"/>
        <c:minorTickMark val="none"/>
        <c:tickLblPos val="nextTo"/>
        <c:txPr>
          <a:bodyPr/>
          <a:lstStyle/>
          <a:p>
            <a:pPr>
              <a:defRPr b="1"/>
            </a:pPr>
            <a:endParaRPr lang="en-US"/>
          </a:p>
        </c:txPr>
        <c:crossAx val="79091584"/>
        <c:crosses val="autoZero"/>
        <c:auto val="1"/>
        <c:lblAlgn val="ctr"/>
        <c:lblOffset val="100"/>
        <c:noMultiLvlLbl val="0"/>
      </c:catAx>
      <c:valAx>
        <c:axId val="79091584"/>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79090048"/>
        <c:crosses val="autoZero"/>
        <c:crossBetween val="between"/>
      </c:valAx>
    </c:plotArea>
    <c:legend>
      <c:legendPos val="r"/>
      <c:overlay val="0"/>
      <c:txPr>
        <a:bodyPr/>
        <a:lstStyle/>
        <a:p>
          <a:pPr>
            <a:defRPr b="1"/>
          </a:pPr>
          <a:endParaRPr lang="en-US"/>
        </a:p>
      </c:txPr>
    </c:legend>
    <c:plotVisOnly val="1"/>
    <c:dispBlanksAs val="gap"/>
    <c:showDLblsOverMax val="0"/>
  </c:chart>
  <c:spPr>
    <a:solidFill>
      <a:srgbClr val="EBF0DA">
        <a:lumMod val="90000"/>
      </a:srgbClr>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3"/>
          <c:dPt>
            <c:idx val="0"/>
            <c:bubble3D val="0"/>
            <c:extLst>
              <c:ext xmlns:c16="http://schemas.microsoft.com/office/drawing/2014/chart" uri="{C3380CC4-5D6E-409C-BE32-E72D297353CC}">
                <c16:uniqueId val="{00000000-2C15-460F-B306-F182625A037A}"/>
              </c:ext>
            </c:extLst>
          </c:dPt>
          <c:dPt>
            <c:idx val="1"/>
            <c:bubble3D val="0"/>
            <c:extLst>
              <c:ext xmlns:c16="http://schemas.microsoft.com/office/drawing/2014/chart" uri="{C3380CC4-5D6E-409C-BE32-E72D297353CC}">
                <c16:uniqueId val="{00000001-2C15-460F-B306-F182625A037A}"/>
              </c:ext>
            </c:extLst>
          </c:dPt>
          <c:dPt>
            <c:idx val="2"/>
            <c:bubble3D val="0"/>
            <c:extLst>
              <c:ext xmlns:c16="http://schemas.microsoft.com/office/drawing/2014/chart" uri="{C3380CC4-5D6E-409C-BE32-E72D297353CC}">
                <c16:uniqueId val="{00000002-2C15-460F-B306-F182625A037A}"/>
              </c:ext>
            </c:extLst>
          </c:dPt>
          <c:dPt>
            <c:idx val="3"/>
            <c:bubble3D val="0"/>
            <c:extLst>
              <c:ext xmlns:c16="http://schemas.microsoft.com/office/drawing/2014/chart" uri="{C3380CC4-5D6E-409C-BE32-E72D297353CC}">
                <c16:uniqueId val="{00000003-2C15-460F-B306-F182625A037A}"/>
              </c:ext>
            </c:extLst>
          </c:dPt>
          <c:dPt>
            <c:idx val="4"/>
            <c:bubble3D val="0"/>
            <c:extLst>
              <c:ext xmlns:c16="http://schemas.microsoft.com/office/drawing/2014/chart" uri="{C3380CC4-5D6E-409C-BE32-E72D297353CC}">
                <c16:uniqueId val="{00000004-2C15-460F-B306-F182625A037A}"/>
              </c:ext>
            </c:extLst>
          </c:dPt>
          <c:dLbls>
            <c:dLbl>
              <c:idx val="0"/>
              <c:layout>
                <c:manualLayout>
                  <c:x val="-0.53352684213084478"/>
                  <c:y val="1.2497341354142153E-2"/>
                </c:manualLayout>
              </c:layout>
              <c:tx>
                <c:rich>
                  <a:bodyPr/>
                  <a:lstStyle/>
                  <a:p>
                    <a:r>
                      <a:rPr lang="en-US" dirty="0"/>
                      <a:t>Program Support
 39.0 </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6476681233790639"/>
                      <c:h val="0.17393850578936584"/>
                    </c:manualLayout>
                  </c15:layout>
                  <c15:showDataLabelsRange val="0"/>
                </c:ext>
                <c:ext xmlns:c16="http://schemas.microsoft.com/office/drawing/2014/chart" uri="{C3380CC4-5D6E-409C-BE32-E72D297353CC}">
                  <c16:uniqueId val="{00000000-2C15-460F-B306-F182625A037A}"/>
                </c:ext>
              </c:extLst>
            </c:dLbl>
            <c:dLbl>
              <c:idx val="1"/>
              <c:layout>
                <c:manualLayout>
                  <c:x val="6.2036825092013921E-2"/>
                  <c:y val="1.464921178339137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C15-460F-B306-F182625A037A}"/>
                </c:ext>
              </c:extLst>
            </c:dLbl>
            <c:dLbl>
              <c:idx val="2"/>
              <c:layout>
                <c:manualLayout>
                  <c:x val="0.17104971523836141"/>
                  <c:y val="5.857774192410124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2C15-460F-B306-F182625A037A}"/>
                </c:ext>
              </c:extLst>
            </c:dLbl>
            <c:dLbl>
              <c:idx val="3"/>
              <c:layout>
                <c:manualLayout>
                  <c:x val="8.8164911574149223E-3"/>
                  <c:y val="-2.4280771717895642E-2"/>
                </c:manualLayout>
              </c:layout>
              <c:tx>
                <c:rich>
                  <a:bodyPr/>
                  <a:lstStyle/>
                  <a:p>
                    <a:pPr>
                      <a:defRPr sz="1600" b="1" baseline="0">
                        <a:solidFill>
                          <a:schemeClr val="tx1"/>
                        </a:solidFill>
                      </a:defRPr>
                    </a:pPr>
                    <a:r>
                      <a:rPr lang="en-US" sz="1600" dirty="0">
                        <a:solidFill>
                          <a:schemeClr val="tx1"/>
                        </a:solidFill>
                      </a:rPr>
                      <a:t>Engineering Services
 92.0 </a:t>
                    </a:r>
                  </a:p>
                </c:rich>
              </c:tx>
              <c:spPr/>
              <c:showLegendKey val="0"/>
              <c:showVal val="1"/>
              <c:showCatName val="1"/>
              <c:showSerName val="0"/>
              <c:showPercent val="0"/>
              <c:showBubbleSize val="0"/>
              <c:separator>
</c:separator>
              <c:extLst>
                <c:ext xmlns:c15="http://schemas.microsoft.com/office/drawing/2012/chart" uri="{CE6537A1-D6FC-4f65-9D91-7224C49458BB}">
                  <c15:layout>
                    <c:manualLayout>
                      <c:w val="0.18939245508320041"/>
                      <c:h val="0.17198905834700443"/>
                    </c:manualLayout>
                  </c15:layout>
                  <c15:showDataLabelsRange val="0"/>
                </c:ext>
                <c:ext xmlns:c16="http://schemas.microsoft.com/office/drawing/2014/chart" uri="{C3380CC4-5D6E-409C-BE32-E72D297353CC}">
                  <c16:uniqueId val="{00000003-2C15-460F-B306-F182625A037A}"/>
                </c:ext>
              </c:extLst>
            </c:dLbl>
            <c:dLbl>
              <c:idx val="4"/>
              <c:layout>
                <c:manualLayout>
                  <c:x val="-3.8574198156355023E-2"/>
                  <c:y val="-9.4427887679303851E-2"/>
                </c:manualLayout>
              </c:layout>
              <c:tx>
                <c:rich>
                  <a:bodyPr/>
                  <a:lstStyle/>
                  <a:p>
                    <a:pPr>
                      <a:defRPr sz="1600" b="1" baseline="0">
                        <a:solidFill>
                          <a:schemeClr val="tx1"/>
                        </a:solidFill>
                      </a:defRPr>
                    </a:pPr>
                    <a:fld id="{7F609363-3051-465F-B624-E6DA85CEE830}" type="CATEGORYNAME">
                      <a:rPr lang="en-US" smtClean="0"/>
                      <a:pPr>
                        <a:defRPr sz="1600" b="1" baseline="0">
                          <a:solidFill>
                            <a:schemeClr val="tx1"/>
                          </a:solidFill>
                        </a:defRPr>
                      </a:pPr>
                      <a:t>[CATEGORY NAME]</a:t>
                    </a:fld>
                    <a:r>
                      <a:rPr lang="en-US" baseline="0" dirty="0"/>
                      <a:t> Services</a:t>
                    </a:r>
                  </a:p>
                  <a:p>
                    <a:pPr>
                      <a:defRPr sz="1600" b="1" baseline="0">
                        <a:solidFill>
                          <a:schemeClr val="tx1"/>
                        </a:solidFill>
                      </a:defRPr>
                    </a:pPr>
                    <a:fld id="{233C25C2-894C-4253-8F85-EBFFDFA34294}" type="VALUE">
                      <a:rPr lang="en-US" baseline="0" smtClean="0"/>
                      <a:pPr>
                        <a:defRPr sz="1600" b="1" baseline="0">
                          <a:solidFill>
                            <a:schemeClr val="tx1"/>
                          </a:solidFill>
                        </a:defRPr>
                      </a:pPr>
                      <a:t>[VALUE]</a:t>
                    </a:fld>
                    <a:endParaRPr lang="en-US"/>
                  </a:p>
                </c:rich>
              </c:tx>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2C15-460F-B306-F182625A037A}"/>
                </c:ext>
              </c:extLst>
            </c:dLbl>
            <c:spPr>
              <a:noFill/>
              <a:ln>
                <a:noFill/>
              </a:ln>
              <a:effectLst/>
            </c:spPr>
            <c:txPr>
              <a:bodyPr/>
              <a:lstStyle/>
              <a:p>
                <a:pPr>
                  <a:defRPr sz="1600" b="1" baseline="0">
                    <a:solidFill>
                      <a:schemeClr val="tx1"/>
                    </a:solidFil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chart!$B$8:$B$12</c:f>
              <c:strCache>
                <c:ptCount val="5"/>
                <c:pt idx="0">
                  <c:v>Program support</c:v>
                </c:pt>
                <c:pt idx="1">
                  <c:v>Logistician</c:v>
                </c:pt>
                <c:pt idx="2">
                  <c:v>Cyber</c:v>
                </c:pt>
                <c:pt idx="3">
                  <c:v>Engineer</c:v>
                </c:pt>
                <c:pt idx="4">
                  <c:v>Technician</c:v>
                </c:pt>
              </c:strCache>
            </c:strRef>
          </c:cat>
          <c:val>
            <c:numRef>
              <c:f>chart!$C$8:$C$12</c:f>
              <c:numCache>
                <c:formatCode>_(* #,##0.0_);_(* \(#,##0.0\);_(* "-"??_);_(@_)</c:formatCode>
                <c:ptCount val="5"/>
                <c:pt idx="0">
                  <c:v>39</c:v>
                </c:pt>
                <c:pt idx="1">
                  <c:v>8</c:v>
                </c:pt>
                <c:pt idx="2">
                  <c:v>8</c:v>
                </c:pt>
                <c:pt idx="3">
                  <c:v>92</c:v>
                </c:pt>
                <c:pt idx="4">
                  <c:v>210</c:v>
                </c:pt>
              </c:numCache>
            </c:numRef>
          </c:val>
          <c:extLst>
            <c:ext xmlns:c16="http://schemas.microsoft.com/office/drawing/2014/chart" uri="{C3380CC4-5D6E-409C-BE32-E72D297353CC}">
              <c16:uniqueId val="{00000005-2C15-460F-B306-F182625A037A}"/>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solidFill>
      <a:srgbClr val="808080">
        <a:lumMod val="20000"/>
        <a:lumOff val="80000"/>
      </a:srgbClr>
    </a:solid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4"/>
          </a:xfrm>
          <a:prstGeom prst="rect">
            <a:avLst/>
          </a:prstGeom>
        </p:spPr>
        <p:txBody>
          <a:bodyPr vert="horz" lIns="91530" tIns="45765" rIns="91530" bIns="45765" rtlCol="0"/>
          <a:lstStyle>
            <a:lvl1pPr algn="l">
              <a:defRPr sz="1200"/>
            </a:lvl1pPr>
          </a:lstStyle>
          <a:p>
            <a:endParaRPr lang="en-US"/>
          </a:p>
        </p:txBody>
      </p:sp>
      <p:sp>
        <p:nvSpPr>
          <p:cNvPr id="3" name="Date Placeholder 2"/>
          <p:cNvSpPr>
            <a:spLocks noGrp="1"/>
          </p:cNvSpPr>
          <p:nvPr>
            <p:ph type="dt" sz="quarter" idx="1"/>
          </p:nvPr>
        </p:nvSpPr>
        <p:spPr>
          <a:xfrm>
            <a:off x="3971082" y="0"/>
            <a:ext cx="3037735" cy="464504"/>
          </a:xfrm>
          <a:prstGeom prst="rect">
            <a:avLst/>
          </a:prstGeom>
        </p:spPr>
        <p:txBody>
          <a:bodyPr vert="horz" lIns="91530" tIns="45765" rIns="91530" bIns="45765" rtlCol="0"/>
          <a:lstStyle>
            <a:lvl1pPr algn="r">
              <a:defRPr sz="1200"/>
            </a:lvl1pPr>
          </a:lstStyle>
          <a:p>
            <a:fld id="{FB975233-5F25-46A3-B686-F9A79023D6C5}" type="datetimeFigureOut">
              <a:rPr lang="en-US" smtClean="0"/>
              <a:t>10/7/2024</a:t>
            </a:fld>
            <a:endParaRPr lang="en-US"/>
          </a:p>
        </p:txBody>
      </p:sp>
      <p:sp>
        <p:nvSpPr>
          <p:cNvPr id="4" name="Footer Placeholder 3"/>
          <p:cNvSpPr>
            <a:spLocks noGrp="1"/>
          </p:cNvSpPr>
          <p:nvPr>
            <p:ph type="ftr" sz="quarter" idx="2"/>
          </p:nvPr>
        </p:nvSpPr>
        <p:spPr>
          <a:xfrm>
            <a:off x="0" y="8830312"/>
            <a:ext cx="3037735" cy="464504"/>
          </a:xfrm>
          <a:prstGeom prst="rect">
            <a:avLst/>
          </a:prstGeom>
        </p:spPr>
        <p:txBody>
          <a:bodyPr vert="horz" lIns="91530" tIns="45765" rIns="91530" bIns="45765" rtlCol="0" anchor="b"/>
          <a:lstStyle>
            <a:lvl1pPr algn="l">
              <a:defRPr sz="1200"/>
            </a:lvl1pPr>
          </a:lstStyle>
          <a:p>
            <a:endParaRPr lang="en-US"/>
          </a:p>
        </p:txBody>
      </p:sp>
      <p:sp>
        <p:nvSpPr>
          <p:cNvPr id="5" name="Slide Number Placeholder 4"/>
          <p:cNvSpPr>
            <a:spLocks noGrp="1"/>
          </p:cNvSpPr>
          <p:nvPr>
            <p:ph type="sldNum" sz="quarter" idx="3"/>
          </p:nvPr>
        </p:nvSpPr>
        <p:spPr>
          <a:xfrm>
            <a:off x="3971082" y="8830312"/>
            <a:ext cx="3037735" cy="464504"/>
          </a:xfrm>
          <a:prstGeom prst="rect">
            <a:avLst/>
          </a:prstGeom>
        </p:spPr>
        <p:txBody>
          <a:bodyPr vert="horz" lIns="91530" tIns="45765" rIns="91530" bIns="45765" rtlCol="0" anchor="b"/>
          <a:lstStyle>
            <a:lvl1pPr algn="r">
              <a:defRPr sz="1200"/>
            </a:lvl1pPr>
          </a:lstStyle>
          <a:p>
            <a:fld id="{D546A1B7-01B4-4041-8DD9-637066C596C2}" type="slidenum">
              <a:rPr lang="en-US" smtClean="0"/>
              <a:t>‹#›</a:t>
            </a:fld>
            <a:endParaRPr lang="en-US"/>
          </a:p>
        </p:txBody>
      </p:sp>
    </p:spTree>
    <p:extLst>
      <p:ext uri="{BB962C8B-B14F-4D97-AF65-F5344CB8AC3E}">
        <p14:creationId xmlns:p14="http://schemas.microsoft.com/office/powerpoint/2010/main" val="139371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39" cy="464820"/>
          </a:xfrm>
          <a:prstGeom prst="rect">
            <a:avLst/>
          </a:prstGeom>
        </p:spPr>
        <p:txBody>
          <a:bodyPr vert="horz" lIns="93416" tIns="46708" rIns="93416" bIns="46708" rtlCol="0"/>
          <a:lstStyle>
            <a:lvl1pPr algn="l">
              <a:defRPr sz="1200"/>
            </a:lvl1pPr>
          </a:lstStyle>
          <a:p>
            <a:endParaRPr lang="en-US"/>
          </a:p>
        </p:txBody>
      </p:sp>
      <p:sp>
        <p:nvSpPr>
          <p:cNvPr id="3" name="Date Placeholder 2"/>
          <p:cNvSpPr>
            <a:spLocks noGrp="1"/>
          </p:cNvSpPr>
          <p:nvPr>
            <p:ph type="dt" idx="1"/>
          </p:nvPr>
        </p:nvSpPr>
        <p:spPr>
          <a:xfrm>
            <a:off x="3970940" y="0"/>
            <a:ext cx="3037839" cy="464820"/>
          </a:xfrm>
          <a:prstGeom prst="rect">
            <a:avLst/>
          </a:prstGeom>
        </p:spPr>
        <p:txBody>
          <a:bodyPr vert="horz" lIns="93416" tIns="46708" rIns="93416" bIns="46708" rtlCol="0"/>
          <a:lstStyle>
            <a:lvl1pPr algn="r">
              <a:defRPr sz="1200"/>
            </a:lvl1pPr>
          </a:lstStyle>
          <a:p>
            <a:fld id="{1E02018D-EA78-4AF8-88BC-AA57A422F521}" type="datetimeFigureOut">
              <a:rPr lang="en-US" smtClean="0"/>
              <a:t>10/7/2024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416" tIns="46708" rIns="93416" bIns="4670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416" tIns="46708" rIns="93416" bIns="46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39" cy="464820"/>
          </a:xfrm>
          <a:prstGeom prst="rect">
            <a:avLst/>
          </a:prstGeom>
        </p:spPr>
        <p:txBody>
          <a:bodyPr vert="horz" lIns="93416" tIns="46708" rIns="93416" bIns="46708"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39" cy="464820"/>
          </a:xfrm>
          <a:prstGeom prst="rect">
            <a:avLst/>
          </a:prstGeom>
        </p:spPr>
        <p:txBody>
          <a:bodyPr vert="horz" lIns="93416" tIns="46708" rIns="93416" bIns="46708" rtlCol="0" anchor="b"/>
          <a:lstStyle>
            <a:lvl1pPr algn="r">
              <a:defRPr sz="1200"/>
            </a:lvl1pPr>
          </a:lstStyle>
          <a:p>
            <a:fld id="{3B6F99A5-D98A-40C5-B153-01B2D9602A50}" type="slidenum">
              <a:rPr lang="en-US" smtClean="0"/>
              <a:t>‹#›</a:t>
            </a:fld>
            <a:endParaRPr lang="en-US"/>
          </a:p>
        </p:txBody>
      </p:sp>
    </p:spTree>
    <p:extLst>
      <p:ext uri="{BB962C8B-B14F-4D97-AF65-F5344CB8AC3E}">
        <p14:creationId xmlns:p14="http://schemas.microsoft.com/office/powerpoint/2010/main" val="370105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0257" y="15875"/>
            <a:ext cx="7583487" cy="792163"/>
          </a:xfrm>
          <a:prstGeom prst="rect">
            <a:avLst/>
          </a:prstGeo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3515661"/>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3203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2383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59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714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16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175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997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236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5938" y="15875"/>
            <a:ext cx="2135187" cy="6110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
            <a:ext cx="6256338" cy="6110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544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lang="en-US" dirty="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4A3EDAED-B15C-4F8B-9388-0C8F9F9A1C24}" type="slidenum">
              <a:rPr lang="en-US" smtClean="0"/>
              <a:pPr/>
              <a:t>‹#›</a:t>
            </a:fld>
            <a:endParaRPr lang="en-US"/>
          </a:p>
        </p:txBody>
      </p:sp>
    </p:spTree>
    <p:extLst>
      <p:ext uri="{BB962C8B-B14F-4D97-AF65-F5344CB8AC3E}">
        <p14:creationId xmlns:p14="http://schemas.microsoft.com/office/powerpoint/2010/main" val="166928084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17638" y="15875"/>
            <a:ext cx="7583487" cy="7921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23613117"/>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4"/>
          <p:cNvSpPr>
            <a:spLocks noGrp="1"/>
          </p:cNvSpPr>
          <p:nvPr>
            <p:ph type="title"/>
          </p:nvPr>
        </p:nvSpPr>
        <p:spPr>
          <a:xfrm>
            <a:off x="1419224" y="627732"/>
            <a:ext cx="7724775" cy="1143000"/>
          </a:xfrm>
        </p:spPr>
        <p:txBody>
          <a:bodyPr/>
          <a:lstStyle/>
          <a:p>
            <a:r>
              <a:rPr lang="en-US"/>
              <a:t>Click to edit Master title style</a:t>
            </a:r>
            <a:endParaRPr lang="en-US" dirty="0"/>
          </a:p>
        </p:txBody>
      </p:sp>
      <p:sp>
        <p:nvSpPr>
          <p:cNvPr id="9" name="Content Placeholder 5"/>
          <p:cNvSpPr>
            <a:spLocks noGrp="1"/>
          </p:cNvSpPr>
          <p:nvPr>
            <p:ph idx="1"/>
          </p:nvPr>
        </p:nvSpPr>
        <p:spPr>
          <a:xfrm>
            <a:off x="363309" y="1579786"/>
            <a:ext cx="8401050" cy="3950157"/>
          </a:xfrm>
        </p:spPr>
        <p:txBody>
          <a:bodyPr/>
          <a:lstStyle/>
          <a:p>
            <a:pPr marL="231775" lvl="0" indent="-231775">
              <a:buClr>
                <a:schemeClr val="accent6"/>
              </a:buClr>
            </a:pPr>
            <a:r>
              <a:rPr lang="en-US" sz="2400">
                <a:solidFill>
                  <a:schemeClr val="accent6">
                    <a:lumMod val="90000"/>
                  </a:schemeClr>
                </a:solidFill>
              </a:rPr>
              <a:t>Click to edit Master text styles</a:t>
            </a:r>
          </a:p>
          <a:p>
            <a:pPr marL="231775" lvl="1" indent="-231775">
              <a:buClr>
                <a:schemeClr val="accent6"/>
              </a:buClr>
            </a:pPr>
            <a:r>
              <a:rPr lang="en-US" sz="2400">
                <a:solidFill>
                  <a:schemeClr val="accent6">
                    <a:lumMod val="90000"/>
                  </a:schemeClr>
                </a:solidFill>
              </a:rPr>
              <a:t>Second level</a:t>
            </a:r>
          </a:p>
          <a:p>
            <a:pPr marL="231775" lvl="2" indent="-231775">
              <a:buClr>
                <a:schemeClr val="accent6"/>
              </a:buClr>
            </a:pPr>
            <a:r>
              <a:rPr lang="en-US" sz="2400">
                <a:solidFill>
                  <a:schemeClr val="accent6">
                    <a:lumMod val="90000"/>
                  </a:schemeClr>
                </a:solidFill>
              </a:rPr>
              <a:t>Third level</a:t>
            </a:r>
          </a:p>
          <a:p>
            <a:pPr marL="231775" lvl="3" indent="-231775">
              <a:buClr>
                <a:schemeClr val="accent6"/>
              </a:buClr>
            </a:pPr>
            <a:r>
              <a:rPr lang="en-US" sz="2400">
                <a:solidFill>
                  <a:schemeClr val="accent6">
                    <a:lumMod val="90000"/>
                  </a:schemeClr>
                </a:solidFill>
              </a:rPr>
              <a:t>Fourth level</a:t>
            </a:r>
          </a:p>
          <a:p>
            <a:pPr marL="231775" lvl="4" indent="-231775">
              <a:buClr>
                <a:schemeClr val="accent6"/>
              </a:buClr>
            </a:pPr>
            <a:r>
              <a:rPr lang="en-US" sz="2400">
                <a:solidFill>
                  <a:schemeClr val="accent6">
                    <a:lumMod val="90000"/>
                  </a:schemeClr>
                </a:solidFill>
              </a:rPr>
              <a:t>Fifth level</a:t>
            </a:r>
            <a:endParaRPr lang="en-US" sz="2400" dirty="0">
              <a:solidFill>
                <a:schemeClr val="accent6">
                  <a:lumMod val="90000"/>
                </a:schemeClr>
              </a:solidFill>
            </a:endParaRPr>
          </a:p>
        </p:txBody>
      </p:sp>
      <p:sp>
        <p:nvSpPr>
          <p:cNvPr id="2" name="Slide Number Placeholder 1"/>
          <p:cNvSpPr>
            <a:spLocks noGrp="1"/>
          </p:cNvSpPr>
          <p:nvPr>
            <p:ph type="sldNum" sz="quarter" idx="10"/>
          </p:nvPr>
        </p:nvSpPr>
        <p:spPr/>
        <p:txBody>
          <a:bodyPr/>
          <a:lstStyle/>
          <a:p>
            <a:fld id="{4A3EDAED-B15C-4F8B-9388-0C8F9F9A1C24}" type="slidenum">
              <a:rPr lang="en-US" smtClean="0"/>
              <a:pPr/>
              <a:t>‹#›</a:t>
            </a:fld>
            <a:endParaRPr lang="en-US"/>
          </a:p>
        </p:txBody>
      </p:sp>
    </p:spTree>
    <p:extLst>
      <p:ext uri="{BB962C8B-B14F-4D97-AF65-F5344CB8AC3E}">
        <p14:creationId xmlns:p14="http://schemas.microsoft.com/office/powerpoint/2010/main" val="3017984715"/>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5"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6"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6941923C-E7FA-4026-8DBD-AC2CBD6CE90F}" type="slidenum">
              <a:rPr lang="en-US" smtClean="0"/>
              <a:pPr/>
              <a:t>‹#›</a:t>
            </a:fld>
            <a:endParaRPr lang="en-US"/>
          </a:p>
        </p:txBody>
      </p:sp>
    </p:spTree>
    <p:extLst>
      <p:ext uri="{BB962C8B-B14F-4D97-AF65-F5344CB8AC3E}">
        <p14:creationId xmlns:p14="http://schemas.microsoft.com/office/powerpoint/2010/main" val="2799554012"/>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6"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083BE29B-B2B4-48AB-A52E-EA72F98D1EA2}" type="slidenum">
              <a:rPr lang="en-US" smtClean="0"/>
              <a:pPr/>
              <a:t>‹#›</a:t>
            </a:fld>
            <a:endParaRPr lang="en-US"/>
          </a:p>
        </p:txBody>
      </p:sp>
    </p:spTree>
    <p:extLst>
      <p:ext uri="{BB962C8B-B14F-4D97-AF65-F5344CB8AC3E}">
        <p14:creationId xmlns:p14="http://schemas.microsoft.com/office/powerpoint/2010/main" val="1179271260"/>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8"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9"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66B84D99-E039-4428-9F36-08AA71F42877}" type="slidenum">
              <a:rPr lang="en-US" smtClean="0"/>
              <a:pPr/>
              <a:t>‹#›</a:t>
            </a:fld>
            <a:endParaRPr lang="en-US"/>
          </a:p>
        </p:txBody>
      </p:sp>
    </p:spTree>
    <p:extLst>
      <p:ext uri="{BB962C8B-B14F-4D97-AF65-F5344CB8AC3E}">
        <p14:creationId xmlns:p14="http://schemas.microsoft.com/office/powerpoint/2010/main" val="3365698717"/>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4"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5" name="Rectangle 7"/>
          <p:cNvSpPr>
            <a:spLocks noGrp="1" noChangeArrowheads="1"/>
          </p:cNvSpPr>
          <p:nvPr>
            <p:ph type="sldNum" sz="quarter" idx="12"/>
          </p:nvPr>
        </p:nvSpPr>
        <p:spPr>
          <a:xfrm>
            <a:off x="7229392" y="6440500"/>
            <a:ext cx="1905000" cy="457200"/>
          </a:xfrm>
          <a:prstGeom prst="rect">
            <a:avLst/>
          </a:prstGeom>
          <a:ln/>
        </p:spPr>
        <p:txBody>
          <a:bodyPr/>
          <a:lstStyle>
            <a:lvl1pPr>
              <a:defRPr>
                <a:solidFill>
                  <a:schemeClr val="tx1"/>
                </a:solidFill>
              </a:defRPr>
            </a:lvl1pPr>
          </a:lstStyle>
          <a:p>
            <a:fld id="{3402EACD-94EC-48D2-98C3-FB0E666FE542}" type="slidenum">
              <a:rPr lang="en-US" smtClean="0"/>
              <a:pPr/>
              <a:t>‹#›</a:t>
            </a:fld>
            <a:endParaRPr lang="en-US"/>
          </a:p>
        </p:txBody>
      </p:sp>
    </p:spTree>
    <p:extLst>
      <p:ext uri="{BB962C8B-B14F-4D97-AF65-F5344CB8AC3E}">
        <p14:creationId xmlns:p14="http://schemas.microsoft.com/office/powerpoint/2010/main" val="167161247"/>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3"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4"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E7003BA3-3930-4374-8295-6C917427F084}" type="slidenum">
              <a:rPr lang="en-US" smtClean="0"/>
              <a:pPr/>
              <a:t>‹#›</a:t>
            </a:fld>
            <a:endParaRPr lang="en-US"/>
          </a:p>
        </p:txBody>
      </p:sp>
    </p:spTree>
    <p:extLst>
      <p:ext uri="{BB962C8B-B14F-4D97-AF65-F5344CB8AC3E}">
        <p14:creationId xmlns:p14="http://schemas.microsoft.com/office/powerpoint/2010/main" val="476864251"/>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6"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804C9D19-A37E-4B2B-8CA1-07F7185AE522}" type="slidenum">
              <a:rPr lang="en-US" smtClean="0"/>
              <a:pPr/>
              <a:t>‹#›</a:t>
            </a:fld>
            <a:endParaRPr lang="en-US"/>
          </a:p>
        </p:txBody>
      </p:sp>
    </p:spTree>
    <p:extLst>
      <p:ext uri="{BB962C8B-B14F-4D97-AF65-F5344CB8AC3E}">
        <p14:creationId xmlns:p14="http://schemas.microsoft.com/office/powerpoint/2010/main" val="1644309458"/>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6"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E293518F-0527-43F3-988B-B55351394BDB}" type="slidenum">
              <a:rPr lang="en-US" smtClean="0"/>
              <a:pPr/>
              <a:t>‹#›</a:t>
            </a:fld>
            <a:endParaRPr lang="en-US"/>
          </a:p>
        </p:txBody>
      </p:sp>
    </p:spTree>
    <p:extLst>
      <p:ext uri="{BB962C8B-B14F-4D97-AF65-F5344CB8AC3E}">
        <p14:creationId xmlns:p14="http://schemas.microsoft.com/office/powerpoint/2010/main" val="2816485738"/>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5"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6"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3304DF47-4DB3-44E6-8775-E1DD5C249BDE}" type="slidenum">
              <a:rPr lang="en-US" smtClean="0"/>
              <a:pPr/>
              <a:t>‹#›</a:t>
            </a:fld>
            <a:endParaRPr lang="en-US"/>
          </a:p>
        </p:txBody>
      </p:sp>
    </p:spTree>
    <p:extLst>
      <p:ext uri="{BB962C8B-B14F-4D97-AF65-F5344CB8AC3E}">
        <p14:creationId xmlns:p14="http://schemas.microsoft.com/office/powerpoint/2010/main" val="710926701"/>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5"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6"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E9B523CE-7121-45C5-B6A3-CA2648E2BF8A}" type="slidenum">
              <a:rPr lang="en-US" smtClean="0"/>
              <a:pPr/>
              <a:t>‹#›</a:t>
            </a:fld>
            <a:endParaRPr lang="en-US"/>
          </a:p>
        </p:txBody>
      </p:sp>
    </p:spTree>
    <p:extLst>
      <p:ext uri="{BB962C8B-B14F-4D97-AF65-F5344CB8AC3E}">
        <p14:creationId xmlns:p14="http://schemas.microsoft.com/office/powerpoint/2010/main" val="645261791"/>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319080"/>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38100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7" name="Footer Placeholder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8" name="Slide Number Placeholder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C2F08F8B-B2A9-41A6-B1AA-BD3C46650328}" type="slidenum">
              <a:rPr lang="en-US" smtClean="0"/>
              <a:pPr/>
              <a:t>‹#›</a:t>
            </a:fld>
            <a:endParaRPr lang="en-US"/>
          </a:p>
        </p:txBody>
      </p:sp>
    </p:spTree>
    <p:extLst>
      <p:ext uri="{BB962C8B-B14F-4D97-AF65-F5344CB8AC3E}">
        <p14:creationId xmlns:p14="http://schemas.microsoft.com/office/powerpoint/2010/main" val="3385717163"/>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4A3EDAED-B15C-4F8B-9388-0C8F9F9A1C24}" type="slidenum">
              <a:rPr lang="en-US" smtClean="0"/>
              <a:pPr/>
              <a:t>‹#›</a:t>
            </a:fld>
            <a:endParaRPr lang="en-US"/>
          </a:p>
        </p:txBody>
      </p:sp>
    </p:spTree>
    <p:extLst>
      <p:ext uri="{BB962C8B-B14F-4D97-AF65-F5344CB8AC3E}">
        <p14:creationId xmlns:p14="http://schemas.microsoft.com/office/powerpoint/2010/main" val="1848438651"/>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de 15 Title Slide">
    <p:spTree>
      <p:nvGrpSpPr>
        <p:cNvPr id="1" name=""/>
        <p:cNvGrpSpPr/>
        <p:nvPr/>
      </p:nvGrpSpPr>
      <p:grpSpPr>
        <a:xfrm>
          <a:off x="0" y="0"/>
          <a:ext cx="0" cy="0"/>
          <a:chOff x="0" y="0"/>
          <a:chExt cx="0" cy="0"/>
        </a:xfrm>
      </p:grpSpPr>
      <p:sp>
        <p:nvSpPr>
          <p:cNvPr id="7" name="Title 1"/>
          <p:cNvSpPr>
            <a:spLocks noGrp="1"/>
          </p:cNvSpPr>
          <p:nvPr>
            <p:ph type="title"/>
          </p:nvPr>
        </p:nvSpPr>
        <p:spPr>
          <a:xfrm>
            <a:off x="1457361" y="57152"/>
            <a:ext cx="7500938" cy="725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2400" b="1" dirty="0">
                <a:solidFill>
                  <a:schemeClr val="tx2"/>
                </a:solidFill>
                <a:latin typeface="+mj-lt"/>
                <a:ea typeface="+mj-ea"/>
                <a:cs typeface="+mj-cs"/>
              </a:defRPr>
            </a:lvl1pPr>
          </a:lstStyle>
          <a:p>
            <a:pPr lvl="0"/>
            <a:r>
              <a:rPr lang="en-US"/>
              <a:t>Click to edit Master title style</a:t>
            </a:r>
            <a:endParaRPr lang="en-US" dirty="0"/>
          </a:p>
        </p:txBody>
      </p:sp>
      <p:sp>
        <p:nvSpPr>
          <p:cNvPr id="4" name="Rectangle 3"/>
          <p:cNvSpPr>
            <a:spLocks noChangeArrowheads="1"/>
          </p:cNvSpPr>
          <p:nvPr userDrawn="1"/>
        </p:nvSpPr>
        <p:spPr bwMode="auto">
          <a:xfrm>
            <a:off x="8810625" y="6753225"/>
            <a:ext cx="293688" cy="92075"/>
          </a:xfrm>
          <a:prstGeom prst="rect">
            <a:avLst/>
          </a:prstGeom>
          <a:noFill/>
          <a:ln w="12700">
            <a:noFill/>
            <a:miter lim="800000"/>
            <a:headEnd/>
            <a:tailEnd/>
          </a:ln>
          <a:effectLst/>
        </p:spPr>
        <p:txBody>
          <a:bodyPr wrap="none" lIns="0" tIns="0" rIns="0" bIns="0">
            <a:spAutoFit/>
          </a:bodyPr>
          <a:lstStyle/>
          <a:p>
            <a:pPr algn="r">
              <a:defRPr/>
            </a:pPr>
            <a:r>
              <a:rPr lang="en-US" sz="600" dirty="0">
                <a:solidFill>
                  <a:srgbClr val="000000"/>
                </a:solidFill>
                <a:latin typeface="Arial"/>
              </a:rPr>
              <a:t>Page </a:t>
            </a:r>
            <a:fld id="{DAC7C19B-2945-48F6-A989-EA3AAD6C99A0}" type="slidenum">
              <a:rPr lang="en-US" sz="600">
                <a:solidFill>
                  <a:srgbClr val="000000"/>
                </a:solidFill>
                <a:latin typeface="Arial"/>
              </a:rPr>
              <a:pPr algn="r">
                <a:defRPr/>
              </a:pPr>
              <a:t>‹#›</a:t>
            </a:fld>
            <a:endParaRPr lang="en-US" sz="600" dirty="0">
              <a:solidFill>
                <a:srgbClr val="000000"/>
              </a:solidFill>
              <a:latin typeface="Arial"/>
            </a:endParaRPr>
          </a:p>
        </p:txBody>
      </p:sp>
    </p:spTree>
    <p:extLst>
      <p:ext uri="{BB962C8B-B14F-4D97-AF65-F5344CB8AC3E}">
        <p14:creationId xmlns:p14="http://schemas.microsoft.com/office/powerpoint/2010/main" val="147324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de 15 Title Slide">
    <p:spTree>
      <p:nvGrpSpPr>
        <p:cNvPr id="1" name=""/>
        <p:cNvGrpSpPr/>
        <p:nvPr/>
      </p:nvGrpSpPr>
      <p:grpSpPr>
        <a:xfrm>
          <a:off x="0" y="0"/>
          <a:ext cx="0" cy="0"/>
          <a:chOff x="0" y="0"/>
          <a:chExt cx="0" cy="0"/>
        </a:xfrm>
      </p:grpSpPr>
      <p:sp>
        <p:nvSpPr>
          <p:cNvPr id="7" name="Title 1"/>
          <p:cNvSpPr>
            <a:spLocks noGrp="1"/>
          </p:cNvSpPr>
          <p:nvPr>
            <p:ph type="title"/>
          </p:nvPr>
        </p:nvSpPr>
        <p:spPr>
          <a:xfrm>
            <a:off x="1457361" y="57152"/>
            <a:ext cx="7500938" cy="725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2400" b="1" dirty="0">
                <a:solidFill>
                  <a:schemeClr val="tx2"/>
                </a:solidFill>
                <a:latin typeface="+mj-lt"/>
                <a:ea typeface="+mj-ea"/>
                <a:cs typeface="+mj-cs"/>
              </a:defRPr>
            </a:lvl1pPr>
          </a:lstStyle>
          <a:p>
            <a:pPr lvl="0"/>
            <a:r>
              <a:rPr lang="en-US"/>
              <a:t>Click to edit Master title style</a:t>
            </a:r>
            <a:endParaRPr lang="en-US" dirty="0"/>
          </a:p>
        </p:txBody>
      </p:sp>
    </p:spTree>
    <p:extLst>
      <p:ext uri="{BB962C8B-B14F-4D97-AF65-F5344CB8AC3E}">
        <p14:creationId xmlns:p14="http://schemas.microsoft.com/office/powerpoint/2010/main" val="239500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4B3E9-C830-4F9F-8675-0D22472E8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80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39D92E-0224-4DCB-A73A-B51091EE37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24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45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394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0257" y="15875"/>
            <a:ext cx="7583487" cy="792163"/>
          </a:xfrm>
          <a:prstGeom prst="rect">
            <a:avLst/>
          </a:prstGeo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150413"/>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theme" Target="../theme/theme6.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3.png"/><Relationship Id="rId2" Type="http://schemas.openxmlformats.org/officeDocument/2006/relationships/slideLayout" Target="../slideLayouts/slideLayout20.xml"/><Relationship Id="rId16"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7.xml"/><Relationship Id="rId10" Type="http://schemas.openxmlformats.org/officeDocument/2006/relationships/slideLayout" Target="../slideLayouts/slideLayout28.xml"/><Relationship Id="rId19" Type="http://schemas.openxmlformats.org/officeDocument/2006/relationships/image" Target="../media/image2.wmf"/><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de15_OverviewBkgnd.jpg"/>
          <p:cNvPicPr>
            <a:picLocks noChangeAspect="1"/>
          </p:cNvPicPr>
          <p:nvPr/>
        </p:nvPicPr>
        <p:blipFill>
          <a:blip r:embed="rId7" cstate="print"/>
          <a:stretch>
            <a:fillRect/>
          </a:stretch>
        </p:blipFill>
        <p:spPr>
          <a:xfrm>
            <a:off x="0" y="0"/>
            <a:ext cx="9144000" cy="6858000"/>
          </a:xfrm>
          <a:prstGeom prst="rect">
            <a:avLst/>
          </a:prstGeom>
        </p:spPr>
      </p:pic>
      <p:pic>
        <p:nvPicPr>
          <p:cNvPr id="7" name="Picture 6" descr="NUWCNEWPORT.eps"/>
          <p:cNvPicPr>
            <a:picLocks noChangeAspect="1"/>
          </p:cNvPicPr>
          <p:nvPr/>
        </p:nvPicPr>
        <p:blipFill>
          <a:blip r:embed="rId8" cstate="print"/>
          <a:stretch>
            <a:fillRect/>
          </a:stretch>
        </p:blipFill>
        <p:spPr>
          <a:xfrm>
            <a:off x="67733" y="57673"/>
            <a:ext cx="1056392" cy="587932"/>
          </a:xfrm>
          <a:prstGeom prst="rect">
            <a:avLst/>
          </a:prstGeom>
        </p:spPr>
      </p:pic>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Text Box 7"/>
          <p:cNvSpPr txBox="1">
            <a:spLocks noChangeArrowheads="1"/>
          </p:cNvSpPr>
          <p:nvPr userDrawn="1"/>
        </p:nvSpPr>
        <p:spPr bwMode="auto">
          <a:xfrm>
            <a:off x="483833" y="6345035"/>
            <a:ext cx="8176334" cy="184666"/>
          </a:xfrm>
          <a:prstGeom prst="rect">
            <a:avLst/>
          </a:prstGeom>
          <a:noFill/>
          <a:ln w="9525">
            <a:noFill/>
            <a:miter lim="800000"/>
            <a:headEnd/>
            <a:tailEnd/>
          </a:ln>
        </p:spPr>
        <p:txBody>
          <a:bodyPr wrap="square" lIns="0" tIns="0" rIns="0" bIns="0">
            <a:spAutoFit/>
          </a:bodyPr>
          <a:lstStyle/>
          <a:p>
            <a:pPr algn="ctr">
              <a:tabLst>
                <a:tab pos="1200150" algn="l"/>
              </a:tabLst>
            </a:pPr>
            <a:r>
              <a:rPr lang="en-US" sz="1200" b="1" dirty="0">
                <a:latin typeface="Arial" charset="0"/>
              </a:rPr>
              <a:t>DISTRIBUTION STATEMENT A:   Approved For Public Release; Distribution Is Unlimited</a:t>
            </a:r>
          </a:p>
        </p:txBody>
      </p:sp>
    </p:spTree>
    <p:extLst>
      <p:ext uri="{BB962C8B-B14F-4D97-AF65-F5344CB8AC3E}">
        <p14:creationId xmlns:p14="http://schemas.microsoft.com/office/powerpoint/2010/main" val="3107649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72" r:id="rId4"/>
    <p:sldLayoutId id="2147483673" r:id="rId5"/>
  </p:sldLayoutIdLst>
  <p:transition>
    <p:wipe dir="d"/>
  </p:transition>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50000"/>
        </a:spcBef>
        <a:spcAft>
          <a:spcPct val="0"/>
        </a:spcAft>
        <a:buSzPct val="80000"/>
        <a:buFont typeface="Wingdings" pitchFamily="2" charset="2"/>
        <a:buChar char="p"/>
        <a:defRPr sz="2400" b="1">
          <a:solidFill>
            <a:schemeClr val="tx1"/>
          </a:solidFill>
          <a:latin typeface="+mn-lt"/>
          <a:ea typeface="+mn-ea"/>
          <a:cs typeface="+mn-cs"/>
        </a:defRPr>
      </a:lvl1pPr>
      <a:lvl2pPr marL="742950" indent="-285750" algn="l" rtl="0" eaLnBrk="0" fontAlgn="base" hangingPunct="0">
        <a:spcBef>
          <a:spcPct val="50000"/>
        </a:spcBef>
        <a:spcAft>
          <a:spcPct val="0"/>
        </a:spcAft>
        <a:buSzPct val="80000"/>
        <a:buFont typeface="Wingdings" pitchFamily="2" charset="2"/>
        <a:buChar char="l"/>
        <a:defRPr sz="2000">
          <a:solidFill>
            <a:schemeClr val="tx1"/>
          </a:solidFill>
          <a:latin typeface="+mn-lt"/>
        </a:defRPr>
      </a:lvl2pPr>
      <a:lvl3pPr marL="1143000" indent="-228600" algn="l" rtl="0" eaLnBrk="0" fontAlgn="base" hangingPunct="0">
        <a:spcBef>
          <a:spcPct val="50000"/>
        </a:spcBef>
        <a:spcAft>
          <a:spcPct val="0"/>
        </a:spcAft>
        <a:buFont typeface="Arial" pitchFamily="34" charset="0"/>
        <a:buChar char="»"/>
        <a:defRPr i="1">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600">
          <a:solidFill>
            <a:schemeClr val="tx1"/>
          </a:solidFill>
          <a:latin typeface="+mn-lt"/>
        </a:defRPr>
      </a:lvl5pPr>
      <a:lvl6pPr marL="2514600" indent="-228600" algn="l" rtl="0" fontAlgn="base">
        <a:spcBef>
          <a:spcPct val="50000"/>
        </a:spcBef>
        <a:spcAft>
          <a:spcPct val="0"/>
        </a:spcAft>
        <a:buChar char="»"/>
        <a:defRPr sz="1600">
          <a:solidFill>
            <a:schemeClr val="tx1"/>
          </a:solidFill>
          <a:latin typeface="+mn-lt"/>
        </a:defRPr>
      </a:lvl6pPr>
      <a:lvl7pPr marL="2971800" indent="-228600" algn="l" rtl="0" fontAlgn="base">
        <a:spcBef>
          <a:spcPct val="50000"/>
        </a:spcBef>
        <a:spcAft>
          <a:spcPct val="0"/>
        </a:spcAft>
        <a:buChar char="»"/>
        <a:defRPr sz="1600">
          <a:solidFill>
            <a:schemeClr val="tx1"/>
          </a:solidFill>
          <a:latin typeface="+mn-lt"/>
        </a:defRPr>
      </a:lvl7pPr>
      <a:lvl8pPr marL="3429000" indent="-228600" algn="l" rtl="0" fontAlgn="base">
        <a:spcBef>
          <a:spcPct val="50000"/>
        </a:spcBef>
        <a:spcAft>
          <a:spcPct val="0"/>
        </a:spcAft>
        <a:buChar char="»"/>
        <a:defRPr sz="1600">
          <a:solidFill>
            <a:schemeClr val="tx1"/>
          </a:solidFill>
          <a:latin typeface="+mn-lt"/>
        </a:defRPr>
      </a:lvl8pPr>
      <a:lvl9pPr marL="3886200" indent="-228600" algn="l" rtl="0" fontAlgn="base">
        <a:spcBef>
          <a:spcPct val="5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D3D56">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9D92E-0224-4DCB-A73A-B51091EE371B}"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Tree>
    <p:extLst>
      <p:ext uri="{BB962C8B-B14F-4D97-AF65-F5344CB8AC3E}">
        <p14:creationId xmlns:p14="http://schemas.microsoft.com/office/powerpoint/2010/main" val="1273788698"/>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17638" y="15875"/>
            <a:ext cx="75834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102" name="Picture 6" descr="NAVSEA_Division Newport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3" y="23813"/>
            <a:ext cx="1316037" cy="7239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NAVSEA_Division Newport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3" y="23813"/>
            <a:ext cx="1316037" cy="723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0" y="6765925"/>
            <a:ext cx="674865" cy="92333"/>
          </a:xfrm>
          <a:prstGeom prst="rect">
            <a:avLst/>
          </a:prstGeom>
          <a:noFill/>
          <a:ln w="12700">
            <a:noFill/>
            <a:miter lim="800000"/>
            <a:headEnd/>
            <a:tailEnd/>
          </a:ln>
          <a:effectLst/>
        </p:spPr>
        <p:txBody>
          <a:bodyPr wrap="none" lIns="0" tIns="0" rIns="0" bIns="0">
            <a:spAutoFit/>
          </a:bodyPr>
          <a:lstStyle/>
          <a:p>
            <a:pPr eaLnBrk="0" fontAlgn="base" hangingPunct="0">
              <a:spcBef>
                <a:spcPct val="0"/>
              </a:spcBef>
              <a:spcAft>
                <a:spcPct val="0"/>
              </a:spcAft>
              <a:defRPr/>
            </a:pPr>
            <a:r>
              <a:rPr lang="en-US" sz="600" dirty="0">
                <a:solidFill>
                  <a:srgbClr val="000000"/>
                </a:solidFill>
              </a:rPr>
              <a:t>C15 OV 1DEC2016</a:t>
            </a:r>
          </a:p>
        </p:txBody>
      </p:sp>
    </p:spTree>
    <p:extLst>
      <p:ext uri="{BB962C8B-B14F-4D97-AF65-F5344CB8AC3E}">
        <p14:creationId xmlns:p14="http://schemas.microsoft.com/office/powerpoint/2010/main" val="2212608716"/>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charset="0"/>
        </a:defRPr>
      </a:lvl2pPr>
      <a:lvl3pPr algn="l" rtl="0" fontAlgn="base">
        <a:spcBef>
          <a:spcPct val="0"/>
        </a:spcBef>
        <a:spcAft>
          <a:spcPct val="0"/>
        </a:spcAft>
        <a:defRPr sz="2800" b="1">
          <a:solidFill>
            <a:schemeClr val="tx2"/>
          </a:solidFill>
          <a:latin typeface="Arial" charset="0"/>
        </a:defRPr>
      </a:lvl3pPr>
      <a:lvl4pPr algn="l" rtl="0" fontAlgn="base">
        <a:spcBef>
          <a:spcPct val="0"/>
        </a:spcBef>
        <a:spcAft>
          <a:spcPct val="0"/>
        </a:spcAft>
        <a:defRPr sz="2800" b="1">
          <a:solidFill>
            <a:schemeClr val="tx2"/>
          </a:solidFill>
          <a:latin typeface="Arial" charset="0"/>
        </a:defRPr>
      </a:lvl4pPr>
      <a:lvl5pPr algn="l" rtl="0" fontAlgn="base">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fontAlgn="base">
        <a:spcBef>
          <a:spcPct val="50000"/>
        </a:spcBef>
        <a:spcAft>
          <a:spcPct val="0"/>
        </a:spcAft>
        <a:buSzPct val="80000"/>
        <a:buFont typeface="Wingdings" pitchFamily="2" charset="2"/>
        <a:buChar char="p"/>
        <a:defRPr sz="2400" b="1">
          <a:solidFill>
            <a:schemeClr val="tx1"/>
          </a:solidFill>
          <a:latin typeface="+mn-lt"/>
          <a:ea typeface="+mn-ea"/>
          <a:cs typeface="+mn-cs"/>
        </a:defRPr>
      </a:lvl1pPr>
      <a:lvl2pPr marL="742950" indent="-285750" algn="l" rtl="0" fontAlgn="base">
        <a:spcBef>
          <a:spcPct val="50000"/>
        </a:spcBef>
        <a:spcAft>
          <a:spcPct val="0"/>
        </a:spcAft>
        <a:buSzPct val="80000"/>
        <a:buFont typeface="Wingdings" pitchFamily="2" charset="2"/>
        <a:buChar char="l"/>
        <a:defRPr sz="2000">
          <a:solidFill>
            <a:schemeClr val="tx1"/>
          </a:solidFill>
          <a:latin typeface="+mn-lt"/>
        </a:defRPr>
      </a:lvl2pPr>
      <a:lvl3pPr marL="1143000" indent="-228600" algn="l" rtl="0" fontAlgn="base">
        <a:spcBef>
          <a:spcPct val="50000"/>
        </a:spcBef>
        <a:spcAft>
          <a:spcPct val="0"/>
        </a:spcAft>
        <a:buFont typeface="Arial" charset="0"/>
        <a:buChar char="»"/>
        <a:defRPr i="1">
          <a:solidFill>
            <a:schemeClr val="tx1"/>
          </a:solidFill>
          <a:latin typeface="+mn-lt"/>
        </a:defRPr>
      </a:lvl3pPr>
      <a:lvl4pPr marL="1600200" indent="-228600" algn="l" rtl="0" fontAlgn="base">
        <a:spcBef>
          <a:spcPct val="50000"/>
        </a:spcBef>
        <a:spcAft>
          <a:spcPct val="0"/>
        </a:spcAft>
        <a:buChar char="–"/>
        <a:defRPr sz="1600">
          <a:solidFill>
            <a:schemeClr val="tx1"/>
          </a:solidFill>
          <a:latin typeface="+mn-lt"/>
        </a:defRPr>
      </a:lvl4pPr>
      <a:lvl5pPr marL="2057400" indent="-228600" algn="l" rtl="0" fontAlgn="base">
        <a:spcBef>
          <a:spcPct val="50000"/>
        </a:spcBef>
        <a:spcAft>
          <a:spcPct val="0"/>
        </a:spcAft>
        <a:buChar char="»"/>
        <a:defRPr sz="1600">
          <a:solidFill>
            <a:schemeClr val="tx1"/>
          </a:solidFill>
          <a:latin typeface="+mn-lt"/>
        </a:defRPr>
      </a:lvl5pPr>
      <a:lvl6pPr marL="2514600" indent="-228600" algn="l" rtl="0" fontAlgn="base">
        <a:spcBef>
          <a:spcPct val="50000"/>
        </a:spcBef>
        <a:spcAft>
          <a:spcPct val="0"/>
        </a:spcAft>
        <a:buChar char="»"/>
        <a:defRPr sz="1600">
          <a:solidFill>
            <a:schemeClr val="tx1"/>
          </a:solidFill>
          <a:latin typeface="+mn-lt"/>
        </a:defRPr>
      </a:lvl6pPr>
      <a:lvl7pPr marL="2971800" indent="-228600" algn="l" rtl="0" fontAlgn="base">
        <a:spcBef>
          <a:spcPct val="50000"/>
        </a:spcBef>
        <a:spcAft>
          <a:spcPct val="0"/>
        </a:spcAft>
        <a:buChar char="»"/>
        <a:defRPr sz="1600">
          <a:solidFill>
            <a:schemeClr val="tx1"/>
          </a:solidFill>
          <a:latin typeface="+mn-lt"/>
        </a:defRPr>
      </a:lvl7pPr>
      <a:lvl8pPr marL="3429000" indent="-228600" algn="l" rtl="0" fontAlgn="base">
        <a:spcBef>
          <a:spcPct val="50000"/>
        </a:spcBef>
        <a:spcAft>
          <a:spcPct val="0"/>
        </a:spcAft>
        <a:buChar char="»"/>
        <a:defRPr sz="1600">
          <a:solidFill>
            <a:schemeClr val="tx1"/>
          </a:solidFill>
          <a:latin typeface="+mn-lt"/>
        </a:defRPr>
      </a:lvl8pPr>
      <a:lvl9pPr marL="3886200" indent="-228600" algn="l" rtl="0" fontAlgn="base">
        <a:spcBef>
          <a:spcPct val="5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17638" y="15875"/>
            <a:ext cx="75834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099" name="Rectangle 3"/>
          <p:cNvSpPr>
            <a:spLocks noChangeArrowheads="1"/>
          </p:cNvSpPr>
          <p:nvPr/>
        </p:nvSpPr>
        <p:spPr bwMode="auto">
          <a:xfrm>
            <a:off x="8923173" y="6745288"/>
            <a:ext cx="181140" cy="9233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eaLnBrk="0" fontAlgn="base" hangingPunct="0">
              <a:spcBef>
                <a:spcPct val="0"/>
              </a:spcBef>
              <a:spcAft>
                <a:spcPct val="0"/>
              </a:spcAft>
            </a:pPr>
            <a:r>
              <a:rPr lang="en-US" sz="600" dirty="0">
                <a:solidFill>
                  <a:srgbClr val="000000"/>
                </a:solidFill>
              </a:rPr>
              <a:t>Page</a:t>
            </a:r>
          </a:p>
        </p:txBody>
      </p:sp>
      <p:sp>
        <p:nvSpPr>
          <p:cNvPr id="4100"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102" name="Picture 6" descr="NAVSEA_Division Newport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3" y="23813"/>
            <a:ext cx="1316037" cy="7239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NAVSEA_Division Newport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3" y="23813"/>
            <a:ext cx="1316037" cy="723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0" y="6765925"/>
            <a:ext cx="674865" cy="92333"/>
          </a:xfrm>
          <a:prstGeom prst="rect">
            <a:avLst/>
          </a:prstGeom>
          <a:noFill/>
          <a:ln w="12700">
            <a:noFill/>
            <a:miter lim="800000"/>
            <a:headEnd/>
            <a:tailEnd/>
          </a:ln>
          <a:effectLst/>
        </p:spPr>
        <p:txBody>
          <a:bodyPr wrap="none" lIns="0" tIns="0" rIns="0" bIns="0">
            <a:spAutoFit/>
          </a:bodyPr>
          <a:lstStyle/>
          <a:p>
            <a:pPr eaLnBrk="0" fontAlgn="base" hangingPunct="0">
              <a:spcBef>
                <a:spcPct val="0"/>
              </a:spcBef>
              <a:spcAft>
                <a:spcPct val="0"/>
              </a:spcAft>
              <a:defRPr/>
            </a:pPr>
            <a:r>
              <a:rPr lang="en-US" sz="600" dirty="0">
                <a:solidFill>
                  <a:srgbClr val="000000"/>
                </a:solidFill>
              </a:rPr>
              <a:t>C15 OV 1DEC2016</a:t>
            </a:r>
          </a:p>
        </p:txBody>
      </p:sp>
    </p:spTree>
    <p:extLst>
      <p:ext uri="{BB962C8B-B14F-4D97-AF65-F5344CB8AC3E}">
        <p14:creationId xmlns:p14="http://schemas.microsoft.com/office/powerpoint/2010/main" val="1487336605"/>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charset="0"/>
        </a:defRPr>
      </a:lvl2pPr>
      <a:lvl3pPr algn="l" rtl="0" fontAlgn="base">
        <a:spcBef>
          <a:spcPct val="0"/>
        </a:spcBef>
        <a:spcAft>
          <a:spcPct val="0"/>
        </a:spcAft>
        <a:defRPr sz="2800" b="1">
          <a:solidFill>
            <a:schemeClr val="tx2"/>
          </a:solidFill>
          <a:latin typeface="Arial" charset="0"/>
        </a:defRPr>
      </a:lvl3pPr>
      <a:lvl4pPr algn="l" rtl="0" fontAlgn="base">
        <a:spcBef>
          <a:spcPct val="0"/>
        </a:spcBef>
        <a:spcAft>
          <a:spcPct val="0"/>
        </a:spcAft>
        <a:defRPr sz="2800" b="1">
          <a:solidFill>
            <a:schemeClr val="tx2"/>
          </a:solidFill>
          <a:latin typeface="Arial" charset="0"/>
        </a:defRPr>
      </a:lvl4pPr>
      <a:lvl5pPr algn="l" rtl="0" fontAlgn="base">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fontAlgn="base">
        <a:spcBef>
          <a:spcPct val="50000"/>
        </a:spcBef>
        <a:spcAft>
          <a:spcPct val="0"/>
        </a:spcAft>
        <a:buSzPct val="80000"/>
        <a:buFont typeface="Wingdings" pitchFamily="2" charset="2"/>
        <a:buChar char="p"/>
        <a:defRPr sz="2400" b="1">
          <a:solidFill>
            <a:schemeClr val="tx1"/>
          </a:solidFill>
          <a:latin typeface="+mn-lt"/>
          <a:ea typeface="+mn-ea"/>
          <a:cs typeface="+mn-cs"/>
        </a:defRPr>
      </a:lvl1pPr>
      <a:lvl2pPr marL="742950" indent="-285750" algn="l" rtl="0" fontAlgn="base">
        <a:spcBef>
          <a:spcPct val="50000"/>
        </a:spcBef>
        <a:spcAft>
          <a:spcPct val="0"/>
        </a:spcAft>
        <a:buSzPct val="80000"/>
        <a:buFont typeface="Wingdings" pitchFamily="2" charset="2"/>
        <a:buChar char="l"/>
        <a:defRPr sz="2000">
          <a:solidFill>
            <a:schemeClr val="tx1"/>
          </a:solidFill>
          <a:latin typeface="+mn-lt"/>
        </a:defRPr>
      </a:lvl2pPr>
      <a:lvl3pPr marL="1143000" indent="-228600" algn="l" rtl="0" fontAlgn="base">
        <a:spcBef>
          <a:spcPct val="50000"/>
        </a:spcBef>
        <a:spcAft>
          <a:spcPct val="0"/>
        </a:spcAft>
        <a:buFont typeface="Arial" charset="0"/>
        <a:buChar char="»"/>
        <a:defRPr i="1">
          <a:solidFill>
            <a:schemeClr val="tx1"/>
          </a:solidFill>
          <a:latin typeface="+mn-lt"/>
        </a:defRPr>
      </a:lvl3pPr>
      <a:lvl4pPr marL="1600200" indent="-228600" algn="l" rtl="0" fontAlgn="base">
        <a:spcBef>
          <a:spcPct val="50000"/>
        </a:spcBef>
        <a:spcAft>
          <a:spcPct val="0"/>
        </a:spcAft>
        <a:buChar char="–"/>
        <a:defRPr sz="1600">
          <a:solidFill>
            <a:schemeClr val="tx1"/>
          </a:solidFill>
          <a:latin typeface="+mn-lt"/>
        </a:defRPr>
      </a:lvl4pPr>
      <a:lvl5pPr marL="2057400" indent="-228600" algn="l" rtl="0" fontAlgn="base">
        <a:spcBef>
          <a:spcPct val="50000"/>
        </a:spcBef>
        <a:spcAft>
          <a:spcPct val="0"/>
        </a:spcAft>
        <a:buChar char="»"/>
        <a:defRPr sz="1600">
          <a:solidFill>
            <a:schemeClr val="tx1"/>
          </a:solidFill>
          <a:latin typeface="+mn-lt"/>
        </a:defRPr>
      </a:lvl5pPr>
      <a:lvl6pPr marL="2514600" indent="-228600" algn="l" rtl="0" fontAlgn="base">
        <a:spcBef>
          <a:spcPct val="50000"/>
        </a:spcBef>
        <a:spcAft>
          <a:spcPct val="0"/>
        </a:spcAft>
        <a:buChar char="»"/>
        <a:defRPr sz="1600">
          <a:solidFill>
            <a:schemeClr val="tx1"/>
          </a:solidFill>
          <a:latin typeface="+mn-lt"/>
        </a:defRPr>
      </a:lvl6pPr>
      <a:lvl7pPr marL="2971800" indent="-228600" algn="l" rtl="0" fontAlgn="base">
        <a:spcBef>
          <a:spcPct val="50000"/>
        </a:spcBef>
        <a:spcAft>
          <a:spcPct val="0"/>
        </a:spcAft>
        <a:buChar char="»"/>
        <a:defRPr sz="1600">
          <a:solidFill>
            <a:schemeClr val="tx1"/>
          </a:solidFill>
          <a:latin typeface="+mn-lt"/>
        </a:defRPr>
      </a:lvl7pPr>
      <a:lvl8pPr marL="3429000" indent="-228600" algn="l" rtl="0" fontAlgn="base">
        <a:spcBef>
          <a:spcPct val="50000"/>
        </a:spcBef>
        <a:spcAft>
          <a:spcPct val="0"/>
        </a:spcAft>
        <a:buChar char="»"/>
        <a:defRPr sz="1600">
          <a:solidFill>
            <a:schemeClr val="tx1"/>
          </a:solidFill>
          <a:latin typeface="+mn-lt"/>
        </a:defRPr>
      </a:lvl8pPr>
      <a:lvl9pPr marL="3886200" indent="-228600" algn="l" rtl="0" fontAlgn="base">
        <a:spcBef>
          <a:spcPct val="5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Code15_OverviewBkgnd.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388985868"/>
      </p:ext>
    </p:extLst>
  </p:cSld>
  <p:clrMap bg1="lt1" tx1="dk1" bg2="lt2" tx2="dk2" accent1="accent1" accent2="accent2" accent3="accent3" accent4="accent4" accent5="accent5" accent6="accent6" hlink="hlink" folHlink="folHlink"/>
  <p:sldLayoutIdLst>
    <p:sldLayoutId id="2147483813" r:id="rId1"/>
  </p:sldLayoutIdLst>
  <p:transition>
    <p:wipe dir="d"/>
  </p:transition>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50000"/>
        </a:spcBef>
        <a:spcAft>
          <a:spcPct val="0"/>
        </a:spcAft>
        <a:buSzPct val="80000"/>
        <a:buFont typeface="Wingdings" pitchFamily="2" charset="2"/>
        <a:buChar char="p"/>
        <a:defRPr sz="2400" b="1">
          <a:solidFill>
            <a:schemeClr val="tx1"/>
          </a:solidFill>
          <a:latin typeface="+mn-lt"/>
          <a:ea typeface="+mn-ea"/>
          <a:cs typeface="+mn-cs"/>
        </a:defRPr>
      </a:lvl1pPr>
      <a:lvl2pPr marL="742950" indent="-285750" algn="l" rtl="0" eaLnBrk="0" fontAlgn="base" hangingPunct="0">
        <a:spcBef>
          <a:spcPct val="50000"/>
        </a:spcBef>
        <a:spcAft>
          <a:spcPct val="0"/>
        </a:spcAft>
        <a:buSzPct val="80000"/>
        <a:buFont typeface="Wingdings" pitchFamily="2" charset="2"/>
        <a:buChar char="l"/>
        <a:defRPr sz="2000">
          <a:solidFill>
            <a:schemeClr val="tx1"/>
          </a:solidFill>
          <a:latin typeface="+mn-lt"/>
        </a:defRPr>
      </a:lvl2pPr>
      <a:lvl3pPr marL="1143000" indent="-228600" algn="l" rtl="0" eaLnBrk="0" fontAlgn="base" hangingPunct="0">
        <a:spcBef>
          <a:spcPct val="50000"/>
        </a:spcBef>
        <a:spcAft>
          <a:spcPct val="0"/>
        </a:spcAft>
        <a:buFont typeface="Arial" pitchFamily="34" charset="0"/>
        <a:buChar char="»"/>
        <a:defRPr i="1">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600">
          <a:solidFill>
            <a:schemeClr val="tx1"/>
          </a:solidFill>
          <a:latin typeface="+mn-lt"/>
        </a:defRPr>
      </a:lvl5pPr>
      <a:lvl6pPr marL="2514600" indent="-228600" algn="l" rtl="0" fontAlgn="base">
        <a:spcBef>
          <a:spcPct val="50000"/>
        </a:spcBef>
        <a:spcAft>
          <a:spcPct val="0"/>
        </a:spcAft>
        <a:buChar char="»"/>
        <a:defRPr sz="1600">
          <a:solidFill>
            <a:schemeClr val="tx1"/>
          </a:solidFill>
          <a:latin typeface="+mn-lt"/>
        </a:defRPr>
      </a:lvl6pPr>
      <a:lvl7pPr marL="2971800" indent="-228600" algn="l" rtl="0" fontAlgn="base">
        <a:spcBef>
          <a:spcPct val="50000"/>
        </a:spcBef>
        <a:spcAft>
          <a:spcPct val="0"/>
        </a:spcAft>
        <a:buChar char="»"/>
        <a:defRPr sz="1600">
          <a:solidFill>
            <a:schemeClr val="tx1"/>
          </a:solidFill>
          <a:latin typeface="+mn-lt"/>
        </a:defRPr>
      </a:lvl7pPr>
      <a:lvl8pPr marL="3429000" indent="-228600" algn="l" rtl="0" fontAlgn="base">
        <a:spcBef>
          <a:spcPct val="50000"/>
        </a:spcBef>
        <a:spcAft>
          <a:spcPct val="0"/>
        </a:spcAft>
        <a:buChar char="»"/>
        <a:defRPr sz="1600">
          <a:solidFill>
            <a:schemeClr val="tx1"/>
          </a:solidFill>
          <a:latin typeface="+mn-lt"/>
        </a:defRPr>
      </a:lvl8pPr>
      <a:lvl9pPr marL="3886200" indent="-228600" algn="l" rtl="0" fontAlgn="base">
        <a:spcBef>
          <a:spcPct val="5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1000" r="-1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17638" y="15875"/>
            <a:ext cx="75834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102" name="Picture 6" descr="NAVSEA_Division Newport_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813" y="23813"/>
            <a:ext cx="1316037" cy="7239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NAVSEA_Division Newport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813" y="23813"/>
            <a:ext cx="1316037"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19680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Lst>
  <p:hf hdr="0" ftr="0" dt="0"/>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charset="0"/>
        </a:defRPr>
      </a:lvl2pPr>
      <a:lvl3pPr algn="l" rtl="0" fontAlgn="base">
        <a:spcBef>
          <a:spcPct val="0"/>
        </a:spcBef>
        <a:spcAft>
          <a:spcPct val="0"/>
        </a:spcAft>
        <a:defRPr sz="2800" b="1">
          <a:solidFill>
            <a:schemeClr val="tx2"/>
          </a:solidFill>
          <a:latin typeface="Arial" charset="0"/>
        </a:defRPr>
      </a:lvl3pPr>
      <a:lvl4pPr algn="l" rtl="0" fontAlgn="base">
        <a:spcBef>
          <a:spcPct val="0"/>
        </a:spcBef>
        <a:spcAft>
          <a:spcPct val="0"/>
        </a:spcAft>
        <a:defRPr sz="2800" b="1">
          <a:solidFill>
            <a:schemeClr val="tx2"/>
          </a:solidFill>
          <a:latin typeface="Arial" charset="0"/>
        </a:defRPr>
      </a:lvl4pPr>
      <a:lvl5pPr algn="l" rtl="0" fontAlgn="base">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fontAlgn="base">
        <a:spcBef>
          <a:spcPct val="50000"/>
        </a:spcBef>
        <a:spcAft>
          <a:spcPct val="0"/>
        </a:spcAft>
        <a:buSzPct val="80000"/>
        <a:buFont typeface="Wingdings" pitchFamily="2" charset="2"/>
        <a:buChar char="p"/>
        <a:defRPr sz="2400" b="1">
          <a:solidFill>
            <a:schemeClr val="tx1"/>
          </a:solidFill>
          <a:latin typeface="+mn-lt"/>
          <a:ea typeface="+mn-ea"/>
          <a:cs typeface="+mn-cs"/>
        </a:defRPr>
      </a:lvl1pPr>
      <a:lvl2pPr marL="742950" indent="-285750" algn="l" rtl="0" fontAlgn="base">
        <a:spcBef>
          <a:spcPct val="50000"/>
        </a:spcBef>
        <a:spcAft>
          <a:spcPct val="0"/>
        </a:spcAft>
        <a:buSzPct val="80000"/>
        <a:buFont typeface="Wingdings" pitchFamily="2" charset="2"/>
        <a:buChar char="l"/>
        <a:defRPr sz="2000">
          <a:solidFill>
            <a:schemeClr val="tx1"/>
          </a:solidFill>
          <a:latin typeface="+mn-lt"/>
        </a:defRPr>
      </a:lvl2pPr>
      <a:lvl3pPr marL="1143000" indent="-228600" algn="l" rtl="0" fontAlgn="base">
        <a:spcBef>
          <a:spcPct val="50000"/>
        </a:spcBef>
        <a:spcAft>
          <a:spcPct val="0"/>
        </a:spcAft>
        <a:buFont typeface="Arial" charset="0"/>
        <a:buChar char="»"/>
        <a:defRPr i="1">
          <a:solidFill>
            <a:schemeClr val="tx1"/>
          </a:solidFill>
          <a:latin typeface="+mn-lt"/>
        </a:defRPr>
      </a:lvl3pPr>
      <a:lvl4pPr marL="1600200" indent="-228600" algn="l" rtl="0" fontAlgn="base">
        <a:spcBef>
          <a:spcPct val="50000"/>
        </a:spcBef>
        <a:spcAft>
          <a:spcPct val="0"/>
        </a:spcAft>
        <a:buChar char="–"/>
        <a:defRPr sz="1600">
          <a:solidFill>
            <a:schemeClr val="tx1"/>
          </a:solidFill>
          <a:latin typeface="+mn-lt"/>
        </a:defRPr>
      </a:lvl4pPr>
      <a:lvl5pPr marL="2057400" indent="-228600" algn="l" rtl="0" fontAlgn="base">
        <a:spcBef>
          <a:spcPct val="50000"/>
        </a:spcBef>
        <a:spcAft>
          <a:spcPct val="0"/>
        </a:spcAft>
        <a:buChar char="»"/>
        <a:defRPr sz="1600">
          <a:solidFill>
            <a:schemeClr val="tx1"/>
          </a:solidFill>
          <a:latin typeface="+mn-lt"/>
        </a:defRPr>
      </a:lvl5pPr>
      <a:lvl6pPr marL="2514600" indent="-228600" algn="l" rtl="0" fontAlgn="base">
        <a:spcBef>
          <a:spcPct val="50000"/>
        </a:spcBef>
        <a:spcAft>
          <a:spcPct val="0"/>
        </a:spcAft>
        <a:buChar char="»"/>
        <a:defRPr sz="1600">
          <a:solidFill>
            <a:schemeClr val="tx1"/>
          </a:solidFill>
          <a:latin typeface="+mn-lt"/>
        </a:defRPr>
      </a:lvl6pPr>
      <a:lvl7pPr marL="2971800" indent="-228600" algn="l" rtl="0" fontAlgn="base">
        <a:spcBef>
          <a:spcPct val="50000"/>
        </a:spcBef>
        <a:spcAft>
          <a:spcPct val="0"/>
        </a:spcAft>
        <a:buChar char="»"/>
        <a:defRPr sz="1600">
          <a:solidFill>
            <a:schemeClr val="tx1"/>
          </a:solidFill>
          <a:latin typeface="+mn-lt"/>
        </a:defRPr>
      </a:lvl7pPr>
      <a:lvl8pPr marL="3429000" indent="-228600" algn="l" rtl="0" fontAlgn="base">
        <a:spcBef>
          <a:spcPct val="50000"/>
        </a:spcBef>
        <a:spcAft>
          <a:spcPct val="0"/>
        </a:spcAft>
        <a:buChar char="»"/>
        <a:defRPr sz="1600">
          <a:solidFill>
            <a:schemeClr val="tx1"/>
          </a:solidFill>
          <a:latin typeface="+mn-lt"/>
        </a:defRPr>
      </a:lvl8pPr>
      <a:lvl9pPr marL="3886200" indent="-228600" algn="l" rtl="0" fontAlgn="base">
        <a:spcBef>
          <a:spcPct val="5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bwMode="auto">
          <a:xfrm>
            <a:off x="1371600" y="76200"/>
            <a:ext cx="6096000" cy="1143000"/>
          </a:xfrm>
          <a:prstGeom prst="rect">
            <a:avLst/>
          </a:prstGeom>
          <a:noFill/>
          <a:ln w="12700" cap="rnd" algn="ctr">
            <a:noFill/>
            <a:prstDash val="sysDot"/>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3316" name="Rectangle 4"/>
          <p:cNvSpPr>
            <a:spLocks noGrp="1" noChangeArrowheads="1"/>
          </p:cNvSpPr>
          <p:nvPr>
            <p:ph type="body" idx="1"/>
          </p:nvPr>
        </p:nvSpPr>
        <p:spPr bwMode="auto">
          <a:xfrm>
            <a:off x="685800" y="12954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2" name="Picture 8" descr="NAVSEA_newport"/>
          <p:cNvPicPr>
            <a:picLocks noChangeAspect="1" noChangeArrowheads="1"/>
          </p:cNvPicPr>
          <p:nvPr/>
        </p:nvPicPr>
        <p:blipFill>
          <a:blip r:embed="rId16" cstate="print"/>
          <a:srcRect/>
          <a:stretch>
            <a:fillRect/>
          </a:stretch>
        </p:blipFill>
        <p:spPr bwMode="auto">
          <a:xfrm>
            <a:off x="57150" y="31750"/>
            <a:ext cx="1363663" cy="750888"/>
          </a:xfrm>
          <a:prstGeom prst="rect">
            <a:avLst/>
          </a:prstGeom>
          <a:noFill/>
          <a:ln w="9525">
            <a:noFill/>
            <a:miter lim="800000"/>
            <a:headEnd/>
            <a:tailEnd/>
          </a:ln>
        </p:spPr>
      </p:pic>
      <p:sp>
        <p:nvSpPr>
          <p:cNvPr id="7" name="Text Box 15"/>
          <p:cNvSpPr txBox="1">
            <a:spLocks noChangeArrowheads="1"/>
          </p:cNvSpPr>
          <p:nvPr/>
        </p:nvSpPr>
        <p:spPr bwMode="auto">
          <a:xfrm>
            <a:off x="2043279" y="6689725"/>
            <a:ext cx="5059078" cy="153888"/>
          </a:xfrm>
          <a:prstGeom prst="rect">
            <a:avLst/>
          </a:prstGeom>
          <a:noFill/>
          <a:ln w="9525">
            <a:noFill/>
            <a:miter lim="800000"/>
            <a:headEnd/>
            <a:tailEnd/>
          </a:ln>
          <a:effectLst/>
        </p:spPr>
        <p:txBody>
          <a:bodyPr wrap="none" lIns="0" tIns="0" rIns="0" bIns="0">
            <a:spAutoFit/>
          </a:bodyPr>
          <a:lstStyle/>
          <a:p>
            <a:r>
              <a:rPr lang="en-US" sz="1000" dirty="0">
                <a:solidFill>
                  <a:schemeClr val="accent1"/>
                </a:solidFill>
              </a:rPr>
              <a:t>DISTRIBUTION STATEMENT</a:t>
            </a:r>
            <a:r>
              <a:rPr lang="en-US" sz="1000" baseline="0" dirty="0">
                <a:solidFill>
                  <a:schemeClr val="accent1"/>
                </a:solidFill>
              </a:rPr>
              <a:t> “A”; Approved For Public Release; Distribution is Unlimited</a:t>
            </a:r>
            <a:endParaRPr lang="en-US" sz="1000" dirty="0">
              <a:solidFill>
                <a:schemeClr val="accent1"/>
              </a:solidFill>
            </a:endParaRPr>
          </a:p>
        </p:txBody>
      </p:sp>
      <p:sp>
        <p:nvSpPr>
          <p:cNvPr id="2" name="Slide Number Placeholder 1"/>
          <p:cNvSpPr>
            <a:spLocks noGrp="1"/>
          </p:cNvSpPr>
          <p:nvPr>
            <p:ph type="sldNum" sz="quarter" idx="4"/>
          </p:nvPr>
        </p:nvSpPr>
        <p:spPr>
          <a:xfrm>
            <a:off x="7044976" y="6556134"/>
            <a:ext cx="2133600" cy="365125"/>
          </a:xfrm>
          <a:prstGeom prst="rect">
            <a:avLst/>
          </a:prstGeom>
        </p:spPr>
        <p:txBody>
          <a:bodyPr vert="horz" lIns="91440" tIns="45720" rIns="91440" bIns="45720" rtlCol="0" anchor="ctr"/>
          <a:lstStyle>
            <a:lvl1pPr algn="r">
              <a:defRPr sz="1200" b="1">
                <a:solidFill>
                  <a:schemeClr val="bg1"/>
                </a:solidFill>
              </a:defRPr>
            </a:lvl1pPr>
          </a:lstStyle>
          <a:p>
            <a:fld id="{4A3EDAED-B15C-4F8B-9388-0C8F9F9A1C24}" type="slidenum">
              <a:rPr lang="en-US" smtClean="0"/>
              <a:pPr/>
              <a:t>‹#›</a:t>
            </a:fld>
            <a:endParaRPr lang="en-US"/>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pic>
        <p:nvPicPr>
          <p:cNvPr id="9" name="Picture 8" descr="Code15_OverviewBkgnd.jpg"/>
          <p:cNvPicPr>
            <a:picLocks noChangeAspect="1"/>
          </p:cNvPicPr>
          <p:nvPr userDrawn="1"/>
        </p:nvPicPr>
        <p:blipFill>
          <a:blip r:embed="rId18" cstate="print"/>
          <a:stretch>
            <a:fillRect/>
          </a:stretch>
        </p:blipFill>
        <p:spPr>
          <a:xfrm>
            <a:off x="0" y="0"/>
            <a:ext cx="9144000" cy="6858000"/>
          </a:xfrm>
          <a:prstGeom prst="rect">
            <a:avLst/>
          </a:prstGeom>
        </p:spPr>
      </p:pic>
      <p:pic>
        <p:nvPicPr>
          <p:cNvPr id="10" name="Picture 9" descr="NUWCNEWPORT.eps"/>
          <p:cNvPicPr>
            <a:picLocks noChangeAspect="1"/>
          </p:cNvPicPr>
          <p:nvPr userDrawn="1"/>
        </p:nvPicPr>
        <p:blipFill>
          <a:blip r:embed="rId19" cstate="print"/>
          <a:stretch>
            <a:fillRect/>
          </a:stretch>
        </p:blipFill>
        <p:spPr>
          <a:xfrm>
            <a:off x="59778" y="76200"/>
            <a:ext cx="1056392" cy="587932"/>
          </a:xfrm>
          <a:prstGeom prst="rect">
            <a:avLst/>
          </a:prstGeom>
        </p:spPr>
      </p:pic>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83612" y="101189"/>
            <a:ext cx="581286" cy="670972"/>
          </a:xfrm>
          <a:prstGeom prst="rect">
            <a:avLst/>
          </a:prstGeom>
        </p:spPr>
      </p:pic>
      <p:sp>
        <p:nvSpPr>
          <p:cNvPr id="12" name="Text Box 7"/>
          <p:cNvSpPr txBox="1">
            <a:spLocks noChangeArrowheads="1"/>
          </p:cNvSpPr>
          <p:nvPr userDrawn="1"/>
        </p:nvSpPr>
        <p:spPr bwMode="auto">
          <a:xfrm>
            <a:off x="483833" y="6345035"/>
            <a:ext cx="8176334" cy="184666"/>
          </a:xfrm>
          <a:prstGeom prst="rect">
            <a:avLst/>
          </a:prstGeom>
          <a:noFill/>
          <a:ln w="9525">
            <a:noFill/>
            <a:miter lim="800000"/>
            <a:headEnd/>
            <a:tailEnd/>
          </a:ln>
        </p:spPr>
        <p:txBody>
          <a:bodyPr wrap="square" lIns="0" tIns="0" rIns="0" bIns="0">
            <a:spAutoFit/>
          </a:bodyPr>
          <a:lstStyle/>
          <a:p>
            <a:pPr algn="ctr">
              <a:tabLst>
                <a:tab pos="1200150" algn="l"/>
              </a:tabLst>
            </a:pPr>
            <a:r>
              <a:rPr lang="en-US" sz="1200" b="1" dirty="0">
                <a:latin typeface="Arial" charset="0"/>
              </a:rPr>
              <a:t>DISTRIBUTION STATEMENT A:   Approved For Public Release; Distribution Is Unlimited</a:t>
            </a:r>
          </a:p>
        </p:txBody>
      </p:sp>
    </p:spTree>
    <p:extLst>
      <p:ext uri="{BB962C8B-B14F-4D97-AF65-F5344CB8AC3E}">
        <p14:creationId xmlns:p14="http://schemas.microsoft.com/office/powerpoint/2010/main" val="252260280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Lst>
  <p:transition spd="med">
    <p:fade thruBlk="1"/>
  </p:transition>
  <p:hf hdr="0" ftr="0" dt="0"/>
  <p:txStyles>
    <p:titleStyle>
      <a:lvl1pPr algn="ctr" rtl="0" eaLnBrk="1" fontAlgn="base" hangingPunct="1">
        <a:spcBef>
          <a:spcPct val="0"/>
        </a:spcBef>
        <a:spcAft>
          <a:spcPct val="0"/>
        </a:spcAft>
        <a:tabLst>
          <a:tab pos="457200" algn="r"/>
          <a:tab pos="2743200" algn="ctr"/>
          <a:tab pos="5486400" algn="r"/>
        </a:tabLst>
        <a:defRPr sz="3200" b="1" i="0">
          <a:solidFill>
            <a:schemeClr val="bg1"/>
          </a:solidFill>
          <a:effectLst>
            <a:outerShdw blurRad="38100" dist="38100" dir="2700000" algn="tl">
              <a:srgbClr val="000000">
                <a:alpha val="83000"/>
              </a:srgbClr>
            </a:outerShdw>
          </a:effectLst>
          <a:latin typeface="+mj-lt"/>
          <a:ea typeface="+mj-ea"/>
          <a:cs typeface="+mj-cs"/>
        </a:defRPr>
      </a:lvl1pPr>
      <a:lvl2pPr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2pPr>
      <a:lvl3pPr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3pPr>
      <a:lvl4pPr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4pPr>
      <a:lvl5pPr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5pPr>
      <a:lvl6pPr marL="457200"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6pPr>
      <a:lvl7pPr marL="914400"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7pPr>
      <a:lvl8pPr marL="1371600"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8pPr>
      <a:lvl9pPr marL="1828800"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lr>
          <a:srgbClr val="FFFF99"/>
        </a:buClr>
        <a:buFont typeface="Arial" pitchFamily="34" charset="0"/>
        <a:buChar char="•"/>
        <a:defRPr sz="2800" b="1">
          <a:solidFill>
            <a:srgbClr val="FFFF99"/>
          </a:solidFill>
          <a:effectLst>
            <a:outerShdw blurRad="38100" dist="38100" dir="2700000" algn="tl">
              <a:srgbClr val="000000">
                <a:alpha val="84000"/>
              </a:srgbClr>
            </a:outerShdw>
          </a:effectLst>
          <a:latin typeface="+mn-lt"/>
          <a:ea typeface="+mn-ea"/>
          <a:cs typeface="+mn-cs"/>
        </a:defRPr>
      </a:lvl1pPr>
      <a:lvl2pPr marL="742950" indent="-285750" algn="l" rtl="0" eaLnBrk="1" fontAlgn="base" hangingPunct="1">
        <a:spcBef>
          <a:spcPct val="20000"/>
        </a:spcBef>
        <a:spcAft>
          <a:spcPct val="0"/>
        </a:spcAft>
        <a:buClr>
          <a:schemeClr val="bg1"/>
        </a:buClr>
        <a:buFont typeface="Arial" pitchFamily="34" charset="0"/>
        <a:buChar char="–"/>
        <a:defRPr sz="2400" b="1">
          <a:solidFill>
            <a:schemeClr val="bg1"/>
          </a:solidFill>
          <a:effectLst>
            <a:outerShdw blurRad="38100" dist="38100" dir="2700000" algn="tl">
              <a:srgbClr val="000000">
                <a:alpha val="84000"/>
              </a:srgbClr>
            </a:outerShdw>
          </a:effectLst>
          <a:latin typeface="+mn-lt"/>
        </a:defRPr>
      </a:lvl2pPr>
      <a:lvl3pPr marL="1143000" indent="-228600" algn="l" rtl="0" eaLnBrk="1" fontAlgn="base" hangingPunct="1">
        <a:spcBef>
          <a:spcPct val="20000"/>
        </a:spcBef>
        <a:spcAft>
          <a:spcPct val="0"/>
        </a:spcAft>
        <a:buClr>
          <a:schemeClr val="bg1"/>
        </a:buClr>
        <a:buFont typeface="Arial" pitchFamily="34" charset="0"/>
        <a:buChar char="•"/>
        <a:defRPr sz="2000" b="1">
          <a:solidFill>
            <a:schemeClr val="bg1"/>
          </a:solidFill>
          <a:effectLst>
            <a:outerShdw blurRad="38100" dist="38100" dir="2700000" algn="tl">
              <a:srgbClr val="000000">
                <a:alpha val="84000"/>
              </a:srgbClr>
            </a:outerShdw>
          </a:effectLst>
          <a:latin typeface="+mn-lt"/>
        </a:defRPr>
      </a:lvl3pPr>
      <a:lvl4pPr marL="1600200" indent="-228600" algn="l" rtl="0" eaLnBrk="1" fontAlgn="base" hangingPunct="1">
        <a:spcBef>
          <a:spcPct val="20000"/>
        </a:spcBef>
        <a:spcAft>
          <a:spcPct val="0"/>
        </a:spcAft>
        <a:buClr>
          <a:schemeClr val="bg1"/>
        </a:buClr>
        <a:buFont typeface="Arial" pitchFamily="34" charset="0"/>
        <a:buChar char="–"/>
        <a:defRPr b="1">
          <a:solidFill>
            <a:schemeClr val="bg1"/>
          </a:solidFill>
          <a:effectLst>
            <a:outerShdw blurRad="38100" dist="38100" dir="2700000" algn="tl">
              <a:srgbClr val="000000">
                <a:alpha val="84000"/>
              </a:srgbClr>
            </a:outerShdw>
          </a:effectLst>
          <a:latin typeface="+mn-lt"/>
        </a:defRPr>
      </a:lvl4pPr>
      <a:lvl5pPr marL="2057400" indent="-228600" algn="l" rtl="0" eaLnBrk="1" fontAlgn="base" hangingPunct="1">
        <a:spcBef>
          <a:spcPct val="20000"/>
        </a:spcBef>
        <a:spcAft>
          <a:spcPct val="0"/>
        </a:spcAft>
        <a:buClr>
          <a:schemeClr val="bg1"/>
        </a:buClr>
        <a:buFont typeface="Arial" pitchFamily="34" charset="0"/>
        <a:buChar char="•"/>
        <a:defRPr b="1">
          <a:solidFill>
            <a:schemeClr val="bg1"/>
          </a:solidFill>
          <a:effectLst>
            <a:outerShdw blurRad="38100" dist="38100" dir="2700000" algn="tl">
              <a:srgbClr val="000000">
                <a:alpha val="84000"/>
              </a:srgbClr>
            </a:outerShdw>
          </a:effectLst>
          <a:latin typeface="+mn-lt"/>
        </a:defRPr>
      </a:lvl5pPr>
      <a:lvl6pPr marL="2514600" indent="-228600" algn="l" rtl="0" eaLnBrk="1" fontAlgn="base" hangingPunct="1">
        <a:spcBef>
          <a:spcPct val="20000"/>
        </a:spcBef>
        <a:spcAft>
          <a:spcPct val="0"/>
        </a:spcAft>
        <a:buClr>
          <a:srgbClr val="FF0000"/>
        </a:buClr>
        <a:buChar char="»"/>
        <a:defRPr>
          <a:solidFill>
            <a:schemeClr val="bg1"/>
          </a:solidFill>
          <a:latin typeface="+mn-lt"/>
        </a:defRPr>
      </a:lvl6pPr>
      <a:lvl7pPr marL="2971800" indent="-228600" algn="l" rtl="0" eaLnBrk="1" fontAlgn="base" hangingPunct="1">
        <a:spcBef>
          <a:spcPct val="20000"/>
        </a:spcBef>
        <a:spcAft>
          <a:spcPct val="0"/>
        </a:spcAft>
        <a:buClr>
          <a:srgbClr val="FF0000"/>
        </a:buClr>
        <a:buChar char="»"/>
        <a:defRPr>
          <a:solidFill>
            <a:schemeClr val="bg1"/>
          </a:solidFill>
          <a:latin typeface="+mn-lt"/>
        </a:defRPr>
      </a:lvl7pPr>
      <a:lvl8pPr marL="3429000" indent="-228600" algn="l" rtl="0" eaLnBrk="1" fontAlgn="base" hangingPunct="1">
        <a:spcBef>
          <a:spcPct val="20000"/>
        </a:spcBef>
        <a:spcAft>
          <a:spcPct val="0"/>
        </a:spcAft>
        <a:buClr>
          <a:srgbClr val="FF0000"/>
        </a:buClr>
        <a:buChar char="»"/>
        <a:defRPr>
          <a:solidFill>
            <a:schemeClr val="bg1"/>
          </a:solidFill>
          <a:latin typeface="+mn-lt"/>
        </a:defRPr>
      </a:lvl8pPr>
      <a:lvl9pPr marL="3886200" indent="-228600" algn="l" rtl="0" eaLnBrk="1" fontAlgn="base" hangingPunct="1">
        <a:spcBef>
          <a:spcPct val="20000"/>
        </a:spcBef>
        <a:spcAft>
          <a:spcPct val="0"/>
        </a:spcAft>
        <a:buClr>
          <a:srgbClr val="FF0000"/>
        </a:buClr>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mailto:donald.p.young7.civ@us.navy.mil" TargetMode="External"/><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8078" y="1286311"/>
            <a:ext cx="8154099" cy="1446550"/>
          </a:xfrm>
          <a:prstGeom prst="rect">
            <a:avLst/>
          </a:prstGeom>
          <a:noFill/>
        </p:spPr>
        <p:txBody>
          <a:bodyPr wrap="square" rtlCol="0">
            <a:spAutoFit/>
          </a:bodyPr>
          <a:lstStyle/>
          <a:p>
            <a:pPr algn="ctr" eaLnBrk="0" fontAlgn="base" hangingPunct="0">
              <a:spcBef>
                <a:spcPct val="0"/>
              </a:spcBef>
              <a:spcAft>
                <a:spcPct val="0"/>
              </a:spcAft>
            </a:pPr>
            <a:r>
              <a:rPr lang="en-US" sz="4400" b="1" dirty="0">
                <a:solidFill>
                  <a:srgbClr val="000000"/>
                </a:solidFill>
                <a:latin typeface="Calibri" panose="020F0502020204030204" pitchFamily="34" charset="0"/>
                <a:cs typeface="Calibri" panose="020F0502020204030204" pitchFamily="34" charset="0"/>
              </a:rPr>
              <a:t>Sensors and SONAR Systems Department</a:t>
            </a:r>
          </a:p>
        </p:txBody>
      </p:sp>
      <p:sp>
        <p:nvSpPr>
          <p:cNvPr id="9" name="TextBox 8"/>
          <p:cNvSpPr txBox="1"/>
          <p:nvPr/>
        </p:nvSpPr>
        <p:spPr>
          <a:xfrm>
            <a:off x="488078" y="2807540"/>
            <a:ext cx="8154099" cy="523220"/>
          </a:xfrm>
          <a:prstGeom prst="rect">
            <a:avLst/>
          </a:prstGeom>
          <a:noFill/>
        </p:spPr>
        <p:txBody>
          <a:bodyPr wrap="square" rtlCol="0">
            <a:spAutoFit/>
          </a:bodyPr>
          <a:lstStyle/>
          <a:p>
            <a:pPr algn="ctr" eaLnBrk="0" fontAlgn="base" hangingPunct="0">
              <a:spcBef>
                <a:spcPct val="0"/>
              </a:spcBef>
              <a:spcAft>
                <a:spcPct val="0"/>
              </a:spcAft>
            </a:pPr>
            <a:r>
              <a:rPr lang="en-US" sz="2800" b="1" dirty="0">
                <a:solidFill>
                  <a:srgbClr val="000000"/>
                </a:solidFill>
                <a:latin typeface="Calibri" panose="020F0502020204030204" pitchFamily="34" charset="0"/>
                <a:cs typeface="Calibri" panose="020F0502020204030204" pitchFamily="34" charset="0"/>
              </a:rPr>
              <a:t>NUWC Division Newport, Code 15</a:t>
            </a:r>
          </a:p>
        </p:txBody>
      </p:sp>
      <p:sp>
        <p:nvSpPr>
          <p:cNvPr id="10" name="TextBox 9"/>
          <p:cNvSpPr txBox="1"/>
          <p:nvPr/>
        </p:nvSpPr>
        <p:spPr>
          <a:xfrm>
            <a:off x="488078" y="3512585"/>
            <a:ext cx="8154099" cy="646331"/>
          </a:xfrm>
          <a:prstGeom prst="rect">
            <a:avLst/>
          </a:prstGeom>
          <a:noFill/>
        </p:spPr>
        <p:txBody>
          <a:bodyPr wrap="square" rtlCol="0">
            <a:spAutoFit/>
          </a:bodyPr>
          <a:lstStyle/>
          <a:p>
            <a:pPr algn="ctr" eaLnBrk="0" fontAlgn="base" hangingPunct="0">
              <a:spcBef>
                <a:spcPct val="0"/>
              </a:spcBef>
              <a:spcAft>
                <a:spcPct val="0"/>
              </a:spcAft>
            </a:pPr>
            <a:r>
              <a:rPr lang="en-US" sz="3600" b="1" dirty="0">
                <a:solidFill>
                  <a:srgbClr val="000000"/>
                </a:solidFill>
                <a:latin typeface="Calibri" panose="020F0502020204030204" pitchFamily="34" charset="0"/>
                <a:cs typeface="Calibri" panose="020F0502020204030204" pitchFamily="34" charset="0"/>
              </a:rPr>
              <a:t>NCMA RI Chapter Industry Day</a:t>
            </a:r>
          </a:p>
        </p:txBody>
      </p:sp>
      <p:sp>
        <p:nvSpPr>
          <p:cNvPr id="11" name="TextBox 10"/>
          <p:cNvSpPr txBox="1"/>
          <p:nvPr/>
        </p:nvSpPr>
        <p:spPr>
          <a:xfrm>
            <a:off x="449166" y="4214583"/>
            <a:ext cx="8154099" cy="1415772"/>
          </a:xfrm>
          <a:prstGeom prst="rect">
            <a:avLst/>
          </a:prstGeom>
          <a:noFill/>
        </p:spPr>
        <p:txBody>
          <a:bodyPr wrap="square" rtlCol="0">
            <a:spAutoFit/>
          </a:bodyPr>
          <a:lstStyle/>
          <a:p>
            <a:pPr algn="ctr" eaLnBrk="0" fontAlgn="base" hangingPunct="0">
              <a:spcBef>
                <a:spcPct val="0"/>
              </a:spcBef>
              <a:spcAft>
                <a:spcPct val="0"/>
              </a:spcAft>
            </a:pPr>
            <a:r>
              <a:rPr lang="en-US" sz="2400" dirty="0">
                <a:solidFill>
                  <a:srgbClr val="000000"/>
                </a:solidFill>
                <a:latin typeface="Calibri" panose="020F0502020204030204" pitchFamily="34" charset="0"/>
                <a:cs typeface="Calibri" panose="020F0502020204030204" pitchFamily="34" charset="0"/>
              </a:rPr>
              <a:t>16 October 2024</a:t>
            </a:r>
          </a:p>
          <a:p>
            <a:pPr algn="ctr" eaLnBrk="0" fontAlgn="base" hangingPunct="0">
              <a:spcBef>
                <a:spcPct val="0"/>
              </a:spcBef>
              <a:spcAft>
                <a:spcPct val="0"/>
              </a:spcAft>
            </a:pPr>
            <a:endParaRPr lang="en-US" sz="1400" dirty="0">
              <a:solidFill>
                <a:srgbClr val="000000"/>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sz="2400" dirty="0">
                <a:solidFill>
                  <a:srgbClr val="000000"/>
                </a:solidFill>
                <a:latin typeface="Calibri" panose="020F0502020204030204" pitchFamily="34" charset="0"/>
                <a:cs typeface="Calibri" panose="020F0502020204030204" pitchFamily="34" charset="0"/>
              </a:rPr>
              <a:t>Julie Henry, Sensors and SONAR Systems</a:t>
            </a:r>
          </a:p>
          <a:p>
            <a:pPr algn="ctr" eaLnBrk="0" fontAlgn="base" hangingPunct="0">
              <a:spcBef>
                <a:spcPct val="0"/>
              </a:spcBef>
              <a:spcAft>
                <a:spcPct val="0"/>
              </a:spcAft>
            </a:pPr>
            <a:r>
              <a:rPr lang="en-US" sz="2400" dirty="0">
                <a:solidFill>
                  <a:srgbClr val="000000"/>
                </a:solidFill>
                <a:latin typeface="Calibri" panose="020F0502020204030204" pitchFamily="34" charset="0"/>
                <a:cs typeface="Calibri" panose="020F0502020204030204" pitchFamily="34" charset="0"/>
              </a:rPr>
              <a:t>Deputy Department Head (acting)</a:t>
            </a:r>
          </a:p>
        </p:txBody>
      </p:sp>
      <p:cxnSp>
        <p:nvCxnSpPr>
          <p:cNvPr id="14" name="Straight Connector 13"/>
          <p:cNvCxnSpPr/>
          <p:nvPr/>
        </p:nvCxnSpPr>
        <p:spPr bwMode="auto">
          <a:xfrm>
            <a:off x="818627" y="1200713"/>
            <a:ext cx="7493000" cy="0"/>
          </a:xfrm>
          <a:prstGeom prst="line">
            <a:avLst/>
          </a:prstGeom>
          <a:solidFill>
            <a:srgbClr val="6FBDC3"/>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818627" y="3490700"/>
            <a:ext cx="7493000" cy="0"/>
          </a:xfrm>
          <a:prstGeom prst="line">
            <a:avLst/>
          </a:prstGeom>
          <a:solidFill>
            <a:srgbClr val="6FBDC3"/>
          </a:solidFill>
          <a:ln w="28575" cap="flat" cmpd="sng" algn="ctr">
            <a:solidFill>
              <a:schemeClr val="tx1"/>
            </a:solidFill>
            <a:prstDash val="solid"/>
            <a:round/>
            <a:headEnd type="none" w="med" len="med"/>
            <a:tailEnd type="none" w="med" len="med"/>
          </a:ln>
          <a:effectLst/>
        </p:spPr>
      </p:cxnSp>
      <p:sp>
        <p:nvSpPr>
          <p:cNvPr id="17" name="Slide Number Placeholder 2"/>
          <p:cNvSpPr txBox="1">
            <a:spLocks/>
          </p:cNvSpPr>
          <p:nvPr/>
        </p:nvSpPr>
        <p:spPr>
          <a:xfrm>
            <a:off x="8926031" y="6492875"/>
            <a:ext cx="2179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A24B3E9-C830-4F9F-8675-0D22472E8C11}" type="slidenum">
              <a:rPr lang="en-US" sz="1200" smtClean="0"/>
              <a:pPr algn="ctr"/>
              <a:t>1</a:t>
            </a:fld>
            <a:endParaRPr lang="en-US" sz="1200" dirty="0"/>
          </a:p>
        </p:txBody>
      </p:sp>
    </p:spTree>
    <p:extLst>
      <p:ext uri="{BB962C8B-B14F-4D97-AF65-F5344CB8AC3E}">
        <p14:creationId xmlns:p14="http://schemas.microsoft.com/office/powerpoint/2010/main" val="201530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bwMode="auto">
          <a:xfrm flipH="1">
            <a:off x="667922" y="2348155"/>
            <a:ext cx="1919" cy="432119"/>
          </a:xfrm>
          <a:prstGeom prst="line">
            <a:avLst/>
          </a:prstGeom>
          <a:gradFill rotWithShape="1">
            <a:gsLst>
              <a:gs pos="0">
                <a:srgbClr val="C6AF76">
                  <a:gamma/>
                  <a:tint val="6667"/>
                  <a:invGamma/>
                </a:srgbClr>
              </a:gs>
              <a:gs pos="100000">
                <a:srgbClr val="C6AF76"/>
              </a:gs>
            </a:gsLst>
            <a:path path="rect">
              <a:fillToRect l="50000" t="50000" r="50000" b="50000"/>
            </a:path>
          </a:gradFill>
          <a:ln w="381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a:xfrm>
            <a:off x="780257" y="278520"/>
            <a:ext cx="7583487" cy="523220"/>
          </a:xfrm>
        </p:spPr>
        <p:txBody>
          <a:bodyPr>
            <a:spAutoFit/>
          </a:bodyPr>
          <a:lstStyle/>
          <a:p>
            <a:r>
              <a:rPr lang="en-US" dirty="0">
                <a:solidFill>
                  <a:schemeClr val="bg1"/>
                </a:solidFill>
                <a:latin typeface="Calibri" panose="020F0502020204030204" pitchFamily="34" charset="0"/>
                <a:cs typeface="Calibri" panose="020F0502020204030204" pitchFamily="34" charset="0"/>
              </a:rPr>
              <a:t>Contract Management Structure</a:t>
            </a:r>
          </a:p>
        </p:txBody>
      </p:sp>
      <p:sp>
        <p:nvSpPr>
          <p:cNvPr id="8" name="Rounded Rectangle 7"/>
          <p:cNvSpPr/>
          <p:nvPr/>
        </p:nvSpPr>
        <p:spPr>
          <a:xfrm>
            <a:off x="107964" y="2789416"/>
            <a:ext cx="1173204" cy="1053677"/>
          </a:xfrm>
          <a:prstGeom prst="roundRect">
            <a:avLst>
              <a:gd name="adj" fmla="val 9524"/>
            </a:avLst>
          </a:prstGeom>
          <a:solidFill>
            <a:srgbClr val="FFCC99"/>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Business Operations</a:t>
            </a:r>
          </a:p>
          <a:p>
            <a:pPr algn="ctr"/>
            <a:r>
              <a:rPr lang="en-US" sz="1400" b="1" dirty="0">
                <a:solidFill>
                  <a:schemeClr val="tx1"/>
                </a:solidFill>
                <a:latin typeface="Calibri" panose="020F0502020204030204" pitchFamily="34" charset="0"/>
                <a:cs typeface="Calibri" panose="020F0502020204030204" pitchFamily="34" charset="0"/>
              </a:rPr>
              <a:t>1501</a:t>
            </a:r>
          </a:p>
          <a:p>
            <a:pPr algn="ctr"/>
            <a:endParaRPr lang="en-US" sz="1400" b="1" dirty="0">
              <a:solidFill>
                <a:schemeClr val="tx1"/>
              </a:solidFill>
              <a:latin typeface="Calibri" panose="020F0502020204030204" pitchFamily="34" charset="0"/>
              <a:cs typeface="Calibri" panose="020F0502020204030204" pitchFamily="34" charset="0"/>
            </a:endParaRPr>
          </a:p>
        </p:txBody>
      </p:sp>
      <p:sp>
        <p:nvSpPr>
          <p:cNvPr id="11" name="Rounded Rectangle 10"/>
          <p:cNvSpPr/>
          <p:nvPr/>
        </p:nvSpPr>
        <p:spPr>
          <a:xfrm>
            <a:off x="7886700" y="2789416"/>
            <a:ext cx="1154430" cy="1051560"/>
          </a:xfrm>
          <a:prstGeom prst="roundRect">
            <a:avLst>
              <a:gd name="adj" fmla="val 9524"/>
            </a:avLst>
          </a:prstGeom>
          <a:solidFill>
            <a:srgbClr val="FFCC99"/>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Surface Ship Systems</a:t>
            </a:r>
          </a:p>
          <a:p>
            <a:pPr algn="ctr"/>
            <a:r>
              <a:rPr lang="en-US" sz="1400" b="1" dirty="0">
                <a:solidFill>
                  <a:schemeClr val="tx1"/>
                </a:solidFill>
                <a:latin typeface="Calibri" panose="020F0502020204030204" pitchFamily="34" charset="0"/>
                <a:cs typeface="Calibri" panose="020F0502020204030204" pitchFamily="34" charset="0"/>
              </a:rPr>
              <a:t>155</a:t>
            </a:r>
          </a:p>
          <a:p>
            <a:pPr algn="ctr"/>
            <a:endParaRPr lang="en-US" sz="1400" b="1" dirty="0">
              <a:solidFill>
                <a:schemeClr val="tx1"/>
              </a:solidFill>
              <a:latin typeface="Calibri" panose="020F0502020204030204" pitchFamily="34" charset="0"/>
              <a:cs typeface="Calibri" panose="020F0502020204030204" pitchFamily="34" charset="0"/>
            </a:endParaRPr>
          </a:p>
        </p:txBody>
      </p:sp>
      <p:cxnSp>
        <p:nvCxnSpPr>
          <p:cNvPr id="21" name="Straight Connector 20"/>
          <p:cNvCxnSpPr>
            <a:stCxn id="5" idx="2"/>
          </p:cNvCxnSpPr>
          <p:nvPr/>
        </p:nvCxnSpPr>
        <p:spPr bwMode="auto">
          <a:xfrm>
            <a:off x="4573122" y="1819164"/>
            <a:ext cx="0" cy="1147320"/>
          </a:xfrm>
          <a:prstGeom prst="line">
            <a:avLst/>
          </a:prstGeom>
          <a:gradFill rotWithShape="1">
            <a:gsLst>
              <a:gs pos="0">
                <a:srgbClr val="C6AF76">
                  <a:gamma/>
                  <a:tint val="6667"/>
                  <a:invGamma/>
                </a:srgbClr>
              </a:gs>
              <a:gs pos="100000">
                <a:srgbClr val="C6AF76"/>
              </a:gs>
            </a:gsLst>
            <a:path path="rect">
              <a:fillToRect l="50000" t="50000" r="50000" b="50000"/>
            </a:path>
          </a:gradFill>
          <a:ln w="381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58778" y="2353426"/>
            <a:ext cx="7810852" cy="1154"/>
          </a:xfrm>
          <a:prstGeom prst="line">
            <a:avLst/>
          </a:prstGeom>
          <a:gradFill rotWithShape="1">
            <a:gsLst>
              <a:gs pos="0">
                <a:srgbClr val="C6AF76">
                  <a:gamma/>
                  <a:tint val="6667"/>
                  <a:invGamma/>
                </a:srgbClr>
              </a:gs>
              <a:gs pos="100000">
                <a:srgbClr val="C6AF76"/>
              </a:gs>
            </a:gsLst>
            <a:path path="rect">
              <a:fillToRect l="50000" t="50000" r="50000" b="50000"/>
            </a:path>
          </a:gradFill>
          <a:ln w="38100" cap="flat" cmpd="sng" algn="ctr">
            <a:solidFill>
              <a:schemeClr val="tx1"/>
            </a:solidFill>
            <a:prstDash val="solid"/>
            <a:round/>
            <a:headEnd type="none" w="med" len="med"/>
            <a:tailEnd type="none" w="med" len="med"/>
          </a:ln>
          <a:effectLst/>
        </p:spPr>
      </p:cxnSp>
      <p:sp>
        <p:nvSpPr>
          <p:cNvPr id="5" name="Rounded Rectangle 4"/>
          <p:cNvSpPr/>
          <p:nvPr/>
        </p:nvSpPr>
        <p:spPr>
          <a:xfrm>
            <a:off x="3445067" y="960891"/>
            <a:ext cx="2256110" cy="858273"/>
          </a:xfrm>
          <a:prstGeom prst="roundRect">
            <a:avLst>
              <a:gd name="adj" fmla="val 9524"/>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a:solidFill>
                  <a:prstClr val="white"/>
                </a:solidFill>
                <a:latin typeface="Calibri" panose="020F0502020204030204" pitchFamily="34" charset="0"/>
                <a:cs typeface="Calibri" panose="020F0502020204030204" pitchFamily="34" charset="0"/>
              </a:rPr>
              <a:t>C159, Director</a:t>
            </a:r>
          </a:p>
          <a:p>
            <a:pPr lvl="0" algn="ctr"/>
            <a:r>
              <a:rPr lang="en-US" sz="1600" b="1" dirty="0">
                <a:solidFill>
                  <a:prstClr val="white"/>
                </a:solidFill>
                <a:latin typeface="Calibri" panose="020F0502020204030204" pitchFamily="34" charset="0"/>
                <a:cs typeface="Calibri" panose="020F0502020204030204" pitchFamily="34" charset="0"/>
              </a:rPr>
              <a:t>of Programs</a:t>
            </a:r>
          </a:p>
          <a:p>
            <a:pPr lvl="0" algn="ctr"/>
            <a:r>
              <a:rPr lang="en-US" sz="1600" b="1" dirty="0">
                <a:solidFill>
                  <a:prstClr val="white"/>
                </a:solidFill>
                <a:latin typeface="Calibri" panose="020F0502020204030204" pitchFamily="34" charset="0"/>
                <a:cs typeface="Calibri" panose="020F0502020204030204" pitchFamily="34" charset="0"/>
              </a:rPr>
              <a:t>&amp; Contracts</a:t>
            </a:r>
          </a:p>
        </p:txBody>
      </p:sp>
      <p:sp>
        <p:nvSpPr>
          <p:cNvPr id="26" name="TextBox 25"/>
          <p:cNvSpPr txBox="1"/>
          <p:nvPr/>
        </p:nvSpPr>
        <p:spPr>
          <a:xfrm>
            <a:off x="3202471" y="1875744"/>
            <a:ext cx="1080172" cy="27699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200" b="1" i="1" dirty="0">
                <a:latin typeface="Calibri" panose="020F0502020204030204" pitchFamily="34" charset="0"/>
                <a:cs typeface="Calibri" panose="020F0502020204030204" pitchFamily="34" charset="0"/>
              </a:rPr>
              <a:t>TDAA</a:t>
            </a:r>
          </a:p>
        </p:txBody>
      </p:sp>
      <p:sp>
        <p:nvSpPr>
          <p:cNvPr id="27" name="Rounded Rectangle 26"/>
          <p:cNvSpPr/>
          <p:nvPr/>
        </p:nvSpPr>
        <p:spPr>
          <a:xfrm>
            <a:off x="5729382" y="960891"/>
            <a:ext cx="1920745" cy="858273"/>
          </a:xfrm>
          <a:prstGeom prst="roundRect">
            <a:avLst>
              <a:gd name="adj" fmla="val 9524"/>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Department Contract Manager (DCM)</a:t>
            </a:r>
          </a:p>
        </p:txBody>
      </p:sp>
      <p:cxnSp>
        <p:nvCxnSpPr>
          <p:cNvPr id="35" name="Straight Connector 34"/>
          <p:cNvCxnSpPr>
            <a:endCxn id="11" idx="0"/>
          </p:cNvCxnSpPr>
          <p:nvPr/>
        </p:nvCxnSpPr>
        <p:spPr bwMode="auto">
          <a:xfrm flipH="1">
            <a:off x="8463915" y="2343150"/>
            <a:ext cx="5715" cy="446266"/>
          </a:xfrm>
          <a:prstGeom prst="line">
            <a:avLst/>
          </a:prstGeom>
          <a:gradFill rotWithShape="1">
            <a:gsLst>
              <a:gs pos="0">
                <a:srgbClr val="C6AF76">
                  <a:gamma/>
                  <a:tint val="6667"/>
                  <a:invGamma/>
                </a:srgbClr>
              </a:gs>
              <a:gs pos="100000">
                <a:srgbClr val="C6AF76"/>
              </a:gs>
            </a:gsLst>
            <a:path path="rect">
              <a:fillToRect l="50000" t="50000" r="50000" b="50000"/>
            </a:path>
          </a:gradFill>
          <a:ln w="381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flipH="1">
            <a:off x="2788329" y="2348968"/>
            <a:ext cx="1919" cy="432119"/>
          </a:xfrm>
          <a:prstGeom prst="line">
            <a:avLst/>
          </a:prstGeom>
          <a:gradFill rotWithShape="1">
            <a:gsLst>
              <a:gs pos="0">
                <a:srgbClr val="C6AF76">
                  <a:gamma/>
                  <a:tint val="6667"/>
                  <a:invGamma/>
                </a:srgbClr>
              </a:gs>
              <a:gs pos="100000">
                <a:srgbClr val="C6AF76"/>
              </a:gs>
            </a:gsLst>
            <a:path path="rect">
              <a:fillToRect l="50000" t="50000" r="50000" b="50000"/>
            </a:path>
          </a:gradFill>
          <a:ln w="381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H="1">
            <a:off x="1814961" y="2364855"/>
            <a:ext cx="1919" cy="432119"/>
          </a:xfrm>
          <a:prstGeom prst="line">
            <a:avLst/>
          </a:prstGeom>
          <a:gradFill rotWithShape="1">
            <a:gsLst>
              <a:gs pos="0">
                <a:srgbClr val="C6AF76">
                  <a:gamma/>
                  <a:tint val="6667"/>
                  <a:invGamma/>
                </a:srgbClr>
              </a:gs>
              <a:gs pos="100000">
                <a:srgbClr val="C6AF76"/>
              </a:gs>
            </a:gsLst>
            <a:path path="rect">
              <a:fillToRect l="50000" t="50000" r="50000" b="50000"/>
            </a:path>
          </a:gradFill>
          <a:ln w="38100" cap="flat" cmpd="sng" algn="ctr">
            <a:solidFill>
              <a:schemeClr val="tx1"/>
            </a:solidFill>
            <a:prstDash val="solid"/>
            <a:round/>
            <a:headEnd type="none" w="med" len="med"/>
            <a:tailEnd type="none" w="med" len="med"/>
          </a:ln>
          <a:effectLst/>
        </p:spPr>
      </p:cxnSp>
      <p:sp>
        <p:nvSpPr>
          <p:cNvPr id="32" name="Rounded Rectangle 31"/>
          <p:cNvSpPr/>
          <p:nvPr/>
        </p:nvSpPr>
        <p:spPr>
          <a:xfrm>
            <a:off x="1330794" y="2789416"/>
            <a:ext cx="919706" cy="1051560"/>
          </a:xfrm>
          <a:prstGeom prst="roundRect">
            <a:avLst>
              <a:gd name="adj" fmla="val 9524"/>
            </a:avLst>
          </a:prstGeom>
          <a:solidFill>
            <a:srgbClr val="FFCC99"/>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S&amp;T &amp; Invest.</a:t>
            </a:r>
          </a:p>
          <a:p>
            <a:pPr algn="ctr"/>
            <a:r>
              <a:rPr lang="en-US" sz="1400" b="1" dirty="0">
                <a:solidFill>
                  <a:schemeClr val="tx1"/>
                </a:solidFill>
                <a:latin typeface="Calibri" panose="020F0502020204030204" pitchFamily="34" charset="0"/>
                <a:cs typeface="Calibri" panose="020F0502020204030204" pitchFamily="34" charset="0"/>
              </a:rPr>
              <a:t>151</a:t>
            </a:r>
          </a:p>
          <a:p>
            <a:pPr algn="ctr"/>
            <a:endParaRPr lang="en-US" sz="1400" b="1" dirty="0">
              <a:solidFill>
                <a:schemeClr val="tx1"/>
              </a:solidFill>
              <a:latin typeface="Calibri" panose="020F0502020204030204" pitchFamily="34" charset="0"/>
              <a:cs typeface="Calibri" panose="020F0502020204030204" pitchFamily="34" charset="0"/>
            </a:endParaRPr>
          </a:p>
        </p:txBody>
      </p:sp>
      <p:sp>
        <p:nvSpPr>
          <p:cNvPr id="37" name="Rounded Rectangle 36"/>
          <p:cNvSpPr/>
          <p:nvPr/>
        </p:nvSpPr>
        <p:spPr>
          <a:xfrm>
            <a:off x="2305668" y="2789416"/>
            <a:ext cx="955359" cy="1051560"/>
          </a:xfrm>
          <a:prstGeom prst="roundRect">
            <a:avLst>
              <a:gd name="adj" fmla="val 9524"/>
            </a:avLst>
          </a:prstGeom>
          <a:solidFill>
            <a:srgbClr val="FFCC99"/>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Adv Concepts </a:t>
            </a:r>
          </a:p>
          <a:p>
            <a:pPr algn="ctr"/>
            <a:r>
              <a:rPr lang="en-US" sz="1400" b="1" dirty="0">
                <a:solidFill>
                  <a:schemeClr val="tx1"/>
                </a:solidFill>
                <a:latin typeface="Calibri" panose="020F0502020204030204" pitchFamily="34" charset="0"/>
                <a:cs typeface="Calibri" panose="020F0502020204030204" pitchFamily="34" charset="0"/>
              </a:rPr>
              <a:t>152</a:t>
            </a:r>
          </a:p>
          <a:p>
            <a:pPr algn="ctr"/>
            <a:endParaRPr lang="en-US" sz="1400" b="1" dirty="0">
              <a:solidFill>
                <a:schemeClr val="tx1"/>
              </a:solidFill>
              <a:latin typeface="Calibri" panose="020F0502020204030204" pitchFamily="34" charset="0"/>
              <a:cs typeface="Calibri" panose="020F0502020204030204" pitchFamily="34" charset="0"/>
            </a:endParaRPr>
          </a:p>
        </p:txBody>
      </p:sp>
      <p:sp>
        <p:nvSpPr>
          <p:cNvPr id="41" name="Rounded Rectangle 40"/>
          <p:cNvSpPr/>
          <p:nvPr/>
        </p:nvSpPr>
        <p:spPr>
          <a:xfrm>
            <a:off x="6609578" y="2789416"/>
            <a:ext cx="1174251" cy="1051560"/>
          </a:xfrm>
          <a:prstGeom prst="roundRect">
            <a:avLst>
              <a:gd name="adj" fmla="val 9524"/>
            </a:avLst>
          </a:prstGeom>
          <a:solidFill>
            <a:srgbClr val="FFCC99"/>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Submarine Systems</a:t>
            </a:r>
          </a:p>
          <a:p>
            <a:pPr algn="ctr"/>
            <a:r>
              <a:rPr lang="en-US" sz="1400" b="1" dirty="0">
                <a:solidFill>
                  <a:schemeClr val="tx1"/>
                </a:solidFill>
                <a:latin typeface="Calibri" panose="020F0502020204030204" pitchFamily="34" charset="0"/>
                <a:cs typeface="Calibri" panose="020F0502020204030204" pitchFamily="34" charset="0"/>
              </a:rPr>
              <a:t>154</a:t>
            </a:r>
          </a:p>
          <a:p>
            <a:pPr algn="ctr"/>
            <a:endParaRPr lang="en-US" sz="1400" b="1" dirty="0">
              <a:solidFill>
                <a:schemeClr val="tx1"/>
              </a:solidFill>
              <a:latin typeface="Calibri" panose="020F0502020204030204" pitchFamily="34" charset="0"/>
              <a:cs typeface="Calibri" panose="020F0502020204030204" pitchFamily="34" charset="0"/>
            </a:endParaRPr>
          </a:p>
        </p:txBody>
      </p:sp>
      <p:cxnSp>
        <p:nvCxnSpPr>
          <p:cNvPr id="31" name="Straight Connector 30"/>
          <p:cNvCxnSpPr/>
          <p:nvPr/>
        </p:nvCxnSpPr>
        <p:spPr bwMode="auto">
          <a:xfrm>
            <a:off x="5016224" y="2354767"/>
            <a:ext cx="0" cy="449484"/>
          </a:xfrm>
          <a:prstGeom prst="line">
            <a:avLst/>
          </a:prstGeom>
          <a:gradFill rotWithShape="1">
            <a:gsLst>
              <a:gs pos="0">
                <a:srgbClr val="C6AF76">
                  <a:gamma/>
                  <a:tint val="6667"/>
                  <a:invGamma/>
                </a:srgbClr>
              </a:gs>
              <a:gs pos="100000">
                <a:srgbClr val="C6AF76"/>
              </a:gs>
            </a:gsLst>
            <a:path path="rect">
              <a:fillToRect l="50000" t="50000" r="50000" b="50000"/>
            </a:path>
          </a:gradFill>
          <a:ln w="381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a:off x="7150715" y="2351561"/>
            <a:ext cx="1919" cy="432119"/>
          </a:xfrm>
          <a:prstGeom prst="line">
            <a:avLst/>
          </a:prstGeom>
          <a:gradFill rotWithShape="1">
            <a:gsLst>
              <a:gs pos="0">
                <a:srgbClr val="C6AF76">
                  <a:gamma/>
                  <a:tint val="6667"/>
                  <a:invGamma/>
                </a:srgbClr>
              </a:gs>
              <a:gs pos="100000">
                <a:srgbClr val="C6AF76"/>
              </a:gs>
            </a:gsLst>
            <a:path path="rect">
              <a:fillToRect l="50000" t="50000" r="50000" b="50000"/>
            </a:path>
          </a:gradFill>
          <a:ln w="38100" cap="flat" cmpd="sng" algn="ctr">
            <a:solidFill>
              <a:schemeClr val="tx1"/>
            </a:solidFill>
            <a:prstDash val="solid"/>
            <a:round/>
            <a:headEnd type="none" w="med" len="med"/>
            <a:tailEnd type="none" w="med" len="med"/>
          </a:ln>
          <a:effectLst/>
        </p:spPr>
      </p:cxnSp>
      <p:sp>
        <p:nvSpPr>
          <p:cNvPr id="44" name="Slide Number Placeholder 2"/>
          <p:cNvSpPr txBox="1">
            <a:spLocks/>
          </p:cNvSpPr>
          <p:nvPr/>
        </p:nvSpPr>
        <p:spPr>
          <a:xfrm>
            <a:off x="8686801" y="6488418"/>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A24B3E9-C830-4F9F-8675-0D22472E8C11}" type="slidenum">
              <a:rPr lang="en-US" sz="1200" smtClean="0"/>
              <a:pPr algn="ctr"/>
              <a:t>10</a:t>
            </a:fld>
            <a:endParaRPr lang="en-US" sz="1200" dirty="0"/>
          </a:p>
        </p:txBody>
      </p:sp>
      <p:sp>
        <p:nvSpPr>
          <p:cNvPr id="47" name="Rounded Rectangle 46"/>
          <p:cNvSpPr/>
          <p:nvPr/>
        </p:nvSpPr>
        <p:spPr>
          <a:xfrm>
            <a:off x="3306055" y="2786904"/>
            <a:ext cx="3255845" cy="1054071"/>
          </a:xfrm>
          <a:prstGeom prst="roundRect">
            <a:avLst>
              <a:gd name="adj" fmla="val 9524"/>
            </a:avLst>
          </a:prstGeom>
          <a:solidFill>
            <a:srgbClr val="FFCC99"/>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400" b="1" dirty="0">
                <a:solidFill>
                  <a:schemeClr val="tx1"/>
                </a:solidFill>
                <a:latin typeface="Calibri" panose="020F0502020204030204" pitchFamily="34" charset="0"/>
                <a:cs typeface="Calibri" panose="020F0502020204030204" pitchFamily="34" charset="0"/>
              </a:rPr>
              <a:t>Towed Sys &amp; Sensors IPT</a:t>
            </a:r>
          </a:p>
          <a:p>
            <a:pPr algn="ctr"/>
            <a:r>
              <a:rPr lang="en-US" sz="1400" b="1" dirty="0">
                <a:solidFill>
                  <a:schemeClr val="tx1"/>
                </a:solidFill>
                <a:latin typeface="Calibri" panose="020F0502020204030204" pitchFamily="34" charset="0"/>
                <a:cs typeface="Calibri" panose="020F0502020204030204" pitchFamily="34" charset="0"/>
              </a:rPr>
              <a:t>153</a:t>
            </a:r>
          </a:p>
          <a:p>
            <a:pPr algn="ctr"/>
            <a:endParaRPr lang="en-US" sz="1400" b="1" dirty="0">
              <a:solidFill>
                <a:schemeClr val="tx1"/>
              </a:solidFill>
              <a:latin typeface="Calibri" panose="020F0502020204030204" pitchFamily="34" charset="0"/>
              <a:cs typeface="Calibri" panose="020F0502020204030204" pitchFamily="34" charset="0"/>
            </a:endParaRPr>
          </a:p>
        </p:txBody>
      </p:sp>
      <p:sp>
        <p:nvSpPr>
          <p:cNvPr id="9" name="Rounded Rectangle 8"/>
          <p:cNvSpPr/>
          <p:nvPr/>
        </p:nvSpPr>
        <p:spPr>
          <a:xfrm>
            <a:off x="3428583" y="3289035"/>
            <a:ext cx="981335" cy="438748"/>
          </a:xfrm>
          <a:prstGeom prst="roundRect">
            <a:avLst>
              <a:gd name="adj" fmla="val 9524"/>
            </a:avLst>
          </a:prstGeom>
          <a:solidFill>
            <a:schemeClr val="accent3">
              <a:lumMod val="85000"/>
            </a:schemeClr>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200" b="1" dirty="0">
                <a:solidFill>
                  <a:schemeClr val="tx1"/>
                </a:solidFill>
                <a:latin typeface="Calibri" panose="020F0502020204030204" pitchFamily="34" charset="0"/>
                <a:cs typeface="Calibri" panose="020F0502020204030204" pitchFamily="34" charset="0"/>
              </a:rPr>
              <a:t>Hull Sensor Systems </a:t>
            </a:r>
            <a:endParaRPr lang="en-US" sz="1200" b="1" dirty="0">
              <a:solidFill>
                <a:schemeClr val="accent2"/>
              </a:solidFill>
              <a:latin typeface="Calibri" panose="020F0502020204030204" pitchFamily="34" charset="0"/>
              <a:cs typeface="Calibri" panose="020F0502020204030204" pitchFamily="34" charset="0"/>
            </a:endParaRPr>
          </a:p>
          <a:p>
            <a:pPr algn="ctr"/>
            <a:endParaRPr lang="en-US" sz="1200" b="1" dirty="0">
              <a:solidFill>
                <a:schemeClr val="tx1"/>
              </a:solidFill>
              <a:latin typeface="Calibri" panose="020F0502020204030204" pitchFamily="34" charset="0"/>
              <a:cs typeface="Calibri" panose="020F0502020204030204" pitchFamily="34" charset="0"/>
            </a:endParaRPr>
          </a:p>
          <a:p>
            <a:pPr algn="ctr"/>
            <a:endParaRPr lang="en-US" sz="1200" b="1" dirty="0">
              <a:solidFill>
                <a:schemeClr val="tx1"/>
              </a:solidFill>
              <a:latin typeface="Calibri" panose="020F0502020204030204" pitchFamily="34" charset="0"/>
              <a:cs typeface="Calibri" panose="020F0502020204030204" pitchFamily="34" charset="0"/>
            </a:endParaRPr>
          </a:p>
        </p:txBody>
      </p:sp>
      <p:sp>
        <p:nvSpPr>
          <p:cNvPr id="10" name="Rounded Rectangle 9"/>
          <p:cNvSpPr/>
          <p:nvPr/>
        </p:nvSpPr>
        <p:spPr>
          <a:xfrm>
            <a:off x="5594556" y="3289035"/>
            <a:ext cx="887572" cy="438748"/>
          </a:xfrm>
          <a:prstGeom prst="roundRect">
            <a:avLst>
              <a:gd name="adj" fmla="val 9524"/>
            </a:avLst>
          </a:prstGeom>
          <a:solidFill>
            <a:schemeClr val="accent3">
              <a:lumMod val="85000"/>
            </a:schemeClr>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200" b="1" dirty="0">
                <a:solidFill>
                  <a:schemeClr val="tx1"/>
                </a:solidFill>
                <a:latin typeface="Calibri" panose="020F0502020204030204" pitchFamily="34" charset="0"/>
                <a:cs typeface="Calibri" panose="020F0502020204030204" pitchFamily="34" charset="0"/>
              </a:rPr>
              <a:t>Towed</a:t>
            </a:r>
          </a:p>
          <a:p>
            <a:pPr algn="ctr"/>
            <a:r>
              <a:rPr lang="en-US" sz="1200" b="1" dirty="0">
                <a:solidFill>
                  <a:schemeClr val="tx1"/>
                </a:solidFill>
                <a:latin typeface="Calibri" panose="020F0502020204030204" pitchFamily="34" charset="0"/>
                <a:cs typeface="Calibri" panose="020F0502020204030204" pitchFamily="34" charset="0"/>
              </a:rPr>
              <a:t>Systems</a:t>
            </a:r>
          </a:p>
          <a:p>
            <a:pPr algn="ctr"/>
            <a:endParaRPr lang="en-US" sz="1200" b="1" dirty="0">
              <a:solidFill>
                <a:schemeClr val="tx1"/>
              </a:solidFill>
              <a:latin typeface="Calibri" panose="020F0502020204030204" pitchFamily="34" charset="0"/>
              <a:cs typeface="Calibri" panose="020F0502020204030204" pitchFamily="34" charset="0"/>
            </a:endParaRPr>
          </a:p>
          <a:p>
            <a:pPr algn="ctr"/>
            <a:endParaRPr lang="en-US" sz="1200" b="1" dirty="0">
              <a:solidFill>
                <a:schemeClr val="tx1"/>
              </a:solidFill>
              <a:latin typeface="Calibri" panose="020F0502020204030204" pitchFamily="34" charset="0"/>
              <a:cs typeface="Calibri" panose="020F0502020204030204" pitchFamily="34" charset="0"/>
            </a:endParaRPr>
          </a:p>
        </p:txBody>
      </p:sp>
      <p:sp>
        <p:nvSpPr>
          <p:cNvPr id="29" name="Rounded Rectangle 28"/>
          <p:cNvSpPr/>
          <p:nvPr/>
        </p:nvSpPr>
        <p:spPr>
          <a:xfrm>
            <a:off x="4502806" y="3289035"/>
            <a:ext cx="1002026" cy="438748"/>
          </a:xfrm>
          <a:prstGeom prst="roundRect">
            <a:avLst>
              <a:gd name="adj" fmla="val 9524"/>
            </a:avLst>
          </a:prstGeom>
          <a:solidFill>
            <a:schemeClr val="accent3">
              <a:lumMod val="85000"/>
            </a:schemeClr>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200" b="1" dirty="0">
                <a:solidFill>
                  <a:schemeClr val="tx1"/>
                </a:solidFill>
                <a:latin typeface="Calibri" panose="020F0502020204030204" pitchFamily="34" charset="0"/>
                <a:cs typeface="Calibri" panose="020F0502020204030204" pitchFamily="34" charset="0"/>
              </a:rPr>
              <a:t>Service Cost Centers</a:t>
            </a:r>
          </a:p>
          <a:p>
            <a:pPr algn="ctr"/>
            <a:endParaRPr lang="en-US" sz="1200" b="1" dirty="0">
              <a:solidFill>
                <a:schemeClr val="tx1"/>
              </a:solidFill>
              <a:latin typeface="Calibri" panose="020F0502020204030204" pitchFamily="34" charset="0"/>
              <a:cs typeface="Calibri" panose="020F0502020204030204" pitchFamily="34" charset="0"/>
            </a:endParaRPr>
          </a:p>
          <a:p>
            <a:pPr algn="ctr"/>
            <a:endParaRPr lang="en-US" sz="1200" b="1"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482852" y="4301896"/>
            <a:ext cx="6178296" cy="1600438"/>
          </a:xfrm>
          <a:prstGeom prst="rect">
            <a:avLst/>
          </a:prstGeom>
          <a:solidFill>
            <a:schemeClr val="accent1"/>
          </a:solidFill>
        </p:spPr>
        <p:txBody>
          <a:bodyPr wrap="square">
            <a:spAutoFit/>
          </a:bodyPr>
          <a:lstStyle/>
          <a:p>
            <a:pPr marL="285750" lvl="0" indent="-285750">
              <a:buFont typeface="Arial" panose="020B0604020202020204" pitchFamily="34" charset="0"/>
              <a:buChar char="•"/>
            </a:pPr>
            <a:r>
              <a:rPr lang="en-US" sz="1400" b="1" dirty="0">
                <a:latin typeface="Calibri" panose="020F0502020204030204" pitchFamily="34" charset="0"/>
                <a:cs typeface="Calibri" panose="020F0502020204030204" pitchFamily="34" charset="0"/>
              </a:rPr>
              <a:t>To manage our procurement workload within Code 15, we have established the Contracts Management IPT</a:t>
            </a:r>
          </a:p>
          <a:p>
            <a:pPr marL="285750" lvl="0" indent="-285750">
              <a:buFont typeface="Arial" panose="020B0604020202020204" pitchFamily="34" charset="0"/>
              <a:buChar char="•"/>
            </a:pPr>
            <a:endParaRPr lang="en-US" sz="1400" b="1"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400" b="1" dirty="0">
                <a:latin typeface="Calibri" panose="020F0502020204030204" pitchFamily="34" charset="0"/>
                <a:cs typeface="Calibri" panose="020F0502020204030204" pitchFamily="34" charset="0"/>
              </a:rPr>
              <a:t>The Contacts Management IPT consists of supervisors, project leaders, and acquisition professionals from across the entire Sensors and SONAR Systems project portfolio to promote teamwork, knowledge sharing, and cross-department communications</a:t>
            </a:r>
          </a:p>
        </p:txBody>
      </p:sp>
    </p:spTree>
    <p:extLst>
      <p:ext uri="{BB962C8B-B14F-4D97-AF65-F5344CB8AC3E}">
        <p14:creationId xmlns:p14="http://schemas.microsoft.com/office/powerpoint/2010/main" val="97351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784" y="275955"/>
            <a:ext cx="6096000" cy="523220"/>
          </a:xfrm>
        </p:spPr>
        <p:txBody>
          <a:bodyPr>
            <a:spAutoFit/>
          </a:bodyPr>
          <a:lstStyle/>
          <a:p>
            <a:r>
              <a:rPr lang="en-US" sz="2800" dirty="0">
                <a:latin typeface="Calibri" panose="020F0502020204030204" pitchFamily="34" charset="0"/>
                <a:cs typeface="Calibri" panose="020F0502020204030204" pitchFamily="34" charset="0"/>
              </a:rPr>
              <a:t>Projected Contracting ($M)</a:t>
            </a:r>
          </a:p>
        </p:txBody>
      </p:sp>
      <p:sp>
        <p:nvSpPr>
          <p:cNvPr id="3" name="Slide Number Placeholder 2"/>
          <p:cNvSpPr>
            <a:spLocks noGrp="1"/>
          </p:cNvSpPr>
          <p:nvPr>
            <p:ph type="sldNum" sz="quarter" idx="12"/>
          </p:nvPr>
        </p:nvSpPr>
        <p:spPr>
          <a:xfrm>
            <a:off x="7229392" y="6397968"/>
            <a:ext cx="1905000" cy="457200"/>
          </a:xfrm>
          <a:ln/>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402EACD-94EC-48D2-98C3-FB0E666FE542}" type="slidenum">
              <a:rPr kumimoji="0" lang="en-US" sz="1200" b="0" i="0" u="none" strike="noStrike" kern="1200" cap="none" spc="0" normalizeH="0" baseline="0" noProof="0">
                <a:ln>
                  <a:noFill/>
                </a:ln>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effectLst/>
              <a:uLnTx/>
              <a:uFillTx/>
              <a:latin typeface="Arial" charset="0"/>
              <a:ea typeface="+mn-ea"/>
              <a:cs typeface="Arial" charset="0"/>
            </a:endParaRPr>
          </a:p>
        </p:txBody>
      </p:sp>
      <p:graphicFrame>
        <p:nvGraphicFramePr>
          <p:cNvPr id="6" name="Chart 5"/>
          <p:cNvGraphicFramePr>
            <a:graphicFrameLocks/>
          </p:cNvGraphicFramePr>
          <p:nvPr>
            <p:extLst>
              <p:ext uri="{D42A27DB-BD31-4B8C-83A1-F6EECF244321}">
                <p14:modId xmlns:p14="http://schemas.microsoft.com/office/powerpoint/2010/main" val="1362587881"/>
              </p:ext>
            </p:extLst>
          </p:nvPr>
        </p:nvGraphicFramePr>
        <p:xfrm>
          <a:off x="850605" y="1036674"/>
          <a:ext cx="7581014" cy="49813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4991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26" y="275051"/>
            <a:ext cx="7356753" cy="523220"/>
          </a:xfrm>
        </p:spPr>
        <p:txBody>
          <a:bodyPr wrap="square">
            <a:spAutoFit/>
          </a:bodyPr>
          <a:lstStyle/>
          <a:p>
            <a:r>
              <a:rPr lang="en-US" sz="2800" dirty="0"/>
              <a:t>Services Outsourced By Skill (FY 24)</a:t>
            </a:r>
          </a:p>
        </p:txBody>
      </p:sp>
      <p:sp>
        <p:nvSpPr>
          <p:cNvPr id="3" name="Slide Number Placeholder 2"/>
          <p:cNvSpPr>
            <a:spLocks noGrp="1"/>
          </p:cNvSpPr>
          <p:nvPr>
            <p:ph type="sldNum" sz="quarter" idx="12"/>
          </p:nvPr>
        </p:nvSpPr>
        <p:spPr>
          <a:xfrm>
            <a:off x="7229392" y="6397968"/>
            <a:ext cx="1905000" cy="457200"/>
          </a:xfrm>
          <a:ln/>
        </p:spPr>
        <p:txBody>
          <a:bodyPr vert="horz" lIns="91440" tIns="45720" rIns="91440" bIns="45720" rtlCol="0" anchor="ctr"/>
          <a:lstStyle/>
          <a:p>
            <a:fld id="{3402EACD-94EC-48D2-98C3-FB0E666FE542}" type="slidenum">
              <a:rPr lang="en-US" b="0"/>
              <a:pPr/>
              <a:t>12</a:t>
            </a:fld>
            <a:endParaRPr lang="en-US" b="0" dirty="0"/>
          </a:p>
        </p:txBody>
      </p:sp>
      <p:graphicFrame>
        <p:nvGraphicFramePr>
          <p:cNvPr id="4" name="Chart 3"/>
          <p:cNvGraphicFramePr>
            <a:graphicFrameLocks/>
          </p:cNvGraphicFramePr>
          <p:nvPr>
            <p:extLst>
              <p:ext uri="{D42A27DB-BD31-4B8C-83A1-F6EECF244321}">
                <p14:modId xmlns:p14="http://schemas.microsoft.com/office/powerpoint/2010/main" val="3896335549"/>
              </p:ext>
            </p:extLst>
          </p:nvPr>
        </p:nvGraphicFramePr>
        <p:xfrm>
          <a:off x="467833" y="966508"/>
          <a:ext cx="8229600" cy="512949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055744" y="5572780"/>
            <a:ext cx="1763624" cy="523220"/>
          </a:xfrm>
          <a:prstGeom prst="rect">
            <a:avLst/>
          </a:prstGeom>
          <a:solidFill>
            <a:schemeClr val="accent5">
              <a:lumMod val="90000"/>
            </a:schemeClr>
          </a:solidFill>
        </p:spPr>
        <p:txBody>
          <a:bodyPr wrap="none">
            <a:spAutoFit/>
          </a:bodyPr>
          <a:lstStyle/>
          <a:p>
            <a:r>
              <a:rPr lang="en-US" sz="2800" b="1" dirty="0"/>
              <a:t>357 FTEs</a:t>
            </a:r>
            <a:endParaRPr lang="en-US" sz="2800" dirty="0"/>
          </a:p>
        </p:txBody>
      </p:sp>
      <p:sp>
        <p:nvSpPr>
          <p:cNvPr id="6" name="TextBox 5"/>
          <p:cNvSpPr txBox="1"/>
          <p:nvPr/>
        </p:nvSpPr>
        <p:spPr>
          <a:xfrm>
            <a:off x="1067401" y="4393214"/>
            <a:ext cx="1250497" cy="523220"/>
          </a:xfrm>
          <a:prstGeom prst="rect">
            <a:avLst/>
          </a:prstGeom>
          <a:noFill/>
        </p:spPr>
        <p:txBody>
          <a:bodyPr wrap="square" rtlCol="0">
            <a:spAutoFit/>
          </a:bodyPr>
          <a:lstStyle/>
          <a:p>
            <a:pPr algn="ctr"/>
            <a:r>
              <a:rPr lang="en-US" sz="1400" b="1" i="1" dirty="0"/>
              <a:t>Driven by SCCs</a:t>
            </a:r>
          </a:p>
        </p:txBody>
      </p:sp>
      <p:cxnSp>
        <p:nvCxnSpPr>
          <p:cNvPr id="12" name="Elbow Connector 11"/>
          <p:cNvCxnSpPr/>
          <p:nvPr/>
        </p:nvCxnSpPr>
        <p:spPr bwMode="auto">
          <a:xfrm>
            <a:off x="2413260" y="1331916"/>
            <a:ext cx="2300141" cy="65987"/>
          </a:xfrm>
          <a:prstGeom prst="bentConnector3">
            <a:avLst>
              <a:gd name="adj1" fmla="val 100410"/>
            </a:avLst>
          </a:prstGeom>
          <a:noFill/>
          <a:ln w="127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1392187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7"/>
          <p:cNvSpPr>
            <a:spLocks noGrp="1" noChangeArrowheads="1"/>
          </p:cNvSpPr>
          <p:nvPr>
            <p:ph type="title"/>
          </p:nvPr>
        </p:nvSpPr>
        <p:spPr>
          <a:xfrm>
            <a:off x="1531095" y="275049"/>
            <a:ext cx="6096000" cy="523220"/>
          </a:xfrm>
        </p:spPr>
        <p:txBody>
          <a:bodyPr>
            <a:spAutoFit/>
          </a:bodyPr>
          <a:lstStyle/>
          <a:p>
            <a:r>
              <a:rPr lang="en-US" sz="2800" dirty="0">
                <a:latin typeface="Calibri" panose="020F0502020204030204" pitchFamily="34" charset="0"/>
                <a:cs typeface="Calibri" panose="020F0502020204030204" pitchFamily="34" charset="0"/>
              </a:rPr>
              <a:t>Major Code 15 Contractors</a:t>
            </a:r>
          </a:p>
        </p:txBody>
      </p:sp>
      <p:sp>
        <p:nvSpPr>
          <p:cNvPr id="5" name="Slide Number Placeholder 4"/>
          <p:cNvSpPr>
            <a:spLocks noGrp="1"/>
          </p:cNvSpPr>
          <p:nvPr>
            <p:ph type="sldNum" sz="quarter" idx="12"/>
          </p:nvPr>
        </p:nvSpPr>
        <p:spPr>
          <a:xfrm>
            <a:off x="7239000" y="6414429"/>
            <a:ext cx="1905000" cy="457200"/>
          </a:xfrm>
          <a:ln/>
        </p:spPr>
        <p:txBody>
          <a:bodyPr vert="horz" lIns="91440" tIns="45720" rIns="91440" bIns="45720" rtlCol="0" anchor="ctr"/>
          <a:lstStyle/>
          <a:p>
            <a:fld id="{0775931C-01CA-4285-9A43-0FAD1A5D8620}" type="slidenum">
              <a:rPr lang="en-US" sz="1200" b="0">
                <a:solidFill>
                  <a:schemeClr val="tx1"/>
                </a:solidFill>
                <a:latin typeface="Arial" charset="0"/>
              </a:rPr>
              <a:pPr/>
              <a:t>13</a:t>
            </a:fld>
            <a:endParaRPr lang="en-US" sz="1200" b="0" dirty="0">
              <a:solidFill>
                <a:schemeClr val="tx1"/>
              </a:solidFill>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38326627"/>
              </p:ext>
            </p:extLst>
          </p:nvPr>
        </p:nvGraphicFramePr>
        <p:xfrm>
          <a:off x="379329" y="966117"/>
          <a:ext cx="8399532" cy="4491372"/>
        </p:xfrm>
        <a:graphic>
          <a:graphicData uri="http://schemas.openxmlformats.org/drawingml/2006/table">
            <a:tbl>
              <a:tblPr/>
              <a:tblGrid>
                <a:gridCol w="3957001">
                  <a:extLst>
                    <a:ext uri="{9D8B030D-6E8A-4147-A177-3AD203B41FA5}">
                      <a16:colId xmlns:a16="http://schemas.microsoft.com/office/drawing/2014/main" val="20000"/>
                    </a:ext>
                  </a:extLst>
                </a:gridCol>
                <a:gridCol w="461913">
                  <a:extLst>
                    <a:ext uri="{9D8B030D-6E8A-4147-A177-3AD203B41FA5}">
                      <a16:colId xmlns:a16="http://schemas.microsoft.com/office/drawing/2014/main" val="20001"/>
                    </a:ext>
                  </a:extLst>
                </a:gridCol>
                <a:gridCol w="3980618">
                  <a:extLst>
                    <a:ext uri="{9D8B030D-6E8A-4147-A177-3AD203B41FA5}">
                      <a16:colId xmlns:a16="http://schemas.microsoft.com/office/drawing/2014/main" val="20002"/>
                    </a:ext>
                  </a:extLst>
                </a:gridCol>
              </a:tblGrid>
              <a:tr h="637054">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GVI</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 </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Towed</a:t>
                      </a:r>
                      <a:r>
                        <a:rPr lang="en-US" sz="1800" b="1" i="0" u="none" strike="noStrike" baseline="0" dirty="0">
                          <a:solidFill>
                            <a:schemeClr val="bg1"/>
                          </a:solidFill>
                          <a:effectLst/>
                          <a:latin typeface="Calibri" panose="020F0502020204030204" pitchFamily="34" charset="0"/>
                          <a:cs typeface="Calibri" panose="020F0502020204030204" pitchFamily="34" charset="0"/>
                        </a:rPr>
                        <a:t> Array Handler Equipment Facility (TAHEF) Maintenance, Repair &amp; Overhaul</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329938">
                <a:tc>
                  <a:txBody>
                    <a:bodyPr/>
                    <a:lstStyle/>
                    <a:p>
                      <a:pPr algn="ctr" fontAlgn="ctr"/>
                      <a:r>
                        <a:rPr lang="en-US" sz="1800" b="1" i="0" u="none" strike="noStrike" dirty="0">
                          <a:solidFill>
                            <a:schemeClr val="bg1"/>
                          </a:solidFill>
                          <a:effectLst/>
                          <a:latin typeface="Calibri"/>
                          <a:cs typeface="Calibri"/>
                        </a:rPr>
                        <a:t>Leidos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tc>
                  <a:txBody>
                    <a:bodyPr/>
                    <a:lstStyle/>
                    <a:p>
                      <a:pPr algn="ctr" fontAlgn="ctr"/>
                      <a:endParaRPr lang="en-US" sz="1800" b="1" i="0" u="none" strike="noStrike" dirty="0">
                        <a:solidFill>
                          <a:schemeClr val="bg1"/>
                        </a:solidFill>
                        <a:effectLst/>
                        <a:latin typeface="Calibri"/>
                        <a:cs typeface="Calibri"/>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Naval Array Technical Support Center (NATSC)</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624025204"/>
                  </a:ext>
                </a:extLst>
              </a:tr>
              <a:tr h="320511">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Hydroacoustics Inc.</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tc>
                  <a:txBody>
                    <a:bodyPr/>
                    <a:lstStyle/>
                    <a:p>
                      <a:pPr algn="ctr" fontAlgn="ctr"/>
                      <a:endParaRPr lang="en-US" sz="1800" b="1" i="0" u="none" strike="noStrike" dirty="0">
                        <a:solidFill>
                          <a:schemeClr val="bg1"/>
                        </a:solidFill>
                        <a:effectLst/>
                        <a:latin typeface="Calibri"/>
                        <a:cs typeface="Calibri"/>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HLF-1 Services &amp; Refurb</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6673897"/>
                  </a:ext>
                </a:extLst>
              </a:tr>
              <a:tr h="273378">
                <a:tc>
                  <a:txBody>
                    <a:bodyPr/>
                    <a:lstStyle/>
                    <a:p>
                      <a:pPr algn="ctr" fontAlgn="ctr"/>
                      <a:r>
                        <a:rPr lang="en-US" sz="1800" b="1" i="0" u="none" strike="noStrike" dirty="0">
                          <a:solidFill>
                            <a:schemeClr val="bg1"/>
                          </a:solidFill>
                          <a:effectLst/>
                          <a:latin typeface="Calibri"/>
                          <a:cs typeface="Calibri"/>
                        </a:rPr>
                        <a:t>Leidos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tc>
                  <a:txBody>
                    <a:bodyPr/>
                    <a:lstStyle/>
                    <a:p>
                      <a:pPr algn="ctr" fontAlgn="ctr"/>
                      <a:endParaRPr lang="en-US" sz="1800" b="1" i="0" u="none" strike="noStrike" dirty="0">
                        <a:solidFill>
                          <a:schemeClr val="bg1"/>
                        </a:solidFill>
                        <a:effectLst/>
                        <a:latin typeface="Calibri"/>
                        <a:cs typeface="Calibri"/>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Towed Array Intermediate Maintenance Activity (IMA)</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2"/>
                  </a:ext>
                </a:extLst>
              </a:tr>
              <a:tr h="367645">
                <a:tc>
                  <a:txBody>
                    <a:bodyPr/>
                    <a:lstStyle/>
                    <a:p>
                      <a:pPr algn="ctr" fontAlgn="ctr"/>
                      <a:r>
                        <a:rPr lang="en-US" sz="1800" b="1" i="0" u="none" strike="noStrike" dirty="0" err="1">
                          <a:solidFill>
                            <a:schemeClr val="bg1"/>
                          </a:solidFill>
                          <a:effectLst/>
                          <a:latin typeface="Calibri" panose="020F0502020204030204" pitchFamily="34" charset="0"/>
                          <a:cs typeface="Calibri" panose="020F0502020204030204" pitchFamily="34" charset="0"/>
                        </a:rPr>
                        <a:t>SyQwest</a:t>
                      </a:r>
                      <a:r>
                        <a:rPr lang="en-US" sz="1800" b="1" i="0" u="none" strike="noStrike" dirty="0">
                          <a:solidFill>
                            <a:schemeClr val="bg1"/>
                          </a:solidFill>
                          <a:effectLst/>
                          <a:latin typeface="Calibri" panose="020F0502020204030204" pitchFamily="34" charset="0"/>
                          <a:cs typeface="Calibri" panose="020F0502020204030204" pitchFamily="34" charset="0"/>
                        </a:rPr>
                        <a:t> / Ultra / Massa / USS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 </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Sensors, Hydrophones &amp; Transducers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11060354"/>
                  </a:ext>
                </a:extLst>
              </a:tr>
              <a:tr h="320511">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MRC</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tc>
                  <a:txBody>
                    <a:bodyPr/>
                    <a:lstStyle/>
                    <a:p>
                      <a:pPr algn="ctr" fontAlgn="ctr"/>
                      <a:endParaRPr lang="en-US" sz="1800" b="1" i="0" u="none" strike="noStrike" dirty="0">
                        <a:solidFill>
                          <a:schemeClr val="bg1"/>
                        </a:solidFill>
                        <a:effectLst/>
                        <a:latin typeface="Calibri"/>
                        <a:cs typeface="Calibri"/>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Wet End Engineering,</a:t>
                      </a:r>
                      <a:r>
                        <a:rPr lang="en-US" sz="1800" b="1" i="0" u="none" strike="noStrike" baseline="0" dirty="0">
                          <a:solidFill>
                            <a:schemeClr val="bg1"/>
                          </a:solidFill>
                          <a:effectLst/>
                          <a:latin typeface="Calibri" panose="020F0502020204030204" pitchFamily="34" charset="0"/>
                          <a:cs typeface="Calibri" panose="020F0502020204030204" pitchFamily="34" charset="0"/>
                        </a:rPr>
                        <a:t> Test &amp; Evaluation</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3"/>
                  </a:ext>
                </a:extLst>
              </a:tr>
              <a:tr h="301658">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MIKEL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tc>
                  <a:txBody>
                    <a:bodyPr/>
                    <a:lstStyle/>
                    <a:p>
                      <a:pPr algn="ctr" fontAlgn="ctr"/>
                      <a:endParaRPr lang="en-US" sz="1800" b="1" i="0" u="none" strike="noStrike" dirty="0">
                        <a:solidFill>
                          <a:schemeClr val="bg1"/>
                        </a:solidFill>
                        <a:effectLst/>
                        <a:latin typeface="Calibri"/>
                        <a:cs typeface="Calibri"/>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Dry End</a:t>
                      </a:r>
                      <a:r>
                        <a:rPr lang="en-US" sz="1800" b="1" i="0" u="none" strike="noStrike" baseline="0" dirty="0">
                          <a:solidFill>
                            <a:schemeClr val="bg1"/>
                          </a:solidFill>
                          <a:effectLst/>
                          <a:latin typeface="Calibri" panose="020F0502020204030204" pitchFamily="34" charset="0"/>
                          <a:cs typeface="Calibri" panose="020F0502020204030204" pitchFamily="34" charset="0"/>
                        </a:rPr>
                        <a:t> </a:t>
                      </a:r>
                      <a:r>
                        <a:rPr lang="en-US" sz="1800" b="1" i="0" u="none" strike="noStrike" dirty="0">
                          <a:solidFill>
                            <a:schemeClr val="bg1"/>
                          </a:solidFill>
                          <a:effectLst/>
                          <a:latin typeface="Calibri" panose="020F0502020204030204" pitchFamily="34" charset="0"/>
                          <a:cs typeface="Calibri" panose="020F0502020204030204" pitchFamily="34" charset="0"/>
                        </a:rPr>
                        <a:t>System Eng., Test &amp; Evaluation</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6"/>
                  </a:ext>
                </a:extLst>
              </a:tr>
              <a:tr h="273377">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INDUS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tc>
                  <a:txBody>
                    <a:bodyPr/>
                    <a:lstStyle/>
                    <a:p>
                      <a:pPr algn="ctr" fontAlgn="ct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Business Operations Support</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719481053"/>
                  </a:ext>
                </a:extLst>
              </a:tr>
              <a:tr h="311085">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SEACORP</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tc>
                  <a:txBody>
                    <a:bodyPr/>
                    <a:lstStyle/>
                    <a:p>
                      <a:pPr algn="ctr" fontAlgn="b"/>
                      <a:endParaRPr lang="en-US" sz="1800" b="1" i="0" u="none" strike="noStrike" dirty="0">
                        <a:solidFill>
                          <a:schemeClr val="bg1"/>
                        </a:solidFill>
                        <a:effectLst/>
                        <a:latin typeface="Calibri"/>
                        <a:cs typeface="Calibri"/>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Trainers, Training</a:t>
                      </a:r>
                      <a:r>
                        <a:rPr lang="en-US" sz="1800" b="1" i="0" u="none" strike="noStrike" baseline="0" dirty="0">
                          <a:solidFill>
                            <a:schemeClr val="bg1"/>
                          </a:solidFill>
                          <a:effectLst/>
                          <a:latin typeface="Calibri" panose="020F0502020204030204" pitchFamily="34" charset="0"/>
                          <a:cs typeface="Calibri" panose="020F0502020204030204" pitchFamily="34" charset="0"/>
                        </a:rPr>
                        <a:t> &amp; Human Factor Eng.</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8"/>
                  </a:ext>
                </a:extLst>
              </a:tr>
              <a:tr h="329938">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L-3 Chesapeake</a:t>
                      </a:r>
                      <a:r>
                        <a:rPr lang="en-US" sz="1800" b="1" i="0" u="none" strike="noStrike" baseline="0" dirty="0">
                          <a:solidFill>
                            <a:schemeClr val="bg1"/>
                          </a:solidFill>
                          <a:effectLst/>
                          <a:latin typeface="Calibri" panose="020F0502020204030204" pitchFamily="34" charset="0"/>
                          <a:cs typeface="Calibri" panose="020F0502020204030204" pitchFamily="34" charset="0"/>
                        </a:rPr>
                        <a:t> Sciences Corp</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tc>
                  <a:txBody>
                    <a:bodyPr/>
                    <a:lstStyle/>
                    <a:p>
                      <a:endParaRPr lang="en-US" sz="1800">
                        <a:latin typeface="Calibri" panose="020F0502020204030204" pitchFamily="34" charset="0"/>
                        <a:cs typeface="Calibri" panose="020F0502020204030204" pitchFamily="34" charset="0"/>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Calibri" panose="020F0502020204030204" pitchFamily="34" charset="0"/>
                          <a:cs typeface="Calibri" panose="020F0502020204030204" pitchFamily="34" charset="0"/>
                        </a:rPr>
                        <a:t>Towed Array Integrated Product Team Telemetry (TAIPT)</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65037888"/>
                  </a:ext>
                </a:extLst>
              </a:tr>
              <a:tr h="282188">
                <a:tc>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Canadian</a:t>
                      </a:r>
                      <a:r>
                        <a:rPr lang="en-US" sz="1800" b="1" i="0" u="none" strike="noStrike" baseline="0" dirty="0">
                          <a:solidFill>
                            <a:schemeClr val="bg1"/>
                          </a:solidFill>
                          <a:effectLst/>
                          <a:latin typeface="Calibri" panose="020F0502020204030204" pitchFamily="34" charset="0"/>
                          <a:cs typeface="Calibri" panose="020F0502020204030204" pitchFamily="34" charset="0"/>
                        </a:rPr>
                        <a:t> Rolls Royce</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tc>
                  <a:txBody>
                    <a:bodyPr/>
                    <a:lstStyle/>
                    <a:p>
                      <a:endParaRPr lang="en-US" sz="1800" dirty="0">
                        <a:latin typeface="Calibri" panose="020F0502020204030204" pitchFamily="34" charset="0"/>
                        <a:cs typeface="Calibri" panose="020F0502020204030204" pitchFamily="34" charset="0"/>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Calibri" panose="020F0502020204030204" pitchFamily="34" charset="0"/>
                          <a:cs typeface="Calibri" panose="020F0502020204030204" pitchFamily="34" charset="0"/>
                        </a:rPr>
                        <a:t>OK-410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346974462"/>
                  </a:ext>
                </a:extLst>
              </a:tr>
            </a:tbl>
          </a:graphicData>
        </a:graphic>
      </p:graphicFrame>
    </p:spTree>
    <p:extLst>
      <p:ext uri="{BB962C8B-B14F-4D97-AF65-F5344CB8AC3E}">
        <p14:creationId xmlns:p14="http://schemas.microsoft.com/office/powerpoint/2010/main" val="1857050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239000" y="6397740"/>
            <a:ext cx="1905000" cy="457200"/>
          </a:xfrm>
          <a:ln/>
        </p:spPr>
        <p:txBody>
          <a:bodyPr vert="horz" lIns="91440" tIns="45720" rIns="91440" bIns="45720" rtlCol="0" anchor="ctr"/>
          <a:lstStyle/>
          <a:p>
            <a:fld id="{97AE190C-49DF-418A-9EA3-2DF3CEEA2FCF}" type="slidenum">
              <a:rPr lang="en-US" sz="1200" b="0">
                <a:latin typeface="Arial" charset="0"/>
              </a:rPr>
              <a:pPr/>
              <a:t>14</a:t>
            </a:fld>
            <a:endParaRPr lang="en-US" sz="1200" b="0" dirty="0">
              <a:latin typeface="Arial" charset="0"/>
            </a:endParaRPr>
          </a:p>
        </p:txBody>
      </p:sp>
      <p:sp>
        <p:nvSpPr>
          <p:cNvPr id="10" name="Title 1"/>
          <p:cNvSpPr>
            <a:spLocks noGrp="1"/>
          </p:cNvSpPr>
          <p:nvPr>
            <p:ph type="title"/>
          </p:nvPr>
        </p:nvSpPr>
        <p:spPr>
          <a:xfrm>
            <a:off x="1096338" y="272377"/>
            <a:ext cx="6948377" cy="523220"/>
          </a:xfrm>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Code 15 Projected Contracts</a:t>
            </a:r>
          </a:p>
        </p:txBody>
      </p:sp>
      <p:graphicFrame>
        <p:nvGraphicFramePr>
          <p:cNvPr id="4" name="Table 3"/>
          <p:cNvGraphicFramePr>
            <a:graphicFrameLocks noGrp="1"/>
          </p:cNvGraphicFramePr>
          <p:nvPr>
            <p:extLst>
              <p:ext uri="{D42A27DB-BD31-4B8C-83A1-F6EECF244321}">
                <p14:modId xmlns:p14="http://schemas.microsoft.com/office/powerpoint/2010/main" val="3373513010"/>
              </p:ext>
            </p:extLst>
          </p:nvPr>
        </p:nvGraphicFramePr>
        <p:xfrm>
          <a:off x="457200" y="966750"/>
          <a:ext cx="8238391" cy="5392808"/>
        </p:xfrm>
        <a:graphic>
          <a:graphicData uri="http://schemas.openxmlformats.org/drawingml/2006/table">
            <a:tbl>
              <a:tblPr/>
              <a:tblGrid>
                <a:gridCol w="1612368">
                  <a:extLst>
                    <a:ext uri="{9D8B030D-6E8A-4147-A177-3AD203B41FA5}">
                      <a16:colId xmlns:a16="http://schemas.microsoft.com/office/drawing/2014/main" val="2373203706"/>
                    </a:ext>
                  </a:extLst>
                </a:gridCol>
                <a:gridCol w="2419848">
                  <a:extLst>
                    <a:ext uri="{9D8B030D-6E8A-4147-A177-3AD203B41FA5}">
                      <a16:colId xmlns:a16="http://schemas.microsoft.com/office/drawing/2014/main" val="427310188"/>
                    </a:ext>
                  </a:extLst>
                </a:gridCol>
                <a:gridCol w="1215117">
                  <a:extLst>
                    <a:ext uri="{9D8B030D-6E8A-4147-A177-3AD203B41FA5}">
                      <a16:colId xmlns:a16="http://schemas.microsoft.com/office/drawing/2014/main" val="1334551882"/>
                    </a:ext>
                  </a:extLst>
                </a:gridCol>
                <a:gridCol w="695837">
                  <a:extLst>
                    <a:ext uri="{9D8B030D-6E8A-4147-A177-3AD203B41FA5}">
                      <a16:colId xmlns:a16="http://schemas.microsoft.com/office/drawing/2014/main" val="2914390967"/>
                    </a:ext>
                  </a:extLst>
                </a:gridCol>
                <a:gridCol w="2295221">
                  <a:extLst>
                    <a:ext uri="{9D8B030D-6E8A-4147-A177-3AD203B41FA5}">
                      <a16:colId xmlns:a16="http://schemas.microsoft.com/office/drawing/2014/main" val="2586355003"/>
                    </a:ext>
                  </a:extLst>
                </a:gridCol>
              </a:tblGrid>
              <a:tr h="249932">
                <a:tc>
                  <a:txBody>
                    <a:bodyPr/>
                    <a:lstStyle/>
                    <a:p>
                      <a:pPr algn="l" fontAlgn="t"/>
                      <a:r>
                        <a:rPr lang="en-US" sz="1400" b="0" i="0" u="none" strike="noStrike">
                          <a:solidFill>
                            <a:srgbClr val="000000"/>
                          </a:solidFill>
                          <a:effectLst/>
                          <a:latin typeface="Calibri" panose="020F0502020204030204" pitchFamily="34" charset="0"/>
                        </a:rPr>
                        <a:t> </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Calibri" panose="020F0502020204030204" pitchFamily="34" charset="0"/>
                        </a:rPr>
                        <a:t>Summary of Contract Scope</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US" sz="1400" b="1" i="0" u="none" strike="noStrike">
                          <a:solidFill>
                            <a:srgbClr val="000000"/>
                          </a:solidFill>
                          <a:effectLst/>
                          <a:latin typeface="Calibri" panose="020F0502020204030204" pitchFamily="34" charset="0"/>
                        </a:rPr>
                        <a:t>Contracting Method: (SeaPort, IDIQ, etc.)</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US" sz="1400" b="1" i="0" u="none" strike="noStrike">
                          <a:solidFill>
                            <a:srgbClr val="000000"/>
                          </a:solidFill>
                          <a:effectLst/>
                          <a:latin typeface="Calibri" panose="020F0502020204030204" pitchFamily="34" charset="0"/>
                        </a:rPr>
                        <a:t>Expected RFP release</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US" sz="1400" b="1" i="0" u="none" strike="noStrike">
                          <a:solidFill>
                            <a:srgbClr val="000000"/>
                          </a:solidFill>
                          <a:effectLst/>
                          <a:latin typeface="Calibri" panose="020F0502020204030204" pitchFamily="34" charset="0"/>
                        </a:rPr>
                        <a:t>Follow On?</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754218076"/>
                  </a:ext>
                </a:extLst>
              </a:tr>
              <a:tr h="249932">
                <a:tc>
                  <a:txBody>
                    <a:bodyPr/>
                    <a:lstStyle/>
                    <a:p>
                      <a:pPr algn="l" fontAlgn="t"/>
                      <a:r>
                        <a:rPr lang="en-US" sz="1400" b="1" i="0" u="none" strike="noStrike">
                          <a:solidFill>
                            <a:srgbClr val="000000"/>
                          </a:solidFill>
                          <a:effectLst/>
                          <a:latin typeface="Calibri" panose="020F0502020204030204" pitchFamily="34" charset="0"/>
                        </a:rPr>
                        <a:t>TR-302/TR-355 Transducer Production</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400" b="0" i="0" u="none" strike="noStrike" dirty="0">
                          <a:solidFill>
                            <a:srgbClr val="000000"/>
                          </a:solidFill>
                          <a:effectLst/>
                          <a:latin typeface="Calibri" panose="020F0502020204030204" pitchFamily="34" charset="0"/>
                        </a:rPr>
                        <a:t>Establish a 5-year FFP IDIQ contract for  TR-302/TR-355 transducer production.</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FFP IDIQ</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TBD</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N66604-18-D-D800: Massa Products Corporation</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07502026"/>
                  </a:ext>
                </a:extLst>
              </a:tr>
              <a:tr h="124966">
                <a:tc>
                  <a:txBody>
                    <a:bodyPr/>
                    <a:lstStyle/>
                    <a:p>
                      <a:pPr algn="l" fontAlgn="t"/>
                      <a:r>
                        <a:rPr lang="en-US" sz="1400" b="1" i="0" u="none" strike="noStrike">
                          <a:solidFill>
                            <a:srgbClr val="000000"/>
                          </a:solidFill>
                          <a:effectLst/>
                          <a:latin typeface="Calibri" panose="020F0502020204030204" pitchFamily="34" charset="0"/>
                        </a:rPr>
                        <a:t>NATSC Follow On</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400" b="0" i="0" u="none" strike="noStrike" dirty="0">
                          <a:solidFill>
                            <a:srgbClr val="000000"/>
                          </a:solidFill>
                          <a:effectLst/>
                          <a:latin typeface="Calibri" panose="020F0502020204030204" pitchFamily="34" charset="0"/>
                        </a:rPr>
                        <a:t>Naval Array Technical Support Center Follow On</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Cost-Reimbursement</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FY24 Q3</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N6660421DA000: Leidos</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9403097"/>
                  </a:ext>
                </a:extLst>
              </a:tr>
              <a:tr h="249932">
                <a:tc>
                  <a:txBody>
                    <a:bodyPr/>
                    <a:lstStyle/>
                    <a:p>
                      <a:pPr algn="l" fontAlgn="t"/>
                      <a:r>
                        <a:rPr lang="en-US" sz="1400" b="1" i="0" u="none" strike="noStrike" dirty="0">
                          <a:solidFill>
                            <a:srgbClr val="000000"/>
                          </a:solidFill>
                          <a:effectLst/>
                          <a:latin typeface="Calibri" panose="020F0502020204030204" pitchFamily="34" charset="0"/>
                        </a:rPr>
                        <a:t>15 - HFSA Fiber Optic Receive Cables</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400" b="0" i="0" u="none" strike="noStrike">
                          <a:solidFill>
                            <a:srgbClr val="000000"/>
                          </a:solidFill>
                          <a:effectLst/>
                          <a:latin typeface="Calibri" panose="020F0502020204030204" pitchFamily="34" charset="0"/>
                        </a:rPr>
                        <a:t>Establish a five year IDIQ contract for HFSA Fiber Optic Cables</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FFP IDIQ</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FY25 Q1</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N6660419DB900: TE CONNECTIVITY SEACON</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58785441"/>
                  </a:ext>
                </a:extLst>
              </a:tr>
              <a:tr h="249932">
                <a:tc>
                  <a:txBody>
                    <a:bodyPr/>
                    <a:lstStyle/>
                    <a:p>
                      <a:pPr algn="l" fontAlgn="t"/>
                      <a:r>
                        <a:rPr lang="fr-FR" sz="1400" b="1" i="0" u="none" strike="noStrike">
                          <a:solidFill>
                            <a:srgbClr val="000000"/>
                          </a:solidFill>
                          <a:effectLst/>
                          <a:latin typeface="Calibri" panose="020F0502020204030204" pitchFamily="34" charset="0"/>
                        </a:rPr>
                        <a:t>15 - DT-511/DT-592 Hydrophones Production Contract</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400" b="0" i="0" u="none" strike="noStrike">
                          <a:solidFill>
                            <a:srgbClr val="000000"/>
                          </a:solidFill>
                          <a:effectLst/>
                          <a:latin typeface="Calibri" panose="020F0502020204030204" pitchFamily="34" charset="0"/>
                        </a:rPr>
                        <a:t>Establish IDIQ  for DT-511/DT-592 Hydrophones</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FFP IDIQ</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FY25 Q2</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N6660419DE900: UNDERSEA SENSOR SYSTEMS, INC.</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4565877"/>
                  </a:ext>
                </a:extLst>
              </a:tr>
              <a:tr h="249932">
                <a:tc>
                  <a:txBody>
                    <a:bodyPr/>
                    <a:lstStyle/>
                    <a:p>
                      <a:pPr algn="l" fontAlgn="t"/>
                      <a:r>
                        <a:rPr lang="fr-FR" sz="1400" b="1" i="0" u="none" strike="noStrike">
                          <a:solidFill>
                            <a:srgbClr val="000000"/>
                          </a:solidFill>
                          <a:effectLst/>
                          <a:latin typeface="Calibri" panose="020F0502020204030204" pitchFamily="34" charset="0"/>
                        </a:rPr>
                        <a:t>15 - DT-574 Series Hydrophones Production Contract</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400" b="0" i="0" u="none" strike="noStrike">
                          <a:solidFill>
                            <a:srgbClr val="000000"/>
                          </a:solidFill>
                          <a:effectLst/>
                          <a:latin typeface="Calibri" panose="020F0502020204030204" pitchFamily="34" charset="0"/>
                        </a:rPr>
                        <a:t>Establish a 5 year IDIQ for DT-574 series hydrophones production</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FFP IDIQ</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FY25 Q2</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N6660419DF900: MASSA PRODUCTS CORPORATION</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10344165"/>
                  </a:ext>
                </a:extLst>
              </a:tr>
              <a:tr h="249932">
                <a:tc>
                  <a:txBody>
                    <a:bodyPr/>
                    <a:lstStyle/>
                    <a:p>
                      <a:pPr algn="l" fontAlgn="t"/>
                      <a:r>
                        <a:rPr lang="en-US" sz="1400" b="1" i="0" u="none" strike="noStrike">
                          <a:solidFill>
                            <a:srgbClr val="000000"/>
                          </a:solidFill>
                          <a:effectLst/>
                          <a:latin typeface="Calibri" panose="020F0502020204030204" pitchFamily="34" charset="0"/>
                        </a:rPr>
                        <a:t>15 - DT-100 Staves Production</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400" b="0" i="0" u="none" strike="noStrike">
                          <a:solidFill>
                            <a:srgbClr val="000000"/>
                          </a:solidFill>
                          <a:effectLst/>
                          <a:latin typeface="Calibri" panose="020F0502020204030204" pitchFamily="34" charset="0"/>
                        </a:rPr>
                        <a:t>Build-to-Print requirement for production DT-100 Staves.</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FFP IDIQ</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FY25 Q1</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N6660418DF800: SyQuest</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49406126"/>
                  </a:ext>
                </a:extLst>
              </a:tr>
              <a:tr h="374898">
                <a:tc>
                  <a:txBody>
                    <a:bodyPr/>
                    <a:lstStyle/>
                    <a:p>
                      <a:pPr algn="l" fontAlgn="t"/>
                      <a:r>
                        <a:rPr lang="en-US" sz="1400" b="1" i="0" u="none" strike="noStrike">
                          <a:solidFill>
                            <a:srgbClr val="000000"/>
                          </a:solidFill>
                          <a:effectLst/>
                          <a:latin typeface="Calibri" panose="020F0502020204030204" pitchFamily="34" charset="0"/>
                        </a:rPr>
                        <a:t>15 - TR-317 Transducers, TR-353 Transducers &amp; TR-353 Installation Kits Production</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400" b="0" i="0" u="none" strike="noStrike">
                          <a:solidFill>
                            <a:srgbClr val="000000"/>
                          </a:solidFill>
                          <a:effectLst/>
                          <a:latin typeface="Calibri" panose="020F0502020204030204" pitchFamily="34" charset="0"/>
                        </a:rPr>
                        <a:t>Establish 5 year IDIQ contract for the production of TR-317 transducers, TR-353 transducers, and installation kits for TR-353 transducers.</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FFP IDIQ</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TBD</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N6660421DC100: Ultra Electronics</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705520"/>
                  </a:ext>
                </a:extLst>
              </a:tr>
            </a:tbl>
          </a:graphicData>
        </a:graphic>
      </p:graphicFrame>
    </p:spTree>
    <p:extLst>
      <p:ext uri="{BB962C8B-B14F-4D97-AF65-F5344CB8AC3E}">
        <p14:creationId xmlns:p14="http://schemas.microsoft.com/office/powerpoint/2010/main" val="4113029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239000" y="6397740"/>
            <a:ext cx="1905000" cy="457200"/>
          </a:xfrm>
          <a:ln/>
        </p:spPr>
        <p:txBody>
          <a:bodyPr vert="horz" lIns="91440" tIns="45720" rIns="91440" bIns="45720" rtlCol="0" anchor="ctr"/>
          <a:lstStyle/>
          <a:p>
            <a:fld id="{97AE190C-49DF-418A-9EA3-2DF3CEEA2FCF}" type="slidenum">
              <a:rPr lang="en-US" sz="1200" b="0">
                <a:latin typeface="Arial" charset="0"/>
              </a:rPr>
              <a:pPr/>
              <a:t>15</a:t>
            </a:fld>
            <a:endParaRPr lang="en-US" sz="1200" b="0" dirty="0">
              <a:latin typeface="Arial" charset="0"/>
            </a:endParaRPr>
          </a:p>
        </p:txBody>
      </p:sp>
      <p:sp>
        <p:nvSpPr>
          <p:cNvPr id="11" name="Title 1"/>
          <p:cNvSpPr>
            <a:spLocks noGrp="1"/>
          </p:cNvSpPr>
          <p:nvPr>
            <p:ph type="title"/>
          </p:nvPr>
        </p:nvSpPr>
        <p:spPr>
          <a:xfrm>
            <a:off x="1096338" y="272377"/>
            <a:ext cx="6948377" cy="523220"/>
          </a:xfrm>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Code 15 Projected Contracts</a:t>
            </a:r>
          </a:p>
        </p:txBody>
      </p:sp>
      <p:graphicFrame>
        <p:nvGraphicFramePr>
          <p:cNvPr id="4" name="Table 3"/>
          <p:cNvGraphicFramePr>
            <a:graphicFrameLocks noGrp="1"/>
          </p:cNvGraphicFramePr>
          <p:nvPr>
            <p:extLst>
              <p:ext uri="{D42A27DB-BD31-4B8C-83A1-F6EECF244321}">
                <p14:modId xmlns:p14="http://schemas.microsoft.com/office/powerpoint/2010/main" val="3626554624"/>
              </p:ext>
            </p:extLst>
          </p:nvPr>
        </p:nvGraphicFramePr>
        <p:xfrm>
          <a:off x="457199" y="952500"/>
          <a:ext cx="8247185" cy="4730675"/>
        </p:xfrm>
        <a:graphic>
          <a:graphicData uri="http://schemas.openxmlformats.org/drawingml/2006/table">
            <a:tbl>
              <a:tblPr/>
              <a:tblGrid>
                <a:gridCol w="1614088">
                  <a:extLst>
                    <a:ext uri="{9D8B030D-6E8A-4147-A177-3AD203B41FA5}">
                      <a16:colId xmlns:a16="http://schemas.microsoft.com/office/drawing/2014/main" val="3319192823"/>
                    </a:ext>
                  </a:extLst>
                </a:gridCol>
                <a:gridCol w="2422432">
                  <a:extLst>
                    <a:ext uri="{9D8B030D-6E8A-4147-A177-3AD203B41FA5}">
                      <a16:colId xmlns:a16="http://schemas.microsoft.com/office/drawing/2014/main" val="544789061"/>
                    </a:ext>
                  </a:extLst>
                </a:gridCol>
                <a:gridCol w="1216414">
                  <a:extLst>
                    <a:ext uri="{9D8B030D-6E8A-4147-A177-3AD203B41FA5}">
                      <a16:colId xmlns:a16="http://schemas.microsoft.com/office/drawing/2014/main" val="1061874070"/>
                    </a:ext>
                  </a:extLst>
                </a:gridCol>
                <a:gridCol w="696580">
                  <a:extLst>
                    <a:ext uri="{9D8B030D-6E8A-4147-A177-3AD203B41FA5}">
                      <a16:colId xmlns:a16="http://schemas.microsoft.com/office/drawing/2014/main" val="774693873"/>
                    </a:ext>
                  </a:extLst>
                </a:gridCol>
                <a:gridCol w="2297671">
                  <a:extLst>
                    <a:ext uri="{9D8B030D-6E8A-4147-A177-3AD203B41FA5}">
                      <a16:colId xmlns:a16="http://schemas.microsoft.com/office/drawing/2014/main" val="1916492828"/>
                    </a:ext>
                  </a:extLst>
                </a:gridCol>
              </a:tblGrid>
              <a:tr h="249932">
                <a:tc>
                  <a:txBody>
                    <a:bodyPr/>
                    <a:lstStyle/>
                    <a:p>
                      <a:pPr algn="l" fontAlgn="t"/>
                      <a:r>
                        <a:rPr lang="en-US" sz="1400" b="0" i="0" u="none" strike="noStrike">
                          <a:solidFill>
                            <a:srgbClr val="000000"/>
                          </a:solidFill>
                          <a:effectLst/>
                          <a:latin typeface="Calibri" panose="020F0502020204030204" pitchFamily="34" charset="0"/>
                        </a:rPr>
                        <a:t> </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Calibri" panose="020F0502020204030204" pitchFamily="34" charset="0"/>
                        </a:rPr>
                        <a:t>Summary of Contract Scope</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US" sz="1400" b="1" i="0" u="none" strike="noStrike">
                          <a:solidFill>
                            <a:srgbClr val="000000"/>
                          </a:solidFill>
                          <a:effectLst/>
                          <a:latin typeface="Calibri" panose="020F0502020204030204" pitchFamily="34" charset="0"/>
                        </a:rPr>
                        <a:t>Contracting Method: (SeaPort, IDIQ, etc.)</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US" sz="1400" b="1" i="0" u="none" strike="noStrike">
                          <a:solidFill>
                            <a:srgbClr val="000000"/>
                          </a:solidFill>
                          <a:effectLst/>
                          <a:latin typeface="Calibri" panose="020F0502020204030204" pitchFamily="34" charset="0"/>
                        </a:rPr>
                        <a:t>Expected RFP release</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US" sz="1400" b="1" i="0" u="none" strike="noStrike">
                          <a:solidFill>
                            <a:srgbClr val="000000"/>
                          </a:solidFill>
                          <a:effectLst/>
                          <a:latin typeface="Calibri" panose="020F0502020204030204" pitchFamily="34" charset="0"/>
                        </a:rPr>
                        <a:t>Follow On?</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682855775"/>
                  </a:ext>
                </a:extLst>
              </a:tr>
              <a:tr h="624830">
                <a:tc>
                  <a:txBody>
                    <a:bodyPr/>
                    <a:lstStyle/>
                    <a:p>
                      <a:pPr algn="l" fontAlgn="t"/>
                      <a:r>
                        <a:rPr lang="en-US" sz="1400" b="1" i="0" u="none" strike="noStrike">
                          <a:solidFill>
                            <a:srgbClr val="000000"/>
                          </a:solidFill>
                          <a:effectLst/>
                          <a:latin typeface="Calibri" panose="020F0502020204030204" pitchFamily="34" charset="0"/>
                        </a:rPr>
                        <a:t>15 - Telemetry Follow On Contract</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400" b="0" i="0" u="none" strike="noStrike" dirty="0">
                          <a:solidFill>
                            <a:srgbClr val="000000"/>
                          </a:solidFill>
                          <a:effectLst/>
                          <a:latin typeface="Calibri" panose="020F0502020204030204" pitchFamily="34" charset="0"/>
                        </a:rPr>
                        <a:t>This contract action is to allow the Naval Array Technical Support Center and associated programs to continue to purchase telemetry parts to repair and modify towed arrays for continued Fleet use on submarine, surface and surveillance ships.</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FFP IDIQ</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FY25 Q1</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N6660421DL000: L3 Technologies, Inc.</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0456000"/>
                  </a:ext>
                </a:extLst>
              </a:tr>
              <a:tr h="249932">
                <a:tc>
                  <a:txBody>
                    <a:bodyPr/>
                    <a:lstStyle/>
                    <a:p>
                      <a:pPr algn="l" fontAlgn="t"/>
                      <a:r>
                        <a:rPr lang="en-US" sz="1400" b="1" i="0" u="none" strike="noStrike">
                          <a:solidFill>
                            <a:srgbClr val="000000"/>
                          </a:solidFill>
                          <a:effectLst/>
                          <a:latin typeface="Calibri" panose="020F0502020204030204" pitchFamily="34" charset="0"/>
                        </a:rPr>
                        <a:t>15 -  Dry End Sonar System Engineering</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400" b="0" i="0" u="none" strike="noStrike">
                          <a:solidFill>
                            <a:srgbClr val="000000"/>
                          </a:solidFill>
                          <a:effectLst/>
                          <a:latin typeface="Calibri" panose="020F0502020204030204" pitchFamily="34" charset="0"/>
                        </a:rPr>
                        <a:t>Follow on Contract for N0017819D8122/N6660421F3002</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Cost-Reimbursement    SeaPort</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FY25 Q1</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panose="020F0502020204030204" pitchFamily="34" charset="0"/>
                        </a:rPr>
                        <a:t>N0017819D8122/N6660421F3002: Mikel Inc.</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85241033"/>
                  </a:ext>
                </a:extLst>
              </a:tr>
              <a:tr h="249932">
                <a:tc>
                  <a:txBody>
                    <a:bodyPr/>
                    <a:lstStyle/>
                    <a:p>
                      <a:pPr algn="l" fontAlgn="t"/>
                      <a:r>
                        <a:rPr lang="en-US" sz="1400" b="1" i="0" u="none" strike="noStrike">
                          <a:solidFill>
                            <a:srgbClr val="000000"/>
                          </a:solidFill>
                          <a:effectLst/>
                          <a:latin typeface="Calibri" panose="020F0502020204030204" pitchFamily="34" charset="0"/>
                        </a:rPr>
                        <a:t>IMA Follow On</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400" b="0" i="0" u="none" strike="noStrike">
                          <a:solidFill>
                            <a:srgbClr val="000000"/>
                          </a:solidFill>
                          <a:effectLst/>
                          <a:latin typeface="Calibri" panose="020F0502020204030204" pitchFamily="34" charset="0"/>
                        </a:rPr>
                        <a:t>Towed Array Intermediate Maintenance Activity (IMA) contract follow on</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Cost-Reimbursement</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FY25 Q1</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panose="020F0502020204030204" pitchFamily="34" charset="0"/>
                        </a:rPr>
                        <a:t>N0017819D8006/N6660420F3010: Leidos</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42055640"/>
                  </a:ext>
                </a:extLst>
              </a:tr>
              <a:tr h="257283">
                <a:tc>
                  <a:txBody>
                    <a:bodyPr/>
                    <a:lstStyle/>
                    <a:p>
                      <a:pPr algn="l" fontAlgn="t"/>
                      <a:r>
                        <a:rPr lang="en-US" sz="1400" b="1" i="0" u="none" strike="noStrike">
                          <a:solidFill>
                            <a:srgbClr val="000000"/>
                          </a:solidFill>
                          <a:effectLst/>
                          <a:latin typeface="Calibri" panose="020F0502020204030204" pitchFamily="34" charset="0"/>
                        </a:rPr>
                        <a:t>15-Wet End Service Contract</a:t>
                      </a:r>
                    </a:p>
                  </a:txBody>
                  <a:tcPr marL="7351" marR="7351" marT="73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400" b="0" i="0" u="none" strike="noStrike">
                          <a:solidFill>
                            <a:srgbClr val="000000"/>
                          </a:solidFill>
                          <a:effectLst/>
                          <a:latin typeface="Calibri" panose="020F0502020204030204" pitchFamily="34" charset="0"/>
                        </a:rPr>
                        <a:t>Wet End service contract follow on to N6660422F3009</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Cost-Reimbursement    SeaPort</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panose="020F0502020204030204" pitchFamily="34" charset="0"/>
                        </a:rPr>
                        <a:t>TBD</a:t>
                      </a:r>
                    </a:p>
                  </a:txBody>
                  <a:tcPr marL="7351" marR="7351" marT="73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N6660422F3009: MRC</a:t>
                      </a:r>
                    </a:p>
                  </a:txBody>
                  <a:tcPr marL="7351" marR="7351" marT="735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27964838"/>
                  </a:ext>
                </a:extLst>
              </a:tr>
            </a:tbl>
          </a:graphicData>
        </a:graphic>
      </p:graphicFrame>
    </p:spTree>
    <p:extLst>
      <p:ext uri="{BB962C8B-B14F-4D97-AF65-F5344CB8AC3E}">
        <p14:creationId xmlns:p14="http://schemas.microsoft.com/office/powerpoint/2010/main" val="1905861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Rectangle 7"/>
          <p:cNvSpPr>
            <a:spLocks noGrp="1" noChangeArrowheads="1"/>
          </p:cNvSpPr>
          <p:nvPr>
            <p:ph type="title"/>
          </p:nvPr>
        </p:nvSpPr>
        <p:spPr>
          <a:xfrm>
            <a:off x="293618" y="275051"/>
            <a:ext cx="8616462" cy="523220"/>
          </a:xfrm>
        </p:spPr>
        <p:txBody>
          <a:bodyPr>
            <a:spAutoFit/>
          </a:bodyPr>
          <a:lstStyle/>
          <a:p>
            <a:r>
              <a:rPr lang="en-US" sz="2800" dirty="0">
                <a:latin typeface="Calibri" panose="020F0502020204030204" pitchFamily="34" charset="0"/>
                <a:cs typeface="Calibri" panose="020F0502020204030204" pitchFamily="34" charset="0"/>
              </a:rPr>
              <a:t>Opportunities</a:t>
            </a:r>
          </a:p>
        </p:txBody>
      </p:sp>
      <p:sp>
        <p:nvSpPr>
          <p:cNvPr id="77832" name="Rectangle 8"/>
          <p:cNvSpPr>
            <a:spLocks noGrp="1" noChangeArrowheads="1"/>
          </p:cNvSpPr>
          <p:nvPr>
            <p:ph sz="half" idx="1"/>
          </p:nvPr>
        </p:nvSpPr>
        <p:spPr>
          <a:xfrm>
            <a:off x="759190" y="972188"/>
            <a:ext cx="3810000" cy="3539430"/>
          </a:xfrm>
        </p:spPr>
        <p:txBody>
          <a:bodyPr>
            <a:spAutoFit/>
          </a:bodyPr>
          <a:lstStyle/>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ASW Performance Analysis</a:t>
            </a:r>
          </a:p>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Distributed Sensors</a:t>
            </a:r>
          </a:p>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Cyber Security</a:t>
            </a:r>
          </a:p>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Hull Mounted Arrays</a:t>
            </a:r>
          </a:p>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Human Systems Integration</a:t>
            </a:r>
          </a:p>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Next Gen Arrays - Highly Skilled Technicians</a:t>
            </a:r>
          </a:p>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In Service Engineering</a:t>
            </a:r>
          </a:p>
        </p:txBody>
      </p:sp>
      <p:sp>
        <p:nvSpPr>
          <p:cNvPr id="77833" name="Rectangle 9"/>
          <p:cNvSpPr>
            <a:spLocks noGrp="1" noChangeArrowheads="1"/>
          </p:cNvSpPr>
          <p:nvPr>
            <p:ph sz="half" idx="2"/>
          </p:nvPr>
        </p:nvSpPr>
        <p:spPr>
          <a:xfrm>
            <a:off x="4584228" y="972188"/>
            <a:ext cx="4395061" cy="3057247"/>
          </a:xfrm>
        </p:spPr>
        <p:txBody>
          <a:bodyPr>
            <a:spAutoFit/>
          </a:bodyPr>
          <a:lstStyle/>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Advanced Sensor Development</a:t>
            </a:r>
          </a:p>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Signal Processing </a:t>
            </a:r>
          </a:p>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Simulation/Stimulation</a:t>
            </a:r>
          </a:p>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Towed System Reliability</a:t>
            </a:r>
          </a:p>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Transducer / Hydrophone Technology</a:t>
            </a:r>
          </a:p>
          <a:p>
            <a:pPr marL="234950" indent="-234950">
              <a:lnSpc>
                <a:spcPct val="90000"/>
              </a:lnSpc>
              <a:spcBef>
                <a:spcPts val="600"/>
              </a:spcBef>
              <a:spcAft>
                <a:spcPts val="1000"/>
              </a:spcAft>
              <a:buClrTx/>
            </a:pPr>
            <a:r>
              <a:rPr lang="en-US" sz="2000" dirty="0">
                <a:solidFill>
                  <a:schemeClr val="tx1"/>
                </a:solidFill>
                <a:effectLst/>
                <a:latin typeface="Calibri" panose="020F0502020204030204" pitchFamily="34" charset="0"/>
                <a:cs typeface="Calibri" panose="020F0502020204030204" pitchFamily="34" charset="0"/>
              </a:rPr>
              <a:t>Test &amp; Evaluation</a:t>
            </a:r>
          </a:p>
        </p:txBody>
      </p:sp>
      <p:sp>
        <p:nvSpPr>
          <p:cNvPr id="8" name="Rectangle 10"/>
          <p:cNvSpPr>
            <a:spLocks noChangeArrowheads="1"/>
          </p:cNvSpPr>
          <p:nvPr/>
        </p:nvSpPr>
        <p:spPr bwMode="auto">
          <a:xfrm>
            <a:off x="2054038" y="4670022"/>
            <a:ext cx="5040923" cy="1348154"/>
          </a:xfrm>
          <a:prstGeom prst="rect">
            <a:avLst/>
          </a:prstGeom>
          <a:gradFill rotWithShape="1">
            <a:gsLst>
              <a:gs pos="0">
                <a:srgbClr val="DDDDDD"/>
              </a:gs>
              <a:gs pos="50000">
                <a:srgbClr val="DDDDDD">
                  <a:gamma/>
                  <a:tint val="20000"/>
                  <a:invGamma/>
                </a:srgbClr>
              </a:gs>
              <a:gs pos="100000">
                <a:srgbClr val="DDDDDD"/>
              </a:gs>
            </a:gsLst>
            <a:lin ang="5400000" scaled="1"/>
          </a:gradFill>
          <a:ln w="9525">
            <a:solidFill>
              <a:srgbClr val="B2B2B2"/>
            </a:solidFill>
            <a:miter lim="800000"/>
            <a:headEnd/>
            <a:tailEnd/>
          </a:ln>
          <a:effectLst>
            <a:outerShdw dist="35921" dir="2700000" algn="ctr" rotWithShape="0">
              <a:schemeClr val="bg2">
                <a:alpha val="50000"/>
              </a:schemeClr>
            </a:outerShdw>
          </a:effectLst>
        </p:spPr>
        <p:txBody>
          <a:bodyPr rIns="45720"/>
          <a:lstStyle/>
          <a:p>
            <a:pPr>
              <a:spcAft>
                <a:spcPts val="400"/>
              </a:spcAft>
              <a:defRPr/>
            </a:pPr>
            <a:r>
              <a:rPr lang="en-US" sz="1600" b="1" dirty="0">
                <a:solidFill>
                  <a:schemeClr val="accent1">
                    <a:lumMod val="25000"/>
                  </a:schemeClr>
                </a:solidFill>
                <a:latin typeface="Calibri" panose="020F0502020204030204" pitchFamily="34" charset="0"/>
                <a:cs typeface="Calibri" panose="020F0502020204030204" pitchFamily="34" charset="0"/>
              </a:rPr>
              <a:t>Keys to Contracting Success:</a:t>
            </a:r>
          </a:p>
          <a:p>
            <a:pPr marL="457200" indent="-288925" algn="l">
              <a:spcAft>
                <a:spcPts val="200"/>
              </a:spcAft>
              <a:buFont typeface="Arial" pitchFamily="34" charset="0"/>
              <a:buChar char="•"/>
              <a:defRPr/>
            </a:pPr>
            <a:r>
              <a:rPr lang="en-US" sz="1400" b="1" dirty="0">
                <a:solidFill>
                  <a:schemeClr val="accent1">
                    <a:lumMod val="25000"/>
                  </a:schemeClr>
                </a:solidFill>
                <a:latin typeface="Calibri" panose="020F0502020204030204" pitchFamily="34" charset="0"/>
                <a:cs typeface="Calibri" panose="020F0502020204030204" pitchFamily="34" charset="0"/>
              </a:rPr>
              <a:t>Competition</a:t>
            </a:r>
          </a:p>
          <a:p>
            <a:pPr marL="457200" indent="-288925" algn="l">
              <a:spcAft>
                <a:spcPts val="200"/>
              </a:spcAft>
              <a:buFont typeface="Arial" pitchFamily="34" charset="0"/>
              <a:buChar char="•"/>
              <a:defRPr/>
            </a:pPr>
            <a:r>
              <a:rPr lang="en-US" sz="1400" b="1" dirty="0">
                <a:solidFill>
                  <a:schemeClr val="accent1">
                    <a:lumMod val="25000"/>
                  </a:schemeClr>
                </a:solidFill>
                <a:latin typeface="Calibri" panose="020F0502020204030204" pitchFamily="34" charset="0"/>
                <a:cs typeface="Calibri" panose="020F0502020204030204" pitchFamily="34" charset="0"/>
              </a:rPr>
              <a:t>Advanced Planning</a:t>
            </a:r>
          </a:p>
          <a:p>
            <a:pPr marL="457200" indent="-288925" algn="l">
              <a:spcAft>
                <a:spcPts val="200"/>
              </a:spcAft>
              <a:buFont typeface="Arial" pitchFamily="34" charset="0"/>
              <a:buChar char="•"/>
              <a:defRPr/>
            </a:pPr>
            <a:r>
              <a:rPr lang="en-US" sz="1400" b="1" dirty="0">
                <a:solidFill>
                  <a:schemeClr val="accent1">
                    <a:lumMod val="25000"/>
                  </a:schemeClr>
                </a:solidFill>
                <a:latin typeface="Calibri" panose="020F0502020204030204" pitchFamily="34" charset="0"/>
                <a:cs typeface="Calibri" panose="020F0502020204030204" pitchFamily="34" charset="0"/>
              </a:rPr>
              <a:t>Sources Sought</a:t>
            </a:r>
          </a:p>
          <a:p>
            <a:pPr marL="457200" indent="-288925" algn="l">
              <a:spcAft>
                <a:spcPts val="200"/>
              </a:spcAft>
              <a:buFont typeface="Arial" pitchFamily="34" charset="0"/>
              <a:buChar char="•"/>
              <a:defRPr/>
            </a:pPr>
            <a:r>
              <a:rPr lang="en-US" sz="1400" b="1" dirty="0">
                <a:solidFill>
                  <a:schemeClr val="accent1">
                    <a:lumMod val="25000"/>
                  </a:schemeClr>
                </a:solidFill>
                <a:latin typeface="Calibri" panose="020F0502020204030204" pitchFamily="34" charset="0"/>
                <a:cs typeface="Calibri" panose="020F0502020204030204" pitchFamily="34" charset="0"/>
              </a:rPr>
              <a:t>Trusted Partner</a:t>
            </a:r>
          </a:p>
        </p:txBody>
      </p:sp>
      <p:sp>
        <p:nvSpPr>
          <p:cNvPr id="3" name="Slide Number Placeholder 2"/>
          <p:cNvSpPr>
            <a:spLocks noGrp="1"/>
          </p:cNvSpPr>
          <p:nvPr>
            <p:ph type="sldNum" sz="quarter" idx="12"/>
          </p:nvPr>
        </p:nvSpPr>
        <p:spPr>
          <a:xfrm>
            <a:off x="7239000" y="6396187"/>
            <a:ext cx="1905000" cy="457200"/>
          </a:xfrm>
          <a:ln/>
        </p:spPr>
        <p:txBody>
          <a:bodyPr vert="horz" lIns="91440" tIns="45720" rIns="91440" bIns="45720" rtlCol="0" anchor="ctr"/>
          <a:lstStyle/>
          <a:p>
            <a:fld id="{083BE29B-B2B4-48AB-A52E-EA72F98D1EA2}" type="slidenum">
              <a:rPr lang="en-US" b="0">
                <a:solidFill>
                  <a:schemeClr val="tx1"/>
                </a:solidFill>
              </a:rPr>
              <a:pPr/>
              <a:t>16</a:t>
            </a:fld>
            <a:endParaRPr lang="en-US" b="0" dirty="0">
              <a:solidFill>
                <a:schemeClr val="tx1"/>
              </a:solidFill>
            </a:endParaRPr>
          </a:p>
        </p:txBody>
      </p:sp>
    </p:spTree>
    <p:extLst>
      <p:ext uri="{BB962C8B-B14F-4D97-AF65-F5344CB8AC3E}">
        <p14:creationId xmlns:p14="http://schemas.microsoft.com/office/powerpoint/2010/main" val="883553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am 15 People box.jpg"/>
          <p:cNvPicPr>
            <a:picLocks noGrp="1" noChangeAspect="1"/>
          </p:cNvPicPr>
          <p:nvPr>
            <p:ph idx="1"/>
          </p:nvPr>
        </p:nvPicPr>
        <p:blipFill>
          <a:blip r:embed="rId2" cstate="print"/>
          <a:stretch>
            <a:fillRect/>
          </a:stretch>
        </p:blipFill>
        <p:spPr>
          <a:xfrm>
            <a:off x="2193078" y="420043"/>
            <a:ext cx="4800544" cy="4800544"/>
          </a:xfrm>
          <a:ln w="28575">
            <a:solidFill>
              <a:srgbClr val="244062"/>
            </a:solidFill>
          </a:ln>
        </p:spPr>
      </p:pic>
      <p:sp>
        <p:nvSpPr>
          <p:cNvPr id="2" name="TextBox 1"/>
          <p:cNvSpPr txBox="1"/>
          <p:nvPr/>
        </p:nvSpPr>
        <p:spPr>
          <a:xfrm>
            <a:off x="123987" y="1348220"/>
            <a:ext cx="6051907" cy="110799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a:ln w="11430"/>
                <a:solidFill>
                  <a:srgbClr val="C00000"/>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QUESTIONS ?</a:t>
            </a:r>
          </a:p>
        </p:txBody>
      </p:sp>
      <p:sp>
        <p:nvSpPr>
          <p:cNvPr id="3" name="Rectangle 2"/>
          <p:cNvSpPr/>
          <p:nvPr/>
        </p:nvSpPr>
        <p:spPr>
          <a:xfrm>
            <a:off x="123987" y="2456216"/>
            <a:ext cx="3882405" cy="1246495"/>
          </a:xfrm>
          <a:prstGeom prst="rect">
            <a:avLst/>
          </a:prstGeom>
          <a:solidFill>
            <a:srgbClr val="92D050"/>
          </a:solidFill>
        </p:spPr>
        <p:txBody>
          <a:bodyPr wrap="square">
            <a:spAutoFit/>
          </a:bodyPr>
          <a:lstStyle/>
          <a:p>
            <a:pPr>
              <a:spcAft>
                <a:spcPts val="600"/>
              </a:spcAft>
            </a:pPr>
            <a:r>
              <a:rPr lang="en-US" sz="2000" b="1" dirty="0">
                <a:solidFill>
                  <a:schemeClr val="bg1"/>
                </a:solidFill>
                <a:latin typeface="Calibri" panose="020F0502020204030204" pitchFamily="34" charset="0"/>
                <a:cs typeface="Calibri" panose="020F0502020204030204" pitchFamily="34" charset="0"/>
              </a:rPr>
              <a:t>C15 TDAA </a:t>
            </a:r>
          </a:p>
          <a:p>
            <a:pPr>
              <a:spcAft>
                <a:spcPts val="600"/>
              </a:spcAft>
            </a:pPr>
            <a:r>
              <a:rPr lang="en-US" sz="2000" b="1" u="sng" dirty="0">
                <a:solidFill>
                  <a:schemeClr val="bg1"/>
                </a:solidFill>
                <a:latin typeface="Calibri" panose="020F0502020204030204" pitchFamily="34" charset="0"/>
                <a:cs typeface="Calibri" panose="020F0502020204030204" pitchFamily="34" charset="0"/>
                <a:hlinkClick r:id="rId3"/>
              </a:rPr>
              <a:t>donald.p.young7.civ@us.navy.mil</a:t>
            </a:r>
            <a:endParaRPr lang="en-US" sz="2000" b="1" dirty="0">
              <a:solidFill>
                <a:schemeClr val="bg1"/>
              </a:solidFill>
              <a:latin typeface="Calibri" panose="020F0502020204030204" pitchFamily="34" charset="0"/>
              <a:cs typeface="Calibri" panose="020F0502020204030204" pitchFamily="34" charset="0"/>
            </a:endParaRPr>
          </a:p>
          <a:p>
            <a:pPr>
              <a:spcBef>
                <a:spcPts val="600"/>
              </a:spcBef>
              <a:spcAft>
                <a:spcPts val="600"/>
              </a:spcAft>
            </a:pPr>
            <a:r>
              <a:rPr lang="en-US" sz="2000" b="1" dirty="0">
                <a:solidFill>
                  <a:schemeClr val="bg1"/>
                </a:solidFill>
                <a:latin typeface="Calibri" panose="020F0502020204030204" pitchFamily="34" charset="0"/>
                <a:cs typeface="Calibri" panose="020F0502020204030204" pitchFamily="34" charset="0"/>
              </a:rPr>
              <a:t>(401) 832-7947</a:t>
            </a:r>
          </a:p>
        </p:txBody>
      </p:sp>
      <p:sp>
        <p:nvSpPr>
          <p:cNvPr id="5" name="Slide Number Placeholder 4"/>
          <p:cNvSpPr>
            <a:spLocks noGrp="1"/>
          </p:cNvSpPr>
          <p:nvPr>
            <p:ph type="sldNum" sz="quarter" idx="10"/>
          </p:nvPr>
        </p:nvSpPr>
        <p:spPr>
          <a:xfrm>
            <a:off x="7013077" y="6501891"/>
            <a:ext cx="2133600" cy="365125"/>
          </a:xfrm>
        </p:spPr>
        <p:txBody>
          <a:bodyPr/>
          <a:lstStyle/>
          <a:p>
            <a:fld id="{4A3EDAED-B15C-4F8B-9388-0C8F9F9A1C24}" type="slidenum">
              <a:rPr lang="en-US" b="0" smtClean="0">
                <a:solidFill>
                  <a:schemeClr val="tx1"/>
                </a:solidFill>
              </a:rPr>
              <a:pPr/>
              <a:t>17</a:t>
            </a:fld>
            <a:endParaRPr lang="en-US" b="0" dirty="0">
              <a:solidFill>
                <a:schemeClr val="tx1"/>
              </a:solidFill>
            </a:endParaRPr>
          </a:p>
        </p:txBody>
      </p:sp>
      <p:sp>
        <p:nvSpPr>
          <p:cNvPr id="7" name="TextBox 6"/>
          <p:cNvSpPr txBox="1"/>
          <p:nvPr/>
        </p:nvSpPr>
        <p:spPr>
          <a:xfrm>
            <a:off x="446314" y="5538387"/>
            <a:ext cx="7913916" cy="535531"/>
          </a:xfrm>
          <a:prstGeom prst="rect">
            <a:avLst/>
          </a:prstGeom>
          <a:solidFill>
            <a:srgbClr val="003366"/>
          </a:solidFill>
          <a:ln w="9525" algn="ctr">
            <a:noFill/>
            <a:miter lim="800000"/>
            <a:headEnd/>
            <a:tailEnd/>
          </a:ln>
        </p:spPr>
        <p:txBody>
          <a:bodyPr wrap="square" anchor="ctr">
            <a:spAutoFit/>
          </a:bodyPr>
          <a:lstStyle>
            <a:defPPr>
              <a:defRPr lang="en-US"/>
            </a:defPPr>
            <a:lvl1pPr marL="344488" algn="ctr">
              <a:lnSpc>
                <a:spcPct val="90000"/>
              </a:lnSpc>
              <a:defRPr sz="1600" b="1" i="1">
                <a:solidFill>
                  <a:srgbClr val="FFFFFF"/>
                </a:solidFill>
                <a:latin typeface="Arial" pitchFamily="34" charset="0"/>
                <a:cs typeface="Times New Roman" pitchFamily="18" charset="0"/>
              </a:defRPr>
            </a:lvl1pPr>
          </a:lstStyle>
          <a:p>
            <a:r>
              <a:rPr lang="en-US" dirty="0">
                <a:latin typeface="Calibri" panose="020F0502020204030204" pitchFamily="34" charset="0"/>
                <a:cs typeface="Calibri" panose="020F0502020204030204" pitchFamily="34" charset="0"/>
              </a:rPr>
              <a:t>Working with Industry, Academia and Navy Labs to Deliver Solutions to the Warfighter Where and When They are Needed</a:t>
            </a:r>
          </a:p>
        </p:txBody>
      </p:sp>
    </p:spTree>
    <p:extLst>
      <p:ext uri="{BB962C8B-B14F-4D97-AF65-F5344CB8AC3E}">
        <p14:creationId xmlns:p14="http://schemas.microsoft.com/office/powerpoint/2010/main" val="3167046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973564" y="271913"/>
            <a:ext cx="7495267" cy="523220"/>
          </a:xfrm>
          <a:prstGeom prst="rect">
            <a:avLst/>
          </a:prstGeom>
        </p:spPr>
        <p:txBody>
          <a:bodyPr wrap="square">
            <a:spAutoFit/>
          </a:bodyPr>
          <a:lstStyle/>
          <a:p>
            <a:pPr algn="ctr" eaLnBrk="1" hangingPunct="1"/>
            <a:r>
              <a:rPr lang="en-US" sz="2800" b="1"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Sensors and SONAR Systems Department</a:t>
            </a:r>
          </a:p>
        </p:txBody>
      </p:sp>
      <p:sp>
        <p:nvSpPr>
          <p:cNvPr id="38" name="Round Same Side Corner Rectangle 37"/>
          <p:cNvSpPr/>
          <p:nvPr/>
        </p:nvSpPr>
        <p:spPr>
          <a:xfrm>
            <a:off x="780176" y="964024"/>
            <a:ext cx="7583649" cy="679508"/>
          </a:xfrm>
          <a:prstGeom prst="round2SameRect">
            <a:avLst>
              <a:gd name="adj1" fmla="val 45295"/>
              <a:gd name="adj2" fmla="val 0"/>
            </a:avLst>
          </a:prstGeom>
          <a:solidFill>
            <a:srgbClr val="17375E">
              <a:alpha val="49020"/>
            </a:srgbClr>
          </a:solidFill>
        </p:spPr>
        <p:txBody>
          <a:bodyPr wrap="square" lIns="0" tIns="0" rIns="0" bIns="0">
            <a:noAutofit/>
          </a:bodyPr>
          <a:lstStyle/>
          <a:p>
            <a:pPr algn="ctr" eaLnBrk="1" hangingPunct="1">
              <a:lnSpc>
                <a:spcPts val="2300"/>
              </a:lnSpc>
            </a:pPr>
            <a:r>
              <a:rPr lang="en-US" sz="1800" b="1" i="1" dirty="0">
                <a:solidFill>
                  <a:srgbClr val="FFFFFF"/>
                </a:solidFill>
                <a:latin typeface="Calibri" panose="020F0502020204030204" pitchFamily="34" charset="0"/>
                <a:cs typeface="Calibri" panose="020F0502020204030204" pitchFamily="34" charset="0"/>
              </a:rPr>
              <a:t>We Advance Timely, Innovative, Integrated, Next Generation</a:t>
            </a:r>
            <a:br>
              <a:rPr lang="en-US" sz="1800" b="1" i="1" dirty="0">
                <a:solidFill>
                  <a:srgbClr val="FFFFFF"/>
                </a:solidFill>
                <a:latin typeface="Calibri" panose="020F0502020204030204" pitchFamily="34" charset="0"/>
                <a:cs typeface="Calibri" panose="020F0502020204030204" pitchFamily="34" charset="0"/>
              </a:rPr>
            </a:br>
            <a:r>
              <a:rPr lang="en-US" sz="1800" b="1" i="1" dirty="0">
                <a:solidFill>
                  <a:srgbClr val="FFFFFF"/>
                </a:solidFill>
                <a:latin typeface="Calibri" panose="020F0502020204030204" pitchFamily="34" charset="0"/>
                <a:cs typeface="Calibri" panose="020F0502020204030204" pitchFamily="34" charset="0"/>
              </a:rPr>
              <a:t>Solutions to Maintain FLEET UNDERSEA SUPERIORITY</a:t>
            </a:r>
          </a:p>
        </p:txBody>
      </p:sp>
      <p:cxnSp>
        <p:nvCxnSpPr>
          <p:cNvPr id="12" name="Straight Connector 11"/>
          <p:cNvCxnSpPr/>
          <p:nvPr/>
        </p:nvCxnSpPr>
        <p:spPr bwMode="auto">
          <a:xfrm>
            <a:off x="0" y="1643532"/>
            <a:ext cx="9144000" cy="0"/>
          </a:xfrm>
          <a:prstGeom prst="line">
            <a:avLst/>
          </a:prstGeom>
          <a:solidFill>
            <a:srgbClr val="6FBDC3"/>
          </a:solidFill>
          <a:ln w="12700" cap="flat" cmpd="sng" algn="ctr">
            <a:solidFill>
              <a:srgbClr val="003366">
                <a:alpha val="38824"/>
              </a:srgbClr>
            </a:solidFill>
            <a:prstDash val="solid"/>
            <a:round/>
            <a:headEnd type="none" w="med" len="med"/>
            <a:tailEnd type="none" w="med" len="med"/>
          </a:ln>
          <a:effectLst/>
        </p:spPr>
      </p:cxnSp>
      <p:sp>
        <p:nvSpPr>
          <p:cNvPr id="3" name="Slide Number Placeholder 2"/>
          <p:cNvSpPr>
            <a:spLocks noGrp="1"/>
          </p:cNvSpPr>
          <p:nvPr>
            <p:ph type="sldNum" sz="quarter" idx="12"/>
          </p:nvPr>
        </p:nvSpPr>
        <p:spPr>
          <a:xfrm>
            <a:off x="8926031" y="6497520"/>
            <a:ext cx="217969" cy="365125"/>
          </a:xfrm>
        </p:spPr>
        <p:txBody>
          <a:bodyPr/>
          <a:lstStyle/>
          <a:p>
            <a:pPr algn="ctr"/>
            <a:fld id="{8A24B3E9-C830-4F9F-8675-0D22472E8C11}" type="slidenum">
              <a:rPr lang="en-US" sz="1200" smtClean="0">
                <a:latin typeface="Calibri" panose="020F0502020204030204" pitchFamily="34" charset="0"/>
                <a:cs typeface="Calibri" panose="020F0502020204030204" pitchFamily="34" charset="0"/>
              </a:rPr>
              <a:pPr algn="ctr"/>
              <a:t>2</a:t>
            </a:fld>
            <a:endParaRPr lang="en-US" sz="1200" dirty="0">
              <a:latin typeface="Calibri" panose="020F0502020204030204" pitchFamily="34" charset="0"/>
              <a:cs typeface="Calibri" panose="020F0502020204030204" pitchFamily="34" charset="0"/>
            </a:endParaRPr>
          </a:p>
        </p:txBody>
      </p:sp>
      <p:grpSp>
        <p:nvGrpSpPr>
          <p:cNvPr id="2" name="Group 1"/>
          <p:cNvGrpSpPr/>
          <p:nvPr/>
        </p:nvGrpSpPr>
        <p:grpSpPr>
          <a:xfrm>
            <a:off x="95689" y="1649397"/>
            <a:ext cx="8973879" cy="4848122"/>
            <a:chOff x="0" y="1649397"/>
            <a:chExt cx="9144000" cy="5193793"/>
          </a:xfrm>
        </p:grpSpPr>
        <p:pic>
          <p:nvPicPr>
            <p:cNvPr id="6" name="Picture 5" descr="VisionSlide3a.png"/>
            <p:cNvPicPr>
              <a:picLocks noChangeAspect="1"/>
            </p:cNvPicPr>
            <p:nvPr/>
          </p:nvPicPr>
          <p:blipFill>
            <a:blip r:embed="rId2" cstate="print"/>
            <a:stretch>
              <a:fillRect/>
            </a:stretch>
          </p:blipFill>
          <p:spPr>
            <a:xfrm>
              <a:off x="0" y="1649397"/>
              <a:ext cx="9144000" cy="5193793"/>
            </a:xfrm>
            <a:prstGeom prst="rect">
              <a:avLst/>
            </a:prstGeom>
          </p:spPr>
        </p:pic>
        <p:sp>
          <p:nvSpPr>
            <p:cNvPr id="23" name="Rectangle 22"/>
            <p:cNvSpPr/>
            <p:nvPr/>
          </p:nvSpPr>
          <p:spPr bwMode="auto">
            <a:xfrm>
              <a:off x="1432875" y="5568862"/>
              <a:ext cx="6363094" cy="775377"/>
            </a:xfrm>
            <a:prstGeom prst="rect">
              <a:avLst/>
            </a:prstGeom>
            <a:solidFill>
              <a:srgbClr val="B0BCC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strike="noStrike" cap="none" normalizeH="0" baseline="0" dirty="0">
                  <a:ln>
                    <a:noFill/>
                  </a:ln>
                  <a:solidFill>
                    <a:schemeClr val="bg1">
                      <a:lumMod val="50000"/>
                    </a:schemeClr>
                  </a:solidFill>
                  <a:effectLst/>
                  <a:latin typeface="Calibri" panose="020F0502020204030204" pitchFamily="34" charset="0"/>
                  <a:ea typeface="Segoe UI Historic" panose="020B0502040204020203" pitchFamily="34" charset="0"/>
                  <a:cs typeface="Calibri" panose="020F0502020204030204" pitchFamily="34" charset="0"/>
                </a:rPr>
                <a:t>NAVSEA PEO USC	NAVSEA PEO UWS	NAVSEA PEO SHIPS</a:t>
              </a:r>
            </a:p>
            <a:p>
              <a:pPr marL="0" marR="0" indent="0" algn="ctr" defTabSz="914400" rtl="0" eaLnBrk="1" fontAlgn="base" latinLnBrk="0" hangingPunct="1">
                <a:lnSpc>
                  <a:spcPct val="100000"/>
                </a:lnSpc>
                <a:spcBef>
                  <a:spcPct val="0"/>
                </a:spcBef>
                <a:spcAft>
                  <a:spcPct val="0"/>
                </a:spcAft>
                <a:buClrTx/>
                <a:buSzTx/>
                <a:buFontTx/>
                <a:buNone/>
                <a:tabLst/>
              </a:pPr>
              <a:endParaRPr lang="en-US" sz="1000" dirty="0">
                <a:solidFill>
                  <a:schemeClr val="bg1">
                    <a:lumMod val="50000"/>
                  </a:schemeClr>
                </a:solidFill>
                <a:latin typeface="Calibri" panose="020F0502020204030204" pitchFamily="34" charset="0"/>
                <a:ea typeface="Segoe UI Historic" panose="020B0502040204020203" pitchFamily="34" charset="0"/>
                <a:cs typeface="Calibri" panose="020F0502020204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strike="noStrike" cap="none" normalizeH="0" baseline="0" dirty="0">
                  <a:ln>
                    <a:noFill/>
                  </a:ln>
                  <a:solidFill>
                    <a:schemeClr val="bg1">
                      <a:lumMod val="50000"/>
                    </a:schemeClr>
                  </a:solidFill>
                  <a:effectLst/>
                  <a:latin typeface="Calibri" panose="020F0502020204030204" pitchFamily="34" charset="0"/>
                  <a:ea typeface="Segoe UI Historic" panose="020B0502040204020203" pitchFamily="34" charset="0"/>
                  <a:cs typeface="Calibri" panose="020F0502020204030204" pitchFamily="34" charset="0"/>
                </a:rPr>
                <a:t>THE FLEET		NAVSEA PEO IWS	ONR		ONI</a:t>
              </a:r>
            </a:p>
          </p:txBody>
        </p:sp>
      </p:grpSp>
    </p:spTree>
    <p:extLst>
      <p:ext uri="{BB962C8B-B14F-4D97-AF65-F5344CB8AC3E}">
        <p14:creationId xmlns:p14="http://schemas.microsoft.com/office/powerpoint/2010/main" val="239804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3D56"/>
        </a:solidFill>
        <a:effectLst/>
      </p:bgPr>
    </p:bg>
    <p:spTree>
      <p:nvGrpSpPr>
        <p:cNvPr id="1" name=""/>
        <p:cNvGrpSpPr/>
        <p:nvPr/>
      </p:nvGrpSpPr>
      <p:grpSpPr>
        <a:xfrm>
          <a:off x="0" y="0"/>
          <a:ext cx="0" cy="0"/>
          <a:chOff x="0" y="0"/>
          <a:chExt cx="0" cy="0"/>
        </a:xfrm>
      </p:grpSpPr>
      <p:sp>
        <p:nvSpPr>
          <p:cNvPr id="39" name="Slide Number Placeholder 2"/>
          <p:cNvSpPr txBox="1">
            <a:spLocks/>
          </p:cNvSpPr>
          <p:nvPr/>
        </p:nvSpPr>
        <p:spPr>
          <a:xfrm>
            <a:off x="8929875" y="6465787"/>
            <a:ext cx="21796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A24B3E9-C830-4F9F-8675-0D22472E8C11}" type="slidenum">
              <a:rPr lang="en-US" smtClean="0">
                <a:solidFill>
                  <a:schemeClr val="bg1"/>
                </a:solidFill>
              </a:rPr>
              <a:pPr algn="ctr"/>
              <a:t>3</a:t>
            </a:fld>
            <a:endParaRPr lang="en-US" dirty="0">
              <a:solidFill>
                <a:schemeClr val="bg1"/>
              </a:solidFill>
            </a:endParaRPr>
          </a:p>
        </p:txBody>
      </p:sp>
      <p:sp>
        <p:nvSpPr>
          <p:cNvPr id="43" name="Rectangle 28"/>
          <p:cNvSpPr txBox="1">
            <a:spLocks noChangeArrowheads="1"/>
          </p:cNvSpPr>
          <p:nvPr/>
        </p:nvSpPr>
        <p:spPr bwMode="auto">
          <a:xfrm>
            <a:off x="545430" y="275052"/>
            <a:ext cx="8069263" cy="523220"/>
          </a:xfrm>
          <a:prstGeom prst="rect">
            <a:avLst/>
          </a:prstGeom>
          <a:noFill/>
          <a:ln w="12700" cap="rnd" algn="ctr">
            <a:noFill/>
            <a:prstDash val="sysDot"/>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1" fontAlgn="base" hangingPunct="1">
              <a:spcBef>
                <a:spcPct val="0"/>
              </a:spcBef>
              <a:spcAft>
                <a:spcPct val="0"/>
              </a:spcAft>
              <a:tabLst>
                <a:tab pos="457200" algn="r"/>
                <a:tab pos="2743200" algn="ctr"/>
                <a:tab pos="5486400" algn="r"/>
              </a:tabLst>
              <a:defRPr sz="3200" b="1" i="0">
                <a:solidFill>
                  <a:schemeClr val="bg1"/>
                </a:solidFill>
                <a:effectLst>
                  <a:outerShdw blurRad="38100" dist="38100" dir="2700000" algn="tl">
                    <a:srgbClr val="000000">
                      <a:alpha val="83000"/>
                    </a:srgbClr>
                  </a:outerShdw>
                </a:effectLst>
                <a:latin typeface="+mj-lt"/>
                <a:ea typeface="+mj-ea"/>
                <a:cs typeface="+mj-cs"/>
              </a:defRPr>
            </a:lvl1pPr>
            <a:lvl2pPr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2pPr>
            <a:lvl3pPr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3pPr>
            <a:lvl4pPr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4pPr>
            <a:lvl5pPr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5pPr>
            <a:lvl6pPr marL="457200"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6pPr>
            <a:lvl7pPr marL="914400"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7pPr>
            <a:lvl8pPr marL="1371600"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8pPr>
            <a:lvl9pPr marL="1828800" algn="ctr" rtl="0" eaLnBrk="1" fontAlgn="base" hangingPunct="1">
              <a:spcBef>
                <a:spcPct val="0"/>
              </a:spcBef>
              <a:spcAft>
                <a:spcPct val="0"/>
              </a:spcAft>
              <a:tabLst>
                <a:tab pos="457200" algn="r"/>
                <a:tab pos="2743200" algn="ctr"/>
                <a:tab pos="5486400" algn="r"/>
              </a:tabLst>
              <a:defRPr sz="2800" b="1" i="1">
                <a:solidFill>
                  <a:schemeClr val="bg1"/>
                </a:solidFill>
                <a:latin typeface="Arial" charset="0"/>
                <a:cs typeface="Arial" charset="0"/>
              </a:defRPr>
            </a:lvl9pPr>
          </a:lstStyle>
          <a:p>
            <a:r>
              <a:rPr lang="en-US" sz="2800" ker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Sensors &amp; SONAR Systems Department</a:t>
            </a:r>
            <a:endParaRPr lang="en-US" sz="2800" kern="0" dirty="0">
              <a:latin typeface="Calibri" panose="020F0502020204030204" pitchFamily="34" charset="0"/>
              <a:cs typeface="Calibri" panose="020F0502020204030204" pitchFamily="34" charset="0"/>
            </a:endParaRPr>
          </a:p>
        </p:txBody>
      </p:sp>
      <p:pic>
        <p:nvPicPr>
          <p:cNvPr id="44" name="Picture 43" descr="NUWCNEWPORT.eps"/>
          <p:cNvPicPr>
            <a:picLocks noChangeAspect="1"/>
          </p:cNvPicPr>
          <p:nvPr/>
        </p:nvPicPr>
        <p:blipFill>
          <a:blip r:embed="rId2" cstate="print"/>
          <a:stretch>
            <a:fillRect/>
          </a:stretch>
        </p:blipFill>
        <p:spPr>
          <a:xfrm>
            <a:off x="98855" y="63564"/>
            <a:ext cx="1070070" cy="595545"/>
          </a:xfrm>
          <a:prstGeom prst="rect">
            <a:avLst/>
          </a:prstGeom>
        </p:spPr>
      </p:pic>
      <p:sp>
        <p:nvSpPr>
          <p:cNvPr id="9" name="Text Box 7"/>
          <p:cNvSpPr txBox="1">
            <a:spLocks noChangeArrowheads="1"/>
          </p:cNvSpPr>
          <p:nvPr/>
        </p:nvSpPr>
        <p:spPr bwMode="auto">
          <a:xfrm>
            <a:off x="483833" y="6557691"/>
            <a:ext cx="8176334" cy="184666"/>
          </a:xfrm>
          <a:prstGeom prst="rect">
            <a:avLst/>
          </a:prstGeom>
          <a:noFill/>
          <a:ln w="9525">
            <a:noFill/>
            <a:miter lim="800000"/>
            <a:headEnd/>
            <a:tailEnd/>
          </a:ln>
        </p:spPr>
        <p:txBody>
          <a:bodyPr wrap="square" lIns="0" tIns="0" rIns="0" bIns="0">
            <a:spAutoFit/>
          </a:bodyPr>
          <a:lstStyle/>
          <a:p>
            <a:pPr algn="ctr">
              <a:tabLst>
                <a:tab pos="1200150" algn="l"/>
              </a:tabLst>
            </a:pPr>
            <a:r>
              <a:rPr lang="en-US" sz="1200" b="1" dirty="0">
                <a:solidFill>
                  <a:schemeClr val="bg1"/>
                </a:solidFill>
                <a:latin typeface="Arial" charset="0"/>
              </a:rPr>
              <a:t>DISTRIBUTION STATEMENT A:   Approved For Public Release; Distribution Is Unlimited</a:t>
            </a:r>
          </a:p>
        </p:txBody>
      </p:sp>
      <p:pic>
        <p:nvPicPr>
          <p:cNvPr id="2" name="Picture 1"/>
          <p:cNvPicPr>
            <a:picLocks noChangeAspect="1"/>
          </p:cNvPicPr>
          <p:nvPr/>
        </p:nvPicPr>
        <p:blipFill>
          <a:blip r:embed="rId3"/>
          <a:stretch>
            <a:fillRect/>
          </a:stretch>
        </p:blipFill>
        <p:spPr>
          <a:xfrm>
            <a:off x="1005379" y="961121"/>
            <a:ext cx="7136667" cy="5457408"/>
          </a:xfrm>
          <a:prstGeom prst="rect">
            <a:avLst/>
          </a:prstGeom>
        </p:spPr>
      </p:pic>
      <p:sp>
        <p:nvSpPr>
          <p:cNvPr id="35" name="TextBox 34"/>
          <p:cNvSpPr txBox="1"/>
          <p:nvPr/>
        </p:nvSpPr>
        <p:spPr>
          <a:xfrm>
            <a:off x="156440" y="3624882"/>
            <a:ext cx="2263762" cy="1915909"/>
          </a:xfrm>
          <a:prstGeom prst="rect">
            <a:avLst/>
          </a:prstGeom>
          <a:solidFill>
            <a:schemeClr val="accent3">
              <a:lumMod val="40000"/>
              <a:lumOff val="60000"/>
            </a:schemeClr>
          </a:solidFill>
          <a:ln w="38100">
            <a:solidFill>
              <a:schemeClr val="tx1"/>
            </a:solidFill>
          </a:ln>
        </p:spPr>
        <p:txBody>
          <a:bodyPr wrap="square" rtlCol="0">
            <a:spAutoFit/>
          </a:bodyPr>
          <a:lstStyle/>
          <a:p>
            <a:pPr algn="ctr">
              <a:spcAft>
                <a:spcPts val="300"/>
              </a:spcAft>
              <a:buClr>
                <a:srgbClr val="FFFF00"/>
              </a:buClr>
            </a:pPr>
            <a:r>
              <a:rPr lang="en-US" sz="1600" dirty="0">
                <a:latin typeface="Arial Black" pitchFamily="34" charset="0"/>
              </a:rPr>
              <a:t>Core Competencies</a:t>
            </a:r>
          </a:p>
          <a:p>
            <a:pPr marL="168275" indent="-168275">
              <a:buFont typeface="Arial" panose="020B0604020202020204" pitchFamily="34" charset="0"/>
              <a:buChar char="•"/>
            </a:pPr>
            <a:r>
              <a:rPr lang="en-US" sz="1200" b="1" dirty="0">
                <a:latin typeface="Arial" panose="020B0604020202020204" pitchFamily="34" charset="0"/>
                <a:cs typeface="Arial" panose="020B0604020202020204" pitchFamily="34" charset="0"/>
              </a:rPr>
              <a:t>Undersea Warfare (USW) Sensors &amp; Arrays</a:t>
            </a:r>
          </a:p>
          <a:p>
            <a:pPr marL="168275" indent="-168275">
              <a:buFont typeface="Arial" panose="020B0604020202020204" pitchFamily="34" charset="0"/>
              <a:buChar char="•"/>
            </a:pPr>
            <a:r>
              <a:rPr lang="en-US" sz="1200" b="1" dirty="0">
                <a:latin typeface="Arial" panose="020B0604020202020204" pitchFamily="34" charset="0"/>
                <a:cs typeface="Arial" panose="020B0604020202020204" pitchFamily="34" charset="0"/>
              </a:rPr>
              <a:t>Submarine &amp; Surface Ship SONAR Systems</a:t>
            </a:r>
          </a:p>
          <a:p>
            <a:pPr marL="168275" indent="-168275">
              <a:buFont typeface="Arial" panose="020B0604020202020204" pitchFamily="34" charset="0"/>
              <a:buChar char="•"/>
            </a:pPr>
            <a:r>
              <a:rPr lang="en-US" sz="1200" b="1" dirty="0">
                <a:latin typeface="Arial" panose="020B0604020202020204" pitchFamily="34" charset="0"/>
                <a:cs typeface="Arial" panose="020B0604020202020204" pitchFamily="34" charset="0"/>
              </a:rPr>
              <a:t>Maritime Surveillance</a:t>
            </a:r>
          </a:p>
          <a:p>
            <a:pPr marL="168275" indent="-168275">
              <a:buFont typeface="Arial" panose="020B0604020202020204" pitchFamily="34" charset="0"/>
              <a:buChar char="•"/>
            </a:pPr>
            <a:r>
              <a:rPr lang="en-US" sz="1200" b="1" dirty="0">
                <a:latin typeface="Arial" panose="020B0604020202020204" pitchFamily="34" charset="0"/>
                <a:cs typeface="Arial" panose="020B0604020202020204" pitchFamily="34" charset="0"/>
              </a:rPr>
              <a:t>Science &amp; Technology</a:t>
            </a:r>
          </a:p>
          <a:p>
            <a:pPr marL="168275" indent="-168275">
              <a:buFont typeface="Arial" panose="020B0604020202020204" pitchFamily="34" charset="0"/>
              <a:buChar char="•"/>
            </a:pPr>
            <a:r>
              <a:rPr lang="en-US" sz="1200" b="1" dirty="0">
                <a:latin typeface="Arial" panose="020B0604020202020204" pitchFamily="34" charset="0"/>
                <a:cs typeface="Arial" panose="020B0604020202020204" pitchFamily="34" charset="0"/>
              </a:rPr>
              <a:t>Advanced Development</a:t>
            </a:r>
          </a:p>
        </p:txBody>
      </p:sp>
    </p:spTree>
    <p:extLst>
      <p:ext uri="{BB962C8B-B14F-4D97-AF65-F5344CB8AC3E}">
        <p14:creationId xmlns:p14="http://schemas.microsoft.com/office/powerpoint/2010/main" val="55540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7413625" y="3438742"/>
            <a:ext cx="1593850" cy="395934"/>
          </a:xfrm>
          <a:prstGeom prst="rect">
            <a:avLst/>
          </a:prstGeom>
          <a:solidFill>
            <a:schemeClr val="bg1"/>
          </a:solidFill>
          <a:ln w="9525">
            <a:solidFill>
              <a:srgbClr val="B2B2B2"/>
            </a:solidFill>
            <a:miter lim="800000"/>
            <a:headEnd/>
            <a:tailEnd/>
          </a:ln>
          <a:effectLst>
            <a:outerShdw dist="35921" dir="2700000" algn="ctr" rotWithShape="0">
              <a:schemeClr val="bg2">
                <a:alpha val="50000"/>
              </a:schemeClr>
            </a:outerShdw>
          </a:effectLst>
        </p:spPr>
        <p:txBody>
          <a:bodyPr rIns="4572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1" u="none" strike="noStrike" kern="1200" cap="none" spc="0" normalizeH="0" baseline="0" noProof="0" dirty="0">
                <a:ln>
                  <a:noFill/>
                </a:ln>
                <a:effectLst/>
                <a:uLnTx/>
                <a:uFillTx/>
                <a:latin typeface="Arial" charset="0"/>
                <a:ea typeface="+mn-ea"/>
                <a:cs typeface="Arial" charset="0"/>
              </a:rPr>
              <a:t>155  Surface Ship and Aviation Systems Division</a:t>
            </a:r>
          </a:p>
        </p:txBody>
      </p:sp>
      <p:sp>
        <p:nvSpPr>
          <p:cNvPr id="5123" name="Rectangle 9"/>
          <p:cNvSpPr>
            <a:spLocks noChangeArrowheads="1"/>
          </p:cNvSpPr>
          <p:nvPr/>
        </p:nvSpPr>
        <p:spPr bwMode="auto">
          <a:xfrm>
            <a:off x="117475" y="3438742"/>
            <a:ext cx="1600200" cy="395934"/>
          </a:xfrm>
          <a:prstGeom prst="rect">
            <a:avLst/>
          </a:prstGeom>
          <a:solidFill>
            <a:schemeClr val="bg1"/>
          </a:solidFill>
          <a:ln w="9525">
            <a:solidFill>
              <a:srgbClr val="B2B2B2"/>
            </a:solidFill>
            <a:miter lim="800000"/>
            <a:headEnd/>
            <a:tailEnd/>
          </a:ln>
          <a:effectLst>
            <a:outerShdw dist="35921" dir="2700000" algn="ctr" rotWithShape="0">
              <a:schemeClr val="bg2">
                <a:alpha val="50000"/>
              </a:schemeClr>
            </a:outerShdw>
          </a:effectLst>
        </p:spPr>
        <p:txBody>
          <a:bodyPr lIns="18288" rIns="18288"/>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r>
              <a:rPr kumimoji="0" lang="en-US" sz="900" b="1" i="1" u="none" strike="noStrike" kern="1200" cap="none" spc="0" normalizeH="0" baseline="0" noProof="0" dirty="0">
                <a:ln>
                  <a:noFill/>
                </a:ln>
                <a:effectLst/>
                <a:uLnTx/>
                <a:uFillTx/>
                <a:latin typeface="Arial" charset="0"/>
                <a:ea typeface="+mn-ea"/>
                <a:cs typeface="Arial" charset="0"/>
              </a:rPr>
              <a:t> 151	 Science and Technology Division</a:t>
            </a:r>
          </a:p>
        </p:txBody>
      </p:sp>
      <p:sp>
        <p:nvSpPr>
          <p:cNvPr id="5124" name="Rectangle 10"/>
          <p:cNvSpPr>
            <a:spLocks noChangeArrowheads="1"/>
          </p:cNvSpPr>
          <p:nvPr/>
        </p:nvSpPr>
        <p:spPr bwMode="auto">
          <a:xfrm>
            <a:off x="1898650" y="3438742"/>
            <a:ext cx="1685925" cy="395934"/>
          </a:xfrm>
          <a:prstGeom prst="rect">
            <a:avLst/>
          </a:prstGeom>
          <a:solidFill>
            <a:schemeClr val="bg1"/>
          </a:solidFill>
          <a:ln w="9525">
            <a:solidFill>
              <a:srgbClr val="B2B2B2"/>
            </a:solidFill>
            <a:miter lim="800000"/>
            <a:headEnd/>
            <a:tailEnd/>
          </a:ln>
          <a:effectLst>
            <a:outerShdw dist="35921" dir="2700000" algn="ctr" rotWithShape="0">
              <a:schemeClr val="bg2">
                <a:alpha val="50000"/>
              </a:schemeClr>
            </a:outerShdw>
          </a:effectLst>
        </p:spPr>
        <p:txBody>
          <a:bodyPr rIns="4572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1" u="none" strike="noStrike" kern="1200" cap="none" spc="0" normalizeH="0" baseline="0" noProof="0" dirty="0">
                <a:ln>
                  <a:noFill/>
                </a:ln>
                <a:effectLst/>
                <a:uLnTx/>
                <a:uFillTx/>
                <a:latin typeface="Arial" charset="0"/>
                <a:ea typeface="+mn-ea"/>
                <a:cs typeface="Arial" charset="0"/>
              </a:rPr>
              <a:t>152  Advanced Concepts Division</a:t>
            </a:r>
          </a:p>
        </p:txBody>
      </p:sp>
      <p:sp>
        <p:nvSpPr>
          <p:cNvPr id="5125" name="Rectangle 11"/>
          <p:cNvSpPr>
            <a:spLocks noChangeArrowheads="1"/>
          </p:cNvSpPr>
          <p:nvPr/>
        </p:nvSpPr>
        <p:spPr bwMode="auto">
          <a:xfrm>
            <a:off x="5546725" y="3438742"/>
            <a:ext cx="1685925" cy="395934"/>
          </a:xfrm>
          <a:prstGeom prst="rect">
            <a:avLst/>
          </a:prstGeom>
          <a:solidFill>
            <a:schemeClr val="bg1"/>
          </a:solidFill>
          <a:ln w="9525">
            <a:solidFill>
              <a:srgbClr val="B2B2B2"/>
            </a:solidFill>
            <a:miter lim="800000"/>
            <a:headEnd/>
            <a:tailEnd/>
          </a:ln>
          <a:effectLst>
            <a:outerShdw dist="35921" dir="2700000" algn="ctr" rotWithShape="0">
              <a:schemeClr val="bg2">
                <a:alpha val="50000"/>
              </a:schemeClr>
            </a:outerShdw>
          </a:effectLst>
        </p:spPr>
        <p:txBody>
          <a:bodyPr rIns="4572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1" u="none" strike="noStrike" kern="1200" cap="none" spc="0" normalizeH="0" baseline="0" noProof="0" dirty="0">
                <a:ln>
                  <a:noFill/>
                </a:ln>
                <a:effectLst/>
                <a:uLnTx/>
                <a:uFillTx/>
                <a:latin typeface="Arial" charset="0"/>
                <a:ea typeface="+mn-ea"/>
                <a:cs typeface="Arial" charset="0"/>
              </a:rPr>
              <a:t>154  Submarine Systems Division</a:t>
            </a:r>
          </a:p>
        </p:txBody>
      </p:sp>
      <p:sp>
        <p:nvSpPr>
          <p:cNvPr id="5126" name="Rectangle 12"/>
          <p:cNvSpPr>
            <a:spLocks noChangeArrowheads="1"/>
          </p:cNvSpPr>
          <p:nvPr/>
        </p:nvSpPr>
        <p:spPr bwMode="auto">
          <a:xfrm>
            <a:off x="3765550" y="3438742"/>
            <a:ext cx="1600200" cy="395934"/>
          </a:xfrm>
          <a:prstGeom prst="rect">
            <a:avLst/>
          </a:prstGeom>
          <a:solidFill>
            <a:schemeClr val="bg1"/>
          </a:solidFill>
          <a:ln w="9525">
            <a:solidFill>
              <a:srgbClr val="B2B2B2"/>
            </a:solidFill>
            <a:miter lim="800000"/>
            <a:headEnd/>
            <a:tailEnd/>
          </a:ln>
          <a:effectLst>
            <a:outerShdw dist="35921" dir="2700000" algn="ctr" rotWithShape="0">
              <a:schemeClr val="bg2">
                <a:alpha val="50000"/>
              </a:schemeClr>
            </a:outerShdw>
          </a:effectLst>
        </p:spPr>
        <p:txBody>
          <a:bodyPr rIns="4572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1" u="none" strike="noStrike" kern="1200" cap="none" spc="0" normalizeH="0" baseline="0" noProof="0" dirty="0">
                <a:ln>
                  <a:noFill/>
                </a:ln>
                <a:effectLst/>
                <a:uLnTx/>
                <a:uFillTx/>
                <a:latin typeface="Arial" charset="0"/>
                <a:ea typeface="+mn-ea"/>
                <a:cs typeface="Arial" charset="0"/>
              </a:rPr>
              <a:t>153  Sensors and Arrays Division</a:t>
            </a:r>
          </a:p>
        </p:txBody>
      </p:sp>
      <p:sp>
        <p:nvSpPr>
          <p:cNvPr id="234509" name="Rectangle 13"/>
          <p:cNvSpPr>
            <a:spLocks noChangeArrowheads="1"/>
          </p:cNvSpPr>
          <p:nvPr/>
        </p:nvSpPr>
        <p:spPr bwMode="auto">
          <a:xfrm>
            <a:off x="2744475" y="960516"/>
            <a:ext cx="3659964" cy="694580"/>
          </a:xfrm>
          <a:prstGeom prst="rect">
            <a:avLst/>
          </a:prstGeom>
          <a:solidFill>
            <a:schemeClr val="bg1"/>
          </a:solidFill>
          <a:ln w="9525">
            <a:solidFill>
              <a:srgbClr val="B2B2B2"/>
            </a:solidFill>
            <a:miter lim="800000"/>
            <a:headEnd/>
            <a:tailEnd/>
          </a:ln>
          <a:effectLst>
            <a:outerShdw dist="35921" dir="2700000" algn="ctr" rotWithShape="0">
              <a:schemeClr val="bg2">
                <a:alpha val="50000"/>
              </a:schemeClr>
            </a:outerShdw>
          </a:effectLst>
        </p:spPr>
        <p:txBody>
          <a:bodyPr anchor="ctr"/>
          <a:lstStyle/>
          <a:p>
            <a:pPr marL="346075" marR="0" lvl="0" indent="-346075" algn="l" defTabSz="914400" rtl="0" eaLnBrk="1" fontAlgn="base" latinLnBrk="0" hangingPunct="1">
              <a:lnSpc>
                <a:spcPct val="100000"/>
              </a:lnSpc>
              <a:spcBef>
                <a:spcPct val="1500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charset="0"/>
                <a:ea typeface="+mn-ea"/>
                <a:cs typeface="Arial" charset="0"/>
              </a:rPr>
              <a:t> 15	  Department Head</a:t>
            </a:r>
            <a:br>
              <a:rPr kumimoji="0" lang="en-US" sz="1200" b="1" i="1" u="none" strike="noStrike" kern="1200" cap="none" spc="0" normalizeH="0" baseline="0" noProof="0" dirty="0">
                <a:ln>
                  <a:noFill/>
                </a:ln>
                <a:solidFill>
                  <a:srgbClr val="000000"/>
                </a:solidFill>
                <a:effectLst/>
                <a:uLnTx/>
                <a:uFillTx/>
                <a:latin typeface="Arial" charset="0"/>
                <a:ea typeface="+mn-ea"/>
                <a:cs typeface="Arial" charset="0"/>
              </a:rPr>
            </a:br>
            <a:r>
              <a:rPr kumimoji="0" lang="en-US" sz="1200" b="1" i="1" u="none" strike="noStrike" kern="1200" cap="none" spc="0" normalizeH="0" baseline="0" noProof="0" dirty="0">
                <a:ln>
                  <a:noFill/>
                </a:ln>
                <a:solidFill>
                  <a:srgbClr val="000000"/>
                </a:solidFill>
                <a:effectLst/>
                <a:uLnTx/>
                <a:uFillTx/>
                <a:latin typeface="Arial" charset="0"/>
                <a:ea typeface="+mn-ea"/>
                <a:cs typeface="Arial" charset="0"/>
              </a:rPr>
              <a:t>  </a:t>
            </a:r>
          </a:p>
          <a:p>
            <a:pPr marL="400050" marR="0" lvl="0" indent="-40005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charset="0"/>
                <a:ea typeface="+mn-ea"/>
                <a:cs typeface="Arial" charset="0"/>
              </a:rPr>
              <a:t>15B	Deputy Department Head</a:t>
            </a:r>
          </a:p>
        </p:txBody>
      </p:sp>
      <p:sp>
        <p:nvSpPr>
          <p:cNvPr id="5128" name="Rectangle 15"/>
          <p:cNvSpPr>
            <a:spLocks noChangeArrowheads="1"/>
          </p:cNvSpPr>
          <p:nvPr/>
        </p:nvSpPr>
        <p:spPr bwMode="auto">
          <a:xfrm>
            <a:off x="3830637" y="3980719"/>
            <a:ext cx="155448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1531  Underwater Sound Reference </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1532  Towed and Deployed Arrays Engineering</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1533  Hull Arrays and Distributed Sensors Engineering</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1534  Handling Systems Engineering</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1535  Fleet Sensors and Cables Engineering</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p:txBody>
      </p:sp>
      <p:sp>
        <p:nvSpPr>
          <p:cNvPr id="5129" name="Rectangle 16"/>
          <p:cNvSpPr>
            <a:spLocks noChangeArrowheads="1"/>
          </p:cNvSpPr>
          <p:nvPr/>
        </p:nvSpPr>
        <p:spPr bwMode="auto">
          <a:xfrm>
            <a:off x="166687" y="3980719"/>
            <a:ext cx="155448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1511  Automation Algorithm Development </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1512  Devices, Sensors and Materials R&amp;D</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1513  Signal Processing</a:t>
            </a:r>
            <a:br>
              <a:rPr kumimoji="0" lang="en-US" sz="800" b="1" i="1" u="none" strike="noStrike" kern="1200" cap="none" spc="0" normalizeH="0" baseline="0" noProof="0" dirty="0">
                <a:ln>
                  <a:noFill/>
                </a:ln>
                <a:effectLst/>
                <a:uLnTx/>
                <a:uFillTx/>
                <a:latin typeface="Arial" charset="0"/>
                <a:ea typeface="+mn-ea"/>
                <a:cs typeface="Arial" charset="0"/>
              </a:rPr>
            </a:br>
            <a:r>
              <a:rPr kumimoji="0" lang="en-US" sz="800" b="1" i="1" u="none" strike="noStrike" kern="1200" cap="none" spc="0" normalizeH="0" baseline="0" noProof="0" dirty="0">
                <a:ln>
                  <a:noFill/>
                </a:ln>
                <a:effectLst/>
                <a:uLnTx/>
                <a:uFillTx/>
                <a:latin typeface="Arial" charset="0"/>
                <a:ea typeface="+mn-ea"/>
                <a:cs typeface="Arial" charset="0"/>
              </a:rPr>
              <a:t>Algorithm Development </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p:txBody>
      </p:sp>
      <p:sp>
        <p:nvSpPr>
          <p:cNvPr id="5130" name="Rectangle 17"/>
          <p:cNvSpPr>
            <a:spLocks noChangeArrowheads="1"/>
          </p:cNvSpPr>
          <p:nvPr/>
        </p:nvSpPr>
        <p:spPr bwMode="auto">
          <a:xfrm>
            <a:off x="1957388" y="3980719"/>
            <a:ext cx="155448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1521  Developmental Systems Engineering</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1522  Prototype Development</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1523  Technology Integration</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8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1524  Concepts and Experimentation</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p:txBody>
      </p:sp>
      <p:sp>
        <p:nvSpPr>
          <p:cNvPr id="5131" name="Rectangle 18"/>
          <p:cNvSpPr>
            <a:spLocks noChangeArrowheads="1"/>
          </p:cNvSpPr>
          <p:nvPr/>
        </p:nvSpPr>
        <p:spPr bwMode="auto">
          <a:xfrm>
            <a:off x="5616575" y="3980719"/>
            <a:ext cx="155448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1541  Submarine and Surveillance Systems Engineering</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1542  Systems Analysis and Passive Systems Engineering</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1543  Submarine and Surveillance Systems Integration </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1544  Submarine and Surveillance Test, Evaluation and Analysis</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1545  Submarine and Surveillance Training, Logistics and Fleet Support</a:t>
            </a:r>
            <a:endParaRPr kumimoji="0" lang="en-US" sz="900" b="1" i="1" u="none" strike="noStrike" kern="1200" cap="none" spc="0" normalizeH="0" baseline="0" noProof="0" dirty="0">
              <a:ln>
                <a:noFill/>
              </a:ln>
              <a:effectLst/>
              <a:uLnTx/>
              <a:uFillTx/>
              <a:latin typeface="Arial" charset="0"/>
              <a:ea typeface="+mn-ea"/>
              <a:cs typeface="Arial" charset="0"/>
            </a:endParaRPr>
          </a:p>
        </p:txBody>
      </p:sp>
      <p:sp>
        <p:nvSpPr>
          <p:cNvPr id="5132" name="Rectangle 19"/>
          <p:cNvSpPr>
            <a:spLocks noChangeArrowheads="1"/>
          </p:cNvSpPr>
          <p:nvPr/>
        </p:nvSpPr>
        <p:spPr bwMode="auto">
          <a:xfrm>
            <a:off x="7469188" y="3980719"/>
            <a:ext cx="155448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1551  Surface and Aviation Systems Engineering</a:t>
            </a:r>
            <a:br>
              <a:rPr kumimoji="0" lang="en-US" sz="800" b="1" i="1" u="none" strike="noStrike" kern="1200" cap="none" spc="0" normalizeH="0" baseline="0" noProof="0" dirty="0">
                <a:ln>
                  <a:noFill/>
                </a:ln>
                <a:effectLst/>
                <a:uLnTx/>
                <a:uFillTx/>
                <a:latin typeface="Arial" charset="0"/>
                <a:ea typeface="+mn-ea"/>
                <a:cs typeface="Arial" charset="0"/>
              </a:rPr>
            </a:br>
            <a:r>
              <a:rPr kumimoji="0" lang="en-US" sz="900" b="1" i="1" u="none" strike="noStrike" kern="1200" cap="none" spc="0" normalizeH="0" baseline="0" noProof="0" dirty="0">
                <a:ln>
                  <a:noFill/>
                </a:ln>
                <a:effectLst/>
                <a:uLnTx/>
                <a:uFillTx/>
                <a:latin typeface="Arial" charset="0"/>
                <a:ea typeface="+mn-ea"/>
                <a:cs typeface="Arial" charset="0"/>
              </a:rPr>
              <a:t> </a:t>
            </a: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1552  Active Systems Engineering</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1553  Surface and Aviation Systems Integration</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1554  Surface and Aviation Test, Evaluation and Analysis</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US" sz="800" b="1" i="1" u="none" strike="noStrike" kern="1200" cap="none" spc="0" normalizeH="0" baseline="0" noProof="0" dirty="0">
                <a:ln>
                  <a:noFill/>
                </a:ln>
                <a:effectLst/>
                <a:uLnTx/>
                <a:uFillTx/>
                <a:latin typeface="Arial" charset="0"/>
                <a:ea typeface="+mn-ea"/>
                <a:cs typeface="Arial" charset="0"/>
              </a:rPr>
              <a:t>1555  Surface and Aviation Training, Logistics and Fleet Support</a:t>
            </a:r>
            <a:br>
              <a:rPr kumimoji="0" lang="en-US" sz="800" b="1" i="1" u="none" strike="noStrike" kern="1200" cap="none" spc="0" normalizeH="0" baseline="0" noProof="0" dirty="0">
                <a:ln>
                  <a:noFill/>
                </a:ln>
                <a:effectLst/>
                <a:uLnTx/>
                <a:uFillTx/>
                <a:latin typeface="Arial" charset="0"/>
                <a:ea typeface="+mn-ea"/>
                <a:cs typeface="Arial" charset="0"/>
              </a:rPr>
            </a:br>
            <a:endParaRPr kumimoji="0" lang="en-US" sz="900" b="1" i="1" u="none" strike="noStrike" kern="1200" cap="none" spc="0" normalizeH="0" baseline="0" noProof="0" dirty="0">
              <a:ln>
                <a:noFill/>
              </a:ln>
              <a:effectLst/>
              <a:uLnTx/>
              <a:uFillTx/>
              <a:latin typeface="Arial" charset="0"/>
              <a:ea typeface="+mn-ea"/>
              <a:cs typeface="Arial" charset="0"/>
            </a:endParaRPr>
          </a:p>
        </p:txBody>
      </p:sp>
      <p:sp>
        <p:nvSpPr>
          <p:cNvPr id="5135" name="Rectangle 24"/>
          <p:cNvSpPr>
            <a:spLocks noChangeArrowheads="1"/>
          </p:cNvSpPr>
          <p:nvPr/>
        </p:nvSpPr>
        <p:spPr bwMode="auto">
          <a:xfrm>
            <a:off x="4638846" y="2602717"/>
            <a:ext cx="2593804" cy="640080"/>
          </a:xfrm>
          <a:prstGeom prst="rect">
            <a:avLst/>
          </a:prstGeom>
          <a:solidFill>
            <a:schemeClr val="bg1"/>
          </a:solidFill>
          <a:ln w="9525" algn="ctr">
            <a:solidFill>
              <a:srgbClr val="B2B2B2"/>
            </a:solidFill>
            <a:miter lim="800000"/>
            <a:headEnd/>
            <a:tailEnd/>
          </a:ln>
          <a:effectLst>
            <a:outerShdw dist="35921" dir="2700000" algn="ctr" rotWithShape="0">
              <a:schemeClr val="bg2">
                <a:alpha val="50000"/>
              </a:schemeClr>
            </a:outerShdw>
          </a:effectLst>
        </p:spPr>
        <p:txBody>
          <a:bodyPr anchor="ctr"/>
          <a:lstStyle/>
          <a:p>
            <a:pPr marL="287338" marR="0" lvl="0" indent="-287338" algn="l" defTabSz="914400" rtl="0" eaLnBrk="1" fontAlgn="base" latinLnBrk="0" hangingPunct="1">
              <a:lnSpc>
                <a:spcPct val="100000"/>
              </a:lnSpc>
              <a:spcBef>
                <a:spcPct val="0"/>
              </a:spcBef>
              <a:spcAft>
                <a:spcPct val="0"/>
              </a:spcAft>
              <a:buClrTx/>
              <a:buSzTx/>
              <a:buFontTx/>
              <a:buNone/>
              <a:tabLst/>
              <a:defRPr/>
            </a:pPr>
            <a:endParaRPr kumimoji="0" lang="en-US" sz="1000" b="1" i="1" u="none" strike="noStrike" kern="1200" cap="none" spc="0" normalizeH="0" baseline="0" noProof="0" dirty="0">
              <a:ln>
                <a:noFill/>
              </a:ln>
              <a:effectLst/>
              <a:uLnTx/>
              <a:uFillTx/>
              <a:latin typeface="Arial" charset="0"/>
              <a:ea typeface="+mn-ea"/>
              <a:cs typeface="Arial" charset="0"/>
            </a:endParaRPr>
          </a:p>
          <a:p>
            <a:pPr marL="287338" marR="0" lvl="0" indent="-287338"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effectLst/>
                <a:uLnTx/>
                <a:uFillTx/>
                <a:latin typeface="Arial" charset="0"/>
                <a:ea typeface="+mn-ea"/>
                <a:cs typeface="Arial" charset="0"/>
              </a:rPr>
              <a:t>15E	Director, Engineering</a:t>
            </a:r>
          </a:p>
          <a:p>
            <a:pPr marL="287338" marR="0" lvl="0" indent="-287338"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effectLst/>
                <a:uLnTx/>
                <a:uFillTx/>
                <a:latin typeface="Arial" charset="0"/>
                <a:ea typeface="+mn-ea"/>
                <a:cs typeface="Arial" charset="0"/>
              </a:rPr>
              <a:t>	</a:t>
            </a:r>
          </a:p>
          <a:p>
            <a:pPr marL="287338" marR="0" lvl="0" indent="-287338"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effectLst/>
                <a:uLnTx/>
                <a:uFillTx/>
                <a:latin typeface="Arial" charset="0"/>
                <a:ea typeface="+mn-ea"/>
                <a:cs typeface="Arial" charset="0"/>
              </a:rPr>
              <a:t>	Chief Systems Analyst </a:t>
            </a:r>
            <a:br>
              <a:rPr kumimoji="0" lang="nl-NL" sz="1000" b="1" i="0" u="none" strike="noStrike" kern="1200" cap="none" spc="0" normalizeH="0" baseline="0" noProof="0" dirty="0">
                <a:ln>
                  <a:noFill/>
                </a:ln>
                <a:effectLst/>
                <a:uLnTx/>
                <a:uFillTx/>
                <a:latin typeface="Arial" charset="0"/>
                <a:ea typeface="+mn-ea"/>
                <a:cs typeface="Arial" charset="0"/>
              </a:rPr>
            </a:br>
            <a:endParaRPr kumimoji="0" lang="en-US" sz="1000" b="1" i="1" u="none" strike="noStrike" kern="1200" cap="none" spc="0" normalizeH="0" baseline="0" noProof="0" dirty="0">
              <a:ln>
                <a:noFill/>
              </a:ln>
              <a:effectLst/>
              <a:uLnTx/>
              <a:uFillTx/>
              <a:latin typeface="Arial" charset="0"/>
              <a:ea typeface="+mn-ea"/>
              <a:cs typeface="Arial" charset="0"/>
            </a:endParaRPr>
          </a:p>
        </p:txBody>
      </p:sp>
      <p:sp>
        <p:nvSpPr>
          <p:cNvPr id="5137" name="Rectangle 28"/>
          <p:cNvSpPr>
            <a:spLocks noGrp="1" noChangeArrowheads="1"/>
          </p:cNvSpPr>
          <p:nvPr>
            <p:ph type="title"/>
          </p:nvPr>
        </p:nvSpPr>
        <p:spPr bwMode="auto">
          <a:xfrm>
            <a:off x="545430" y="275052"/>
            <a:ext cx="8069263" cy="5232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Sensors &amp; SONAR Systems Department</a:t>
            </a:r>
            <a:endParaRPr lang="en-US" sz="2800" dirty="0">
              <a:latin typeface="Calibri" panose="020F0502020204030204" pitchFamily="34" charset="0"/>
              <a:cs typeface="Calibri" panose="020F0502020204030204" pitchFamily="34" charset="0"/>
            </a:endParaRPr>
          </a:p>
        </p:txBody>
      </p:sp>
      <p:sp>
        <p:nvSpPr>
          <p:cNvPr id="5134" name="Rectangle 23"/>
          <p:cNvSpPr>
            <a:spLocks noChangeArrowheads="1"/>
          </p:cNvSpPr>
          <p:nvPr/>
        </p:nvSpPr>
        <p:spPr bwMode="auto">
          <a:xfrm>
            <a:off x="4621840" y="1772071"/>
            <a:ext cx="2610810" cy="738012"/>
          </a:xfrm>
          <a:prstGeom prst="rect">
            <a:avLst/>
          </a:prstGeom>
          <a:solidFill>
            <a:schemeClr val="bg1"/>
          </a:solidFill>
          <a:ln w="9525" algn="ctr">
            <a:solidFill>
              <a:srgbClr val="B2B2B2"/>
            </a:solidFill>
            <a:miter lim="800000"/>
            <a:headEnd/>
            <a:tailEnd/>
          </a:ln>
          <a:effectLst>
            <a:outerShdw dist="35921" dir="2700000" algn="ctr" rotWithShape="0">
              <a:schemeClr val="bg2">
                <a:alpha val="50000"/>
              </a:scheme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effectLst/>
                <a:uLnTx/>
                <a:uFillTx/>
                <a:latin typeface="Arial" charset="0"/>
                <a:ea typeface="+mn-ea"/>
                <a:cs typeface="Arial" charset="0"/>
              </a:rPr>
              <a:t>159  Director, Programs &amp; Contracts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effectLst/>
                <a:uLnTx/>
                <a:uFillTx/>
                <a:latin typeface="Arial" charset="0"/>
                <a:ea typeface="+mn-ea"/>
                <a:cs typeface="Arial" charset="0"/>
              </a:rPr>
              <a:t>Department Contract Manager (DCM)</a:t>
            </a:r>
          </a:p>
        </p:txBody>
      </p:sp>
      <p:sp>
        <p:nvSpPr>
          <p:cNvPr id="27" name="Rectangle 23"/>
          <p:cNvSpPr>
            <a:spLocks noChangeArrowheads="1"/>
          </p:cNvSpPr>
          <p:nvPr/>
        </p:nvSpPr>
        <p:spPr bwMode="auto">
          <a:xfrm>
            <a:off x="1898650" y="1772071"/>
            <a:ext cx="2636618" cy="738012"/>
          </a:xfrm>
          <a:prstGeom prst="rect">
            <a:avLst/>
          </a:prstGeom>
          <a:solidFill>
            <a:schemeClr val="bg1"/>
          </a:solidFill>
          <a:ln w="9525" algn="ctr">
            <a:solidFill>
              <a:srgbClr val="B2B2B2"/>
            </a:solidFill>
            <a:miter lim="800000"/>
            <a:headEnd/>
            <a:tailEnd/>
          </a:ln>
          <a:effectLst>
            <a:outerShdw dist="35921" dir="2700000" algn="ctr" rotWithShape="0">
              <a:schemeClr val="bg2">
                <a:alpha val="50000"/>
              </a:schemeClr>
            </a:outerShdw>
          </a:effectLst>
        </p:spPr>
        <p:txBody>
          <a:bodyPr anchor="ctr"/>
          <a:lstStyle/>
          <a:p>
            <a:pPr marL="287338" marR="0" lvl="0" indent="-287338"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effectLst/>
                <a:uLnTx/>
                <a:uFillTx/>
                <a:latin typeface="Arial" charset="0"/>
                <a:ea typeface="+mn-ea"/>
                <a:cs typeface="Arial" charset="0"/>
              </a:rPr>
              <a:t>1501	  Director, Business Operations</a:t>
            </a:r>
          </a:p>
        </p:txBody>
      </p:sp>
      <p:cxnSp>
        <p:nvCxnSpPr>
          <p:cNvPr id="5143" name="Straight Connector 33"/>
          <p:cNvCxnSpPr>
            <a:cxnSpLocks noChangeShapeType="1"/>
            <a:stCxn id="234509" idx="3"/>
          </p:cNvCxnSpPr>
          <p:nvPr/>
        </p:nvCxnSpPr>
        <p:spPr bwMode="auto">
          <a:xfrm>
            <a:off x="6404439" y="1307806"/>
            <a:ext cx="618848" cy="13206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136" name="Rectangle 25"/>
          <p:cNvSpPr>
            <a:spLocks noChangeArrowheads="1"/>
          </p:cNvSpPr>
          <p:nvPr/>
        </p:nvSpPr>
        <p:spPr bwMode="auto">
          <a:xfrm>
            <a:off x="145250" y="1772071"/>
            <a:ext cx="1597353" cy="738012"/>
          </a:xfrm>
          <a:prstGeom prst="rect">
            <a:avLst/>
          </a:prstGeom>
          <a:solidFill>
            <a:schemeClr val="bg1"/>
          </a:solidFill>
          <a:ln w="9525" algn="ctr">
            <a:solidFill>
              <a:srgbClr val="B2B2B2"/>
            </a:solidFill>
            <a:miter lim="800000"/>
            <a:headEnd/>
            <a:tailEnd/>
          </a:ln>
          <a:effectLst>
            <a:outerShdw dist="35921" dir="2700000" algn="ctr" rotWithShape="0">
              <a:schemeClr val="bg2">
                <a:alpha val="50000"/>
              </a:schemeClr>
            </a:outerShdw>
          </a:effectLst>
        </p:spPr>
        <p:txBody>
          <a:bodyPr anchor="ctr"/>
          <a:lstStyle/>
          <a:p>
            <a:pPr marL="287338" marR="0" lvl="0" indent="-287338" algn="l" defTabSz="914400" rtl="0" eaLnBrk="1" fontAlgn="base" latinLnBrk="0" hangingPunct="1">
              <a:lnSpc>
                <a:spcPct val="100000"/>
              </a:lnSpc>
              <a:spcBef>
                <a:spcPct val="0"/>
              </a:spcBef>
              <a:spcAft>
                <a:spcPct val="0"/>
              </a:spcAft>
              <a:buClrTx/>
              <a:buSzTx/>
              <a:buFontTx/>
              <a:buNone/>
              <a:tabLst/>
              <a:defRPr/>
            </a:pPr>
            <a:endParaRPr kumimoji="0" lang="en-US" sz="1000" b="1" i="1" u="none" strike="noStrike" kern="1200" cap="none" spc="0" normalizeH="0" baseline="0" noProof="0" dirty="0">
              <a:ln>
                <a:noFill/>
              </a:ln>
              <a:effectLst/>
              <a:uLnTx/>
              <a:uFillTx/>
              <a:latin typeface="Arial" charset="0"/>
              <a:cs typeface="Arial" charset="0"/>
            </a:endParaRPr>
          </a:p>
          <a:p>
            <a:pPr marL="287338" marR="0" lvl="0" indent="-287338" algn="l" defTabSz="914400" rtl="0" eaLnBrk="1" fontAlgn="base" latinLnBrk="0" hangingPunct="1">
              <a:lnSpc>
                <a:spcPct val="100000"/>
              </a:lnSpc>
              <a:spcBef>
                <a:spcPts val="100"/>
              </a:spcBef>
              <a:spcAft>
                <a:spcPct val="0"/>
              </a:spcAft>
              <a:buClrTx/>
              <a:buSzTx/>
              <a:buFontTx/>
              <a:buNone/>
              <a:tabLst/>
              <a:defRPr/>
            </a:pPr>
            <a:r>
              <a:rPr kumimoji="0" lang="en-US" sz="1000" b="1" i="1" u="none" strike="noStrike" kern="1200" cap="none" spc="0" normalizeH="0" baseline="0" noProof="0" dirty="0">
                <a:ln>
                  <a:noFill/>
                </a:ln>
                <a:effectLst/>
                <a:uLnTx/>
                <a:uFillTx/>
                <a:latin typeface="Arial" charset="0"/>
                <a:cs typeface="Arial" charset="0"/>
              </a:rPr>
              <a:t>15T	 Director</a:t>
            </a:r>
            <a:r>
              <a:rPr kumimoji="0" lang="en-US" sz="1000" b="1" i="1" u="none" strike="noStrike" kern="1200" cap="none" spc="0" normalizeH="0" noProof="0" dirty="0">
                <a:ln>
                  <a:noFill/>
                </a:ln>
                <a:effectLst/>
                <a:uLnTx/>
                <a:uFillTx/>
                <a:latin typeface="Arial" charset="0"/>
                <a:cs typeface="Arial" charset="0"/>
              </a:rPr>
              <a:t> of </a:t>
            </a:r>
            <a:r>
              <a:rPr kumimoji="0" lang="en-US" sz="1000" b="1" i="1" u="none" strike="noStrike" kern="1200" cap="none" spc="0" normalizeH="0" baseline="0" noProof="0" dirty="0">
                <a:ln>
                  <a:noFill/>
                </a:ln>
                <a:effectLst/>
                <a:uLnTx/>
                <a:uFillTx/>
                <a:latin typeface="Arial" charset="0"/>
                <a:cs typeface="Arial" charset="0"/>
              </a:rPr>
              <a:t>Undersea </a:t>
            </a:r>
            <a:r>
              <a:rPr lang="en-US" sz="1000" b="1" i="1" dirty="0">
                <a:latin typeface="Arial" charset="0"/>
                <a:cs typeface="Arial" charset="0"/>
              </a:rPr>
              <a:t>Sensing</a:t>
            </a:r>
            <a:r>
              <a:rPr kumimoji="0" lang="en-US" sz="1000" b="1" i="1" u="none" strike="noStrike" kern="1200" cap="none" spc="0" normalizeH="0" baseline="0" noProof="0" dirty="0">
                <a:ln>
                  <a:noFill/>
                </a:ln>
                <a:effectLst/>
                <a:uLnTx/>
                <a:uFillTx/>
                <a:latin typeface="Arial" charset="0"/>
                <a:cs typeface="Arial" charset="0"/>
              </a:rPr>
              <a:t> Technologies</a:t>
            </a:r>
            <a:endParaRPr kumimoji="0" lang="en-US" sz="1000" b="1" i="0" u="none" strike="noStrike" kern="1200" cap="none" spc="0" normalizeH="0" baseline="0" noProof="0" dirty="0">
              <a:ln>
                <a:noFill/>
              </a:ln>
              <a:effectLst/>
              <a:uLnTx/>
              <a:uFillTx/>
              <a:latin typeface="Arial" charset="0"/>
              <a:cs typeface="Arial" charset="0"/>
            </a:endParaRPr>
          </a:p>
          <a:p>
            <a:pPr marL="287338" marR="0" lvl="0" indent="-287338" algn="l" defTabSz="914400" rtl="0" eaLnBrk="1" fontAlgn="base" latinLnBrk="0" hangingPunct="1">
              <a:lnSpc>
                <a:spcPct val="100000"/>
              </a:lnSpc>
              <a:spcBef>
                <a:spcPct val="0"/>
              </a:spcBef>
              <a:spcAft>
                <a:spcPct val="0"/>
              </a:spcAft>
              <a:buClrTx/>
              <a:buSzTx/>
              <a:buFontTx/>
              <a:buNone/>
              <a:tabLst/>
              <a:defRPr/>
            </a:pPr>
            <a:endParaRPr kumimoji="0" lang="en-US" sz="1000" b="1" i="1" u="none" strike="noStrike" kern="1200" cap="none" spc="0" normalizeH="0" baseline="0" noProof="0" dirty="0">
              <a:ln>
                <a:noFill/>
              </a:ln>
              <a:effectLst/>
              <a:uLnTx/>
              <a:uFillTx/>
              <a:latin typeface="Arial" charset="0"/>
              <a:cs typeface="Arial" charset="0"/>
            </a:endParaRPr>
          </a:p>
        </p:txBody>
      </p:sp>
      <p:grpSp>
        <p:nvGrpSpPr>
          <p:cNvPr id="2" name="Group 1"/>
          <p:cNvGrpSpPr/>
          <p:nvPr/>
        </p:nvGrpSpPr>
        <p:grpSpPr>
          <a:xfrm>
            <a:off x="7413625" y="1772071"/>
            <a:ext cx="1582334" cy="1490391"/>
            <a:chOff x="7534503" y="1883807"/>
            <a:chExt cx="1461456" cy="1490391"/>
          </a:xfrm>
        </p:grpSpPr>
        <p:sp>
          <p:nvSpPr>
            <p:cNvPr id="28" name="Rectangle 31"/>
            <p:cNvSpPr>
              <a:spLocks noChangeArrowheads="1"/>
            </p:cNvSpPr>
            <p:nvPr/>
          </p:nvSpPr>
          <p:spPr bwMode="auto">
            <a:xfrm>
              <a:off x="7534503" y="1883807"/>
              <a:ext cx="1461456" cy="1470726"/>
            </a:xfrm>
            <a:prstGeom prst="rect">
              <a:avLst/>
            </a:prstGeom>
            <a:solidFill>
              <a:schemeClr val="bg1"/>
            </a:solidFill>
            <a:ln w="9525" algn="ctr">
              <a:solidFill>
                <a:srgbClr val="B2B2B2"/>
              </a:solidFill>
              <a:miter lim="800000"/>
              <a:headEnd/>
              <a:tailEnd/>
            </a:ln>
            <a:effectLst>
              <a:outerShdw dist="35921" dir="2700000" algn="ctr" rotWithShape="0">
                <a:schemeClr val="bg2">
                  <a:alpha val="50000"/>
                </a:schemeClr>
              </a:outerShdw>
            </a:effectLst>
          </p:spPr>
          <p:txBody>
            <a:bodyPr anchor="ctr"/>
            <a:lstStyle/>
            <a:p>
              <a:pPr marL="287338" marR="0" lvl="0" indent="-287338" algn="l" defTabSz="914400" rtl="0" eaLnBrk="1" fontAlgn="base" latinLnBrk="0" hangingPunct="1">
                <a:lnSpc>
                  <a:spcPct val="100000"/>
                </a:lnSpc>
                <a:spcBef>
                  <a:spcPct val="0"/>
                </a:spcBef>
                <a:spcAft>
                  <a:spcPct val="0"/>
                </a:spcAft>
                <a:buClrTx/>
                <a:buSzTx/>
                <a:buFontTx/>
                <a:buNone/>
                <a:tabLst/>
                <a:defRPr/>
              </a:pPr>
              <a:endParaRPr kumimoji="0" lang="en-US" sz="1000" b="1" i="1" u="none" strike="noStrike" kern="1200" cap="none" spc="0" normalizeH="0" baseline="0" noProof="0" dirty="0">
                <a:ln>
                  <a:noFill/>
                </a:ln>
                <a:effectLst/>
                <a:uLnTx/>
                <a:uFillTx/>
                <a:latin typeface="Arial" charset="0"/>
                <a:ea typeface="+mn-ea"/>
                <a:cs typeface="Arial" charset="0"/>
              </a:endParaRPr>
            </a:p>
          </p:txBody>
        </p:sp>
        <p:sp>
          <p:nvSpPr>
            <p:cNvPr id="4" name="Rectangle 3"/>
            <p:cNvSpPr/>
            <p:nvPr/>
          </p:nvSpPr>
          <p:spPr>
            <a:xfrm>
              <a:off x="7555486" y="1896870"/>
              <a:ext cx="1426092" cy="1477328"/>
            </a:xfrm>
            <a:prstGeom prst="rect">
              <a:avLst/>
            </a:prstGeom>
          </p:spPr>
          <p:txBody>
            <a:bodyPr wrap="square">
              <a:spAutoFit/>
            </a:bodyPr>
            <a:lstStyle/>
            <a:p>
              <a:pPr marL="0" marR="0" lvl="0" indent="0" algn="ctr" defTabSz="914400" rtl="0" eaLnBrk="1" fontAlgn="base" latinLnBrk="0" hangingPunct="1">
                <a:lnSpc>
                  <a:spcPct val="100000"/>
                </a:lnSpc>
                <a:spcBef>
                  <a:spcPct val="25000"/>
                </a:spcBef>
                <a:spcAft>
                  <a:spcPct val="0"/>
                </a:spcAft>
                <a:buClrTx/>
                <a:buSzTx/>
                <a:buFontTx/>
                <a:buNone/>
                <a:tabLst>
                  <a:tab pos="228600" algn="l"/>
                </a:tabLst>
                <a:defRPr/>
              </a:pPr>
              <a:r>
                <a:rPr kumimoji="0" lang="en-US" sz="1000" b="1" i="0" u="none" strike="noStrike" kern="1200" cap="none" spc="0" normalizeH="0" baseline="0" noProof="0" dirty="0">
                  <a:ln>
                    <a:noFill/>
                  </a:ln>
                  <a:effectLst/>
                  <a:uLnTx/>
                  <a:uFillTx/>
                  <a:latin typeface="Arial" charset="0"/>
                  <a:ea typeface="+mn-ea"/>
                  <a:cs typeface="Arial" charset="0"/>
                </a:rPr>
                <a:t>15B Customer  Advocacy </a:t>
              </a:r>
            </a:p>
            <a:p>
              <a:pPr marL="0" marR="0" lvl="0" indent="0" algn="ctr" defTabSz="914400" rtl="0" eaLnBrk="1" fontAlgn="base" latinLnBrk="0" hangingPunct="1">
                <a:lnSpc>
                  <a:spcPct val="100000"/>
                </a:lnSpc>
                <a:spcBef>
                  <a:spcPts val="0"/>
                </a:spcBef>
                <a:spcAft>
                  <a:spcPct val="0"/>
                </a:spcAft>
                <a:buClrTx/>
                <a:buSzTx/>
                <a:buFontTx/>
                <a:buNone/>
                <a:tabLst>
                  <a:tab pos="228600" algn="l"/>
                </a:tabLst>
                <a:defRPr/>
              </a:pPr>
              <a:endParaRPr kumimoji="0" lang="en-US" sz="1000" b="1" i="1" u="none" strike="noStrike" kern="1200" cap="none" spc="0" normalizeH="0" baseline="0" noProof="0" dirty="0">
                <a:ln>
                  <a:noFill/>
                </a:ln>
                <a:effectLst/>
                <a:uLnTx/>
                <a:uFillTx/>
                <a:latin typeface="Arial" charset="0"/>
                <a:ea typeface="+mn-ea"/>
                <a:cs typeface="Arial" charset="0"/>
              </a:endParaRPr>
            </a:p>
            <a:p>
              <a:pPr marL="171450" marR="0" lvl="0" indent="-171450" defTabSz="914400" rtl="0" eaLnBrk="1" fontAlgn="base" latinLnBrk="0" hangingPunct="1">
                <a:lnSpc>
                  <a:spcPct val="100000"/>
                </a:lnSpc>
                <a:spcBef>
                  <a:spcPts val="0"/>
                </a:spcBef>
                <a:spcAft>
                  <a:spcPct val="0"/>
                </a:spcAft>
                <a:buClrTx/>
                <a:buSzTx/>
                <a:buFont typeface="Arial" panose="020B0604020202020204" pitchFamily="34" charset="0"/>
                <a:buChar char="•"/>
                <a:tabLst>
                  <a:tab pos="228600" algn="l"/>
                </a:tabLst>
                <a:defRPr/>
              </a:pPr>
              <a:r>
                <a:rPr kumimoji="0" lang="en-US" sz="1000" b="1" i="1" u="none" strike="noStrike" kern="1200" cap="none" spc="0" normalizeH="0" baseline="0" noProof="0" dirty="0">
                  <a:ln>
                    <a:noFill/>
                  </a:ln>
                  <a:effectLst/>
                  <a:uLnTx/>
                  <a:uFillTx/>
                  <a:latin typeface="Arial" charset="0"/>
                  <a:ea typeface="+mn-ea"/>
                  <a:cs typeface="Arial" charset="0"/>
                </a:rPr>
                <a:t>Surface Ship USW</a:t>
              </a:r>
            </a:p>
            <a:p>
              <a:pPr marL="171450" marR="0" lvl="0" indent="-171450" defTabSz="914400" rtl="0" eaLnBrk="1" fontAlgn="base" latinLnBrk="0" hangingPunct="1">
                <a:lnSpc>
                  <a:spcPct val="100000"/>
                </a:lnSpc>
                <a:spcBef>
                  <a:spcPts val="0"/>
                </a:spcBef>
                <a:spcAft>
                  <a:spcPct val="0"/>
                </a:spcAft>
                <a:buClrTx/>
                <a:buSzTx/>
                <a:buFont typeface="Arial" panose="020B0604020202020204" pitchFamily="34" charset="0"/>
                <a:buChar char="•"/>
                <a:tabLst>
                  <a:tab pos="228600" algn="l"/>
                </a:tabLst>
                <a:defRPr/>
              </a:pPr>
              <a:r>
                <a:rPr kumimoji="0" lang="en-US" sz="1000" b="1" i="1" u="none" strike="noStrike" kern="1200" cap="none" spc="0" normalizeH="0" baseline="0" noProof="0" dirty="0">
                  <a:ln>
                    <a:noFill/>
                  </a:ln>
                  <a:effectLst/>
                  <a:uLnTx/>
                  <a:uFillTx/>
                  <a:latin typeface="Arial" charset="0"/>
                  <a:ea typeface="+mn-ea"/>
                  <a:cs typeface="Arial" charset="0"/>
                </a:rPr>
                <a:t>Towed Systems, Sensors and Acoustics</a:t>
              </a:r>
            </a:p>
            <a:p>
              <a:pPr marL="171450" marR="0" lvl="0" indent="-171450" defTabSz="914400" rtl="0" eaLnBrk="1" fontAlgn="base" latinLnBrk="0" hangingPunct="1">
                <a:lnSpc>
                  <a:spcPct val="100000"/>
                </a:lnSpc>
                <a:spcBef>
                  <a:spcPts val="0"/>
                </a:spcBef>
                <a:spcAft>
                  <a:spcPct val="0"/>
                </a:spcAft>
                <a:buClrTx/>
                <a:buSzTx/>
                <a:buFont typeface="Arial" panose="020B0604020202020204" pitchFamily="34" charset="0"/>
                <a:buChar char="•"/>
                <a:tabLst>
                  <a:tab pos="228600" algn="l"/>
                </a:tabLst>
                <a:defRPr/>
              </a:pPr>
              <a:r>
                <a:rPr kumimoji="0" lang="en-US" sz="1000" b="1" i="1" u="none" strike="noStrike" kern="1200" cap="none" spc="0" normalizeH="0" baseline="0" noProof="0" dirty="0">
                  <a:ln>
                    <a:noFill/>
                  </a:ln>
                  <a:effectLst/>
                  <a:uLnTx/>
                  <a:uFillTx/>
                  <a:latin typeface="Arial" charset="0"/>
                  <a:ea typeface="+mn-ea"/>
                  <a:cs typeface="Arial" charset="0"/>
                </a:rPr>
                <a:t>Maritime Surveillance</a:t>
              </a:r>
            </a:p>
          </p:txBody>
        </p:sp>
      </p:grpSp>
      <p:sp>
        <p:nvSpPr>
          <p:cNvPr id="23" name="Rectangle 23"/>
          <p:cNvSpPr>
            <a:spLocks noChangeArrowheads="1"/>
          </p:cNvSpPr>
          <p:nvPr/>
        </p:nvSpPr>
        <p:spPr bwMode="auto">
          <a:xfrm>
            <a:off x="1898650" y="2577615"/>
            <a:ext cx="2619199" cy="665182"/>
          </a:xfrm>
          <a:prstGeom prst="rect">
            <a:avLst/>
          </a:prstGeom>
          <a:solidFill>
            <a:schemeClr val="bg1"/>
          </a:solidFill>
          <a:ln w="9525" algn="ctr">
            <a:solidFill>
              <a:srgbClr val="B2B2B2"/>
            </a:solidFill>
            <a:miter lim="800000"/>
            <a:headEnd/>
            <a:tailEnd/>
          </a:ln>
          <a:effectLst>
            <a:outerShdw dist="35921" dir="2700000" algn="ctr" rotWithShape="0">
              <a:schemeClr val="bg2">
                <a:alpha val="50000"/>
              </a:schemeClr>
            </a:outerShdw>
          </a:effectLst>
        </p:spPr>
        <p:txBody>
          <a:bodyPr anchor="ctr"/>
          <a:lstStyle/>
          <a:p>
            <a:pPr marL="287338" marR="0" lvl="0" indent="-287338"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effectLst/>
                <a:uLnTx/>
                <a:uFillTx/>
                <a:latin typeface="Arial" charset="0"/>
                <a:ea typeface="+mn-ea"/>
                <a:cs typeface="Arial" charset="0"/>
              </a:rPr>
              <a:t>1502	  Director, Information Technology</a:t>
            </a:r>
          </a:p>
        </p:txBody>
      </p:sp>
      <p:sp>
        <p:nvSpPr>
          <p:cNvPr id="3" name="TextBox 2"/>
          <p:cNvSpPr txBox="1"/>
          <p:nvPr/>
        </p:nvSpPr>
        <p:spPr>
          <a:xfrm>
            <a:off x="225816" y="5187187"/>
            <a:ext cx="3373363" cy="978729"/>
          </a:xfrm>
          <a:prstGeom prst="rect">
            <a:avLst/>
          </a:prstGeom>
          <a:solidFill>
            <a:srgbClr val="003366"/>
          </a:solidFill>
          <a:ln w="9525" algn="ctr">
            <a:noFill/>
            <a:miter lim="800000"/>
            <a:headEnd/>
            <a:tailEnd/>
          </a:ln>
        </p:spPr>
        <p:txBody>
          <a:bodyPr wrap="square" anchor="ctr">
            <a:spAutoFit/>
          </a:bodyPr>
          <a:lstStyle>
            <a:defPPr>
              <a:defRPr lang="en-US"/>
            </a:defPPr>
            <a:lvl1pPr marL="344488" algn="ctr">
              <a:lnSpc>
                <a:spcPct val="90000"/>
              </a:lnSpc>
              <a:defRPr sz="1600" b="1" i="1">
                <a:solidFill>
                  <a:srgbClr val="FFFFFF"/>
                </a:solidFill>
                <a:latin typeface="Arial" pitchFamily="34" charset="0"/>
                <a:cs typeface="Times New Roman" pitchFamily="18" charset="0"/>
              </a:defRPr>
            </a:lvl1pPr>
          </a:lstStyle>
          <a:p>
            <a:r>
              <a:rPr lang="en-US" dirty="0"/>
              <a:t>Over 600 Highly-Qualified Engineers, Scientists, Technicians, and Staff Professionals</a:t>
            </a:r>
          </a:p>
        </p:txBody>
      </p:sp>
      <p:sp>
        <p:nvSpPr>
          <p:cNvPr id="29" name="Slide Number Placeholder 2"/>
          <p:cNvSpPr>
            <a:spLocks noGrp="1"/>
          </p:cNvSpPr>
          <p:nvPr>
            <p:ph type="sldNum" sz="quarter" idx="12"/>
          </p:nvPr>
        </p:nvSpPr>
        <p:spPr>
          <a:xfrm>
            <a:off x="8926031" y="6477764"/>
            <a:ext cx="217969" cy="365125"/>
          </a:xfrm>
        </p:spPr>
        <p:txBody>
          <a:bodyPr/>
          <a:lstStyle/>
          <a:p>
            <a:pPr algn="ctr"/>
            <a:fld id="{8A24B3E9-C830-4F9F-8675-0D22472E8C11}" type="slidenum">
              <a:rPr lang="en-US" sz="1200" b="0" smtClean="0"/>
              <a:pPr algn="ctr"/>
              <a:t>4</a:t>
            </a:fld>
            <a:endParaRPr lang="en-US" sz="1200" b="0" dirty="0"/>
          </a:p>
        </p:txBody>
      </p:sp>
    </p:spTree>
    <p:extLst>
      <p:ext uri="{BB962C8B-B14F-4D97-AF65-F5344CB8AC3E}">
        <p14:creationId xmlns:p14="http://schemas.microsoft.com/office/powerpoint/2010/main" val="3721382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0" y="849083"/>
            <a:ext cx="9144000" cy="503853"/>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1" u="sng"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3" name="Title 1"/>
          <p:cNvSpPr>
            <a:spLocks noGrp="1"/>
          </p:cNvSpPr>
          <p:nvPr>
            <p:ph type="title"/>
          </p:nvPr>
        </p:nvSpPr>
        <p:spPr bwMode="auto">
          <a:xfrm>
            <a:off x="858397" y="265123"/>
            <a:ext cx="7427207" cy="523220"/>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Service Cost Centers</a:t>
            </a:r>
          </a:p>
        </p:txBody>
      </p:sp>
      <p:sp>
        <p:nvSpPr>
          <p:cNvPr id="8" name="TextBox 7"/>
          <p:cNvSpPr txBox="1"/>
          <p:nvPr/>
        </p:nvSpPr>
        <p:spPr>
          <a:xfrm>
            <a:off x="271451" y="831091"/>
            <a:ext cx="2504406"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Towed Array Handler Equipment Facility (TAHEF) </a:t>
            </a:r>
          </a:p>
        </p:txBody>
      </p:sp>
      <p:sp>
        <p:nvSpPr>
          <p:cNvPr id="9" name="TextBox 8"/>
          <p:cNvSpPr txBox="1"/>
          <p:nvPr/>
        </p:nvSpPr>
        <p:spPr>
          <a:xfrm>
            <a:off x="17930" y="1400087"/>
            <a:ext cx="2995127" cy="1336263"/>
          </a:xfrm>
          <a:prstGeom prst="rect">
            <a:avLst/>
          </a:prstGeom>
          <a:noFill/>
        </p:spPr>
        <p:txBody>
          <a:bodyPr wrap="square" rtlCol="0">
            <a:spAutoFit/>
          </a:bodyPr>
          <a:lstStyle/>
          <a:p>
            <a:pPr marL="233363" indent="-233363">
              <a:lnSpc>
                <a:spcPts val="1300"/>
              </a:lnSpc>
              <a:spcBef>
                <a:spcPts val="300"/>
              </a:spcBef>
              <a:buFont typeface="Wingdings" panose="05000000000000000000" pitchFamily="2" charset="2"/>
              <a:buChar char="§"/>
            </a:pPr>
            <a:r>
              <a:rPr lang="en-US" sz="1200" dirty="0">
                <a:solidFill>
                  <a:srgbClr val="000000"/>
                </a:solidFill>
                <a:latin typeface="Calibri" pitchFamily="34" charset="0"/>
                <a:cs typeface="Calibri" pitchFamily="34" charset="0"/>
              </a:rPr>
              <a:t>Center of Excellence for overhaul of Towed Array Handler Equipment</a:t>
            </a:r>
          </a:p>
          <a:p>
            <a:pPr marL="233363" indent="-233363">
              <a:lnSpc>
                <a:spcPts val="1300"/>
              </a:lnSpc>
              <a:spcBef>
                <a:spcPts val="300"/>
              </a:spcBef>
              <a:buFont typeface="Wingdings" panose="05000000000000000000" pitchFamily="2" charset="2"/>
              <a:buChar char="§"/>
            </a:pPr>
            <a:r>
              <a:rPr lang="en-US" sz="1200" dirty="0">
                <a:solidFill>
                  <a:srgbClr val="000000"/>
                </a:solidFill>
                <a:latin typeface="Calibri" pitchFamily="34" charset="0"/>
                <a:cs typeface="Calibri" pitchFamily="34" charset="0"/>
              </a:rPr>
              <a:t>Registered to ISO 9001-2000 and </a:t>
            </a:r>
            <a:br>
              <a:rPr lang="en-US" sz="1200" dirty="0">
                <a:solidFill>
                  <a:srgbClr val="000000"/>
                </a:solidFill>
                <a:latin typeface="Calibri" pitchFamily="34" charset="0"/>
                <a:cs typeface="Calibri" pitchFamily="34" charset="0"/>
              </a:rPr>
            </a:br>
            <a:r>
              <a:rPr lang="en-US" sz="1200" dirty="0">
                <a:solidFill>
                  <a:srgbClr val="000000"/>
                </a:solidFill>
                <a:latin typeface="Calibri" pitchFamily="34" charset="0"/>
                <a:cs typeface="Calibri" pitchFamily="34" charset="0"/>
              </a:rPr>
              <a:t>aligned with the Towed Systems ISEA Organization</a:t>
            </a:r>
          </a:p>
          <a:p>
            <a:pPr marL="233363" indent="-233363">
              <a:lnSpc>
                <a:spcPts val="1300"/>
              </a:lnSpc>
              <a:spcBef>
                <a:spcPts val="300"/>
              </a:spcBef>
              <a:buFont typeface="Wingdings" panose="05000000000000000000" pitchFamily="2" charset="2"/>
              <a:buChar char="§"/>
            </a:pPr>
            <a:r>
              <a:rPr lang="en-US" sz="1200" dirty="0">
                <a:solidFill>
                  <a:srgbClr val="000000"/>
                </a:solidFill>
                <a:latin typeface="Calibri" pitchFamily="34" charset="0"/>
                <a:cs typeface="Calibri" pitchFamily="34" charset="0"/>
              </a:rPr>
              <a:t>Land-based test facilities for 276 and </a:t>
            </a:r>
            <a:br>
              <a:rPr lang="en-US" sz="1200" dirty="0">
                <a:solidFill>
                  <a:srgbClr val="000000"/>
                </a:solidFill>
                <a:latin typeface="Calibri" pitchFamily="34" charset="0"/>
                <a:cs typeface="Calibri" pitchFamily="34" charset="0"/>
              </a:rPr>
            </a:br>
            <a:r>
              <a:rPr lang="en-US" sz="1200" dirty="0">
                <a:solidFill>
                  <a:srgbClr val="000000"/>
                </a:solidFill>
                <a:latin typeface="Calibri" pitchFamily="34" charset="0"/>
                <a:cs typeface="Calibri" pitchFamily="34" charset="0"/>
              </a:rPr>
              <a:t>542 systems</a:t>
            </a:r>
          </a:p>
        </p:txBody>
      </p:sp>
      <p:sp>
        <p:nvSpPr>
          <p:cNvPr id="10" name="TextBox 9"/>
          <p:cNvSpPr txBox="1"/>
          <p:nvPr/>
        </p:nvSpPr>
        <p:spPr>
          <a:xfrm>
            <a:off x="3069770" y="1400087"/>
            <a:ext cx="2995127" cy="2336537"/>
          </a:xfrm>
          <a:prstGeom prst="rect">
            <a:avLst/>
          </a:prstGeom>
          <a:noFill/>
        </p:spPr>
        <p:txBody>
          <a:bodyPr wrap="square" rtlCol="0">
            <a:spAutoFit/>
          </a:bodyPr>
          <a:lstStyle/>
          <a:p>
            <a:pPr marL="233363" indent="-233363">
              <a:lnSpc>
                <a:spcPts val="1300"/>
              </a:lnSpc>
              <a:spcBef>
                <a:spcPts val="300"/>
              </a:spcBef>
              <a:buFont typeface="Wingdings" panose="05000000000000000000" pitchFamily="2" charset="2"/>
              <a:buChar char="§"/>
            </a:pPr>
            <a:r>
              <a:rPr lang="en-US" sz="1200" dirty="0">
                <a:solidFill>
                  <a:srgbClr val="000000"/>
                </a:solidFill>
                <a:latin typeface="Calibri" pitchFamily="34" charset="0"/>
                <a:cs typeface="Calibri" pitchFamily="34" charset="0"/>
              </a:rPr>
              <a:t>Established as a result of a NAVSEA initiative to integrate all Towed Array </a:t>
            </a:r>
            <a:br>
              <a:rPr lang="en-US" sz="1200" dirty="0">
                <a:solidFill>
                  <a:srgbClr val="000000"/>
                </a:solidFill>
                <a:latin typeface="Calibri" pitchFamily="34" charset="0"/>
                <a:cs typeface="Calibri" pitchFamily="34" charset="0"/>
              </a:rPr>
            </a:br>
            <a:r>
              <a:rPr lang="en-US" sz="1200" dirty="0">
                <a:solidFill>
                  <a:srgbClr val="000000"/>
                </a:solidFill>
                <a:latin typeface="Calibri" pitchFamily="34" charset="0"/>
                <a:cs typeface="Calibri" pitchFamily="34" charset="0"/>
              </a:rPr>
              <a:t>and Tow Cable Repair Level Activity into </a:t>
            </a:r>
            <a:br>
              <a:rPr lang="en-US" sz="1200" dirty="0">
                <a:solidFill>
                  <a:srgbClr val="000000"/>
                </a:solidFill>
                <a:latin typeface="Calibri" pitchFamily="34" charset="0"/>
                <a:cs typeface="Calibri" pitchFamily="34" charset="0"/>
              </a:rPr>
            </a:br>
            <a:r>
              <a:rPr lang="en-US" sz="1200" dirty="0">
                <a:solidFill>
                  <a:srgbClr val="000000"/>
                </a:solidFill>
                <a:latin typeface="Calibri" pitchFamily="34" charset="0"/>
                <a:cs typeface="Calibri" pitchFamily="34" charset="0"/>
              </a:rPr>
              <a:t>a consolidated facility</a:t>
            </a:r>
          </a:p>
          <a:p>
            <a:pPr marL="233363" indent="-233363">
              <a:lnSpc>
                <a:spcPts val="1300"/>
              </a:lnSpc>
              <a:spcBef>
                <a:spcPts val="300"/>
              </a:spcBef>
              <a:buFont typeface="Wingdings" panose="05000000000000000000" pitchFamily="2" charset="2"/>
              <a:buChar char="§"/>
            </a:pPr>
            <a:r>
              <a:rPr lang="en-US" sz="1200" dirty="0">
                <a:solidFill>
                  <a:srgbClr val="000000"/>
                </a:solidFill>
                <a:latin typeface="Calibri" pitchFamily="34" charset="0"/>
                <a:cs typeface="Calibri" pitchFamily="34" charset="0"/>
              </a:rPr>
              <a:t>Responsible for the repair and refurbishment of Surveillance Towed Arrays (SURTASS) A180R and TL-29A; Surface Ship Towed Array TB-37; and Submarine Towed Arrays TB-16, TB-29A and TB-34</a:t>
            </a:r>
          </a:p>
          <a:p>
            <a:pPr marL="233363" indent="-233363">
              <a:lnSpc>
                <a:spcPts val="1300"/>
              </a:lnSpc>
              <a:spcBef>
                <a:spcPts val="300"/>
              </a:spcBef>
              <a:buFont typeface="Wingdings" panose="05000000000000000000" pitchFamily="2" charset="2"/>
              <a:buChar char="§"/>
            </a:pPr>
            <a:r>
              <a:rPr lang="en-US" sz="1200" dirty="0">
                <a:solidFill>
                  <a:srgbClr val="000000"/>
                </a:solidFill>
                <a:latin typeface="Calibri" pitchFamily="34" charset="0"/>
                <a:cs typeface="Calibri" pitchFamily="34" charset="0"/>
              </a:rPr>
              <a:t>Responsible for the manufacturing of </a:t>
            </a:r>
            <a:br>
              <a:rPr lang="en-US" sz="1200" dirty="0">
                <a:solidFill>
                  <a:srgbClr val="000000"/>
                </a:solidFill>
                <a:latin typeface="Calibri" pitchFamily="34" charset="0"/>
                <a:cs typeface="Calibri" pitchFamily="34" charset="0"/>
              </a:rPr>
            </a:br>
            <a:r>
              <a:rPr lang="en-US" sz="1200" dirty="0">
                <a:solidFill>
                  <a:srgbClr val="000000"/>
                </a:solidFill>
                <a:latin typeface="Calibri" pitchFamily="34" charset="0"/>
                <a:cs typeface="Calibri" pitchFamily="34" charset="0"/>
              </a:rPr>
              <a:t>TB-16, AN/SQR-19, TB-34 and SURTASS Tow Cables</a:t>
            </a:r>
          </a:p>
        </p:txBody>
      </p:sp>
      <p:sp>
        <p:nvSpPr>
          <p:cNvPr id="11" name="TextBox 10"/>
          <p:cNvSpPr txBox="1"/>
          <p:nvPr/>
        </p:nvSpPr>
        <p:spPr>
          <a:xfrm>
            <a:off x="6102220" y="1400087"/>
            <a:ext cx="3041780" cy="2336537"/>
          </a:xfrm>
          <a:prstGeom prst="rect">
            <a:avLst/>
          </a:prstGeom>
          <a:noFill/>
        </p:spPr>
        <p:txBody>
          <a:bodyPr wrap="square" rtlCol="0">
            <a:spAutoFit/>
          </a:bodyPr>
          <a:lstStyle/>
          <a:p>
            <a:pPr marL="233363" indent="-233363">
              <a:lnSpc>
                <a:spcPts val="1300"/>
              </a:lnSpc>
              <a:spcBef>
                <a:spcPts val="300"/>
              </a:spcBef>
              <a:buFont typeface="Wingdings" panose="05000000000000000000" pitchFamily="2" charset="2"/>
              <a:buChar char="§"/>
            </a:pPr>
            <a:r>
              <a:rPr lang="en-US" sz="1200" dirty="0">
                <a:solidFill>
                  <a:srgbClr val="000000"/>
                </a:solidFill>
                <a:latin typeface="Calibri" pitchFamily="34" charset="0"/>
                <a:cs typeface="Calibri" pitchFamily="34" charset="0"/>
              </a:rPr>
              <a:t>Rapid array and sensor Calibration/Certification Response Center to accommodate urgent fleet requirements</a:t>
            </a:r>
          </a:p>
          <a:p>
            <a:pPr marL="233363" indent="-233363">
              <a:lnSpc>
                <a:spcPts val="1300"/>
              </a:lnSpc>
              <a:spcBef>
                <a:spcPts val="300"/>
              </a:spcBef>
              <a:buFont typeface="Wingdings" panose="05000000000000000000" pitchFamily="2" charset="2"/>
              <a:buChar char="§"/>
            </a:pPr>
            <a:r>
              <a:rPr lang="en-US" sz="1200" dirty="0">
                <a:solidFill>
                  <a:srgbClr val="000000"/>
                </a:solidFill>
                <a:latin typeface="Calibri" pitchFamily="34" charset="0"/>
                <a:cs typeface="Calibri" pitchFamily="34" charset="0"/>
              </a:rPr>
              <a:t>Navy’s principal Activity for N.I.S.T. traceable calibration of Tactical Towed Arrays including developmental Towed Arrays and Submarine and Surface Ship coatings and hull sensors </a:t>
            </a:r>
          </a:p>
          <a:p>
            <a:pPr marL="233363" indent="-233363">
              <a:lnSpc>
                <a:spcPts val="1300"/>
              </a:lnSpc>
              <a:spcBef>
                <a:spcPts val="300"/>
              </a:spcBef>
              <a:buFont typeface="Wingdings" panose="05000000000000000000" pitchFamily="2" charset="2"/>
              <a:buChar char="§"/>
            </a:pPr>
            <a:r>
              <a:rPr lang="en-US" sz="1200" dirty="0">
                <a:solidFill>
                  <a:srgbClr val="000000"/>
                </a:solidFill>
                <a:latin typeface="Calibri" pitchFamily="34" charset="0"/>
                <a:cs typeface="Calibri" pitchFamily="34" charset="0"/>
              </a:rPr>
              <a:t>Towed Array calibrations include platforms: TB-16 (E,F,G), TB-29, 29A, TB-34, TB-37 and new Fiber Optic Arrays; and Receive Sensitivity Calibration</a:t>
            </a:r>
          </a:p>
        </p:txBody>
      </p:sp>
      <p:sp>
        <p:nvSpPr>
          <p:cNvPr id="12" name="TextBox 11"/>
          <p:cNvSpPr txBox="1"/>
          <p:nvPr/>
        </p:nvSpPr>
        <p:spPr>
          <a:xfrm>
            <a:off x="3187700" y="831091"/>
            <a:ext cx="2768600"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Naval Array Technical Support Center (NATSC)</a:t>
            </a:r>
          </a:p>
        </p:txBody>
      </p:sp>
      <p:sp>
        <p:nvSpPr>
          <p:cNvPr id="13" name="TextBox 12"/>
          <p:cNvSpPr txBox="1"/>
          <p:nvPr/>
        </p:nvSpPr>
        <p:spPr>
          <a:xfrm>
            <a:off x="6180666" y="831091"/>
            <a:ext cx="2768600"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Underwater Sound Reference DIVNPT (USRD)</a:t>
            </a:r>
          </a:p>
        </p:txBody>
      </p:sp>
      <p:pic>
        <p:nvPicPr>
          <p:cNvPr id="14" name="Picture 13" descr="tahe3.png"/>
          <p:cNvPicPr>
            <a:picLocks noChangeAspect="1"/>
          </p:cNvPicPr>
          <p:nvPr/>
        </p:nvPicPr>
        <p:blipFill>
          <a:blip r:embed="rId2" cstate="print"/>
          <a:srcRect l="2407" t="3241" r="8693" b="13426"/>
          <a:stretch>
            <a:fillRect/>
          </a:stretch>
        </p:blipFill>
        <p:spPr>
          <a:xfrm>
            <a:off x="1067346" y="5009785"/>
            <a:ext cx="1583446" cy="1066294"/>
          </a:xfrm>
          <a:prstGeom prst="rect">
            <a:avLst/>
          </a:prstGeom>
          <a:ln>
            <a:noFill/>
          </a:ln>
          <a:effectLst>
            <a:outerShdw blurRad="292100" dist="139700" dir="2700000" algn="tl" rotWithShape="0">
              <a:srgbClr val="333333">
                <a:alpha val="65000"/>
              </a:srgbClr>
            </a:outerShdw>
          </a:effectLst>
        </p:spPr>
      </p:pic>
      <p:pic>
        <p:nvPicPr>
          <p:cNvPr id="15" name="Picture 14" descr="natsc1.png"/>
          <p:cNvPicPr>
            <a:picLocks noChangeAspect="1"/>
          </p:cNvPicPr>
          <p:nvPr/>
        </p:nvPicPr>
        <p:blipFill>
          <a:blip r:embed="rId3" cstate="print"/>
          <a:srcRect l="2125" t="3266" r="2389" b="9235"/>
          <a:stretch>
            <a:fillRect/>
          </a:stretch>
        </p:blipFill>
        <p:spPr>
          <a:xfrm>
            <a:off x="3721212" y="3667576"/>
            <a:ext cx="1700739" cy="120488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678" y="2807845"/>
            <a:ext cx="1578114" cy="1183586"/>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879" y="3864142"/>
            <a:ext cx="1591443" cy="1193583"/>
          </a:xfrm>
          <a:prstGeom prst="rect">
            <a:avLst/>
          </a:prstGeom>
          <a:ln>
            <a:noFill/>
          </a:ln>
          <a:effectLst>
            <a:outerShdw blurRad="292100" dist="139700" dir="2700000" algn="tl" rotWithShape="0">
              <a:srgbClr val="333333">
                <a:alpha val="65000"/>
              </a:srgbClr>
            </a:outerShdw>
          </a:effectLst>
        </p:spPr>
      </p:pic>
      <p:cxnSp>
        <p:nvCxnSpPr>
          <p:cNvPr id="20" name="Straight Connector 19"/>
          <p:cNvCxnSpPr/>
          <p:nvPr/>
        </p:nvCxnSpPr>
        <p:spPr bwMode="auto">
          <a:xfrm>
            <a:off x="3032449" y="1343603"/>
            <a:ext cx="0" cy="4891963"/>
          </a:xfrm>
          <a:prstGeom prst="line">
            <a:avLst/>
          </a:prstGeom>
          <a:solidFill>
            <a:srgbClr val="6FBDC3"/>
          </a:solidFill>
          <a:ln w="9525" cap="flat" cmpd="sng" algn="ctr">
            <a:solidFill>
              <a:srgbClr val="002060"/>
            </a:solidFill>
            <a:prstDash val="solid"/>
            <a:round/>
            <a:headEnd type="none" w="med" len="med"/>
            <a:tailEnd type="none" w="med" len="med"/>
          </a:ln>
          <a:effectLst/>
        </p:spPr>
      </p:cxnSp>
      <p:cxnSp>
        <p:nvCxnSpPr>
          <p:cNvPr id="21" name="Straight Connector 20"/>
          <p:cNvCxnSpPr/>
          <p:nvPr/>
        </p:nvCxnSpPr>
        <p:spPr bwMode="auto">
          <a:xfrm>
            <a:off x="6083559" y="1343603"/>
            <a:ext cx="0" cy="4891963"/>
          </a:xfrm>
          <a:prstGeom prst="line">
            <a:avLst/>
          </a:prstGeom>
          <a:solidFill>
            <a:srgbClr val="6FBDC3"/>
          </a:solidFill>
          <a:ln w="9525" cap="flat" cmpd="sng" algn="ctr">
            <a:solidFill>
              <a:srgbClr val="002060"/>
            </a:solidFill>
            <a:prstDash val="solid"/>
            <a:round/>
            <a:headEnd type="none" w="med" len="med"/>
            <a:tailEnd type="none" w="med" len="med"/>
          </a:ln>
          <a:effectLst/>
        </p:spPr>
      </p:cxnSp>
      <p:pic>
        <p:nvPicPr>
          <p:cNvPr id="22" name="Picture 21" descr="natsc2.png"/>
          <p:cNvPicPr>
            <a:picLocks noChangeAspect="1"/>
          </p:cNvPicPr>
          <p:nvPr/>
        </p:nvPicPr>
        <p:blipFill>
          <a:blip r:embed="rId6" cstate="print"/>
          <a:srcRect l="2442" t="3013" r="2072" b="9071"/>
          <a:stretch>
            <a:fillRect/>
          </a:stretch>
        </p:blipFill>
        <p:spPr>
          <a:xfrm>
            <a:off x="3848810" y="4976544"/>
            <a:ext cx="1700739" cy="1259022"/>
          </a:xfrm>
          <a:prstGeom prst="rect">
            <a:avLst/>
          </a:prstGeom>
          <a:ln>
            <a:noFill/>
          </a:ln>
          <a:effectLst>
            <a:outerShdw blurRad="292100" dist="139700" dir="2700000" algn="tl" rotWithShape="0">
              <a:srgbClr val="333333">
                <a:alpha val="65000"/>
              </a:srgbClr>
            </a:outerShdw>
          </a:effectLst>
        </p:spPr>
      </p:pic>
      <p:pic>
        <p:nvPicPr>
          <p:cNvPr id="19" name="Picture 45" descr="P2110029"/>
          <p:cNvPicPr>
            <a:picLocks noChangeAspect="1" noChangeArrowheads="1"/>
          </p:cNvPicPr>
          <p:nvPr/>
        </p:nvPicPr>
        <p:blipFill>
          <a:blip r:embed="rId7" cstate="print"/>
          <a:srcRect/>
          <a:stretch>
            <a:fillRect/>
          </a:stretch>
        </p:blipFill>
        <p:spPr bwMode="auto">
          <a:xfrm>
            <a:off x="6718698" y="3890870"/>
            <a:ext cx="1808824" cy="1204882"/>
          </a:xfrm>
          <a:prstGeom prst="rect">
            <a:avLst/>
          </a:prstGeom>
          <a:ln>
            <a:noFill/>
          </a:ln>
          <a:effectLst>
            <a:outerShdw blurRad="292100" dist="139700" dir="2700000" algn="tl" rotWithShape="0">
              <a:srgbClr val="333333">
                <a:alpha val="65000"/>
              </a:srgbClr>
            </a:outerShdw>
          </a:effectLst>
        </p:spPr>
      </p:pic>
      <p:cxnSp>
        <p:nvCxnSpPr>
          <p:cNvPr id="4" name="Straight Connector 3"/>
          <p:cNvCxnSpPr/>
          <p:nvPr/>
        </p:nvCxnSpPr>
        <p:spPr bwMode="auto">
          <a:xfrm>
            <a:off x="0" y="727784"/>
            <a:ext cx="9144000" cy="83975"/>
          </a:xfrm>
          <a:prstGeom prst="line">
            <a:avLst/>
          </a:prstGeom>
          <a:solidFill>
            <a:srgbClr val="6FBDC3"/>
          </a:solidFill>
          <a:ln w="9525" cap="flat" cmpd="sng" algn="ctr">
            <a:noFill/>
            <a:prstDash val="solid"/>
            <a:round/>
            <a:headEnd type="none" w="med" len="med"/>
            <a:tailEnd type="none" w="med" len="med"/>
          </a:ln>
          <a:effectLst/>
        </p:spPr>
      </p:cxnSp>
      <p:cxnSp>
        <p:nvCxnSpPr>
          <p:cNvPr id="7" name="Straight Connector 6"/>
          <p:cNvCxnSpPr/>
          <p:nvPr/>
        </p:nvCxnSpPr>
        <p:spPr bwMode="auto">
          <a:xfrm>
            <a:off x="0" y="718453"/>
            <a:ext cx="9386596" cy="83976"/>
          </a:xfrm>
          <a:prstGeom prst="line">
            <a:avLst/>
          </a:prstGeom>
          <a:solidFill>
            <a:srgbClr val="6FBDC3"/>
          </a:solidFill>
          <a:ln w="9525" cap="flat" cmpd="sng" algn="ctr">
            <a:noFill/>
            <a:prstDash val="solid"/>
            <a:round/>
            <a:headEnd type="none" w="med" len="med"/>
            <a:tailEnd type="none" w="med" len="med"/>
          </a:ln>
          <a:effectLst/>
        </p:spPr>
      </p:cxnSp>
      <p:cxnSp>
        <p:nvCxnSpPr>
          <p:cNvPr id="24" name="Straight Connector 23"/>
          <p:cNvCxnSpPr/>
          <p:nvPr/>
        </p:nvCxnSpPr>
        <p:spPr bwMode="auto">
          <a:xfrm>
            <a:off x="0" y="2948470"/>
            <a:ext cx="9218645" cy="5212080"/>
          </a:xfrm>
          <a:prstGeom prst="line">
            <a:avLst/>
          </a:prstGeom>
          <a:solidFill>
            <a:srgbClr val="6FBDC3"/>
          </a:solidFill>
          <a:ln w="9525" cap="flat" cmpd="sng" algn="ctr">
            <a:noFill/>
            <a:prstDash val="solid"/>
            <a:round/>
            <a:headEnd type="none" w="med" len="med"/>
            <a:tailEnd type="none" w="med" len="med"/>
          </a:ln>
          <a:effectLst/>
        </p:spPr>
      </p:cxnSp>
      <p:sp>
        <p:nvSpPr>
          <p:cNvPr id="23" name="Slide Number Placeholder 2"/>
          <p:cNvSpPr txBox="1">
            <a:spLocks/>
          </p:cNvSpPr>
          <p:nvPr/>
        </p:nvSpPr>
        <p:spPr>
          <a:xfrm>
            <a:off x="8910564" y="6488418"/>
            <a:ext cx="2179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A24B3E9-C830-4F9F-8675-0D22472E8C11}" type="slidenum">
              <a:rPr lang="en-US" sz="1200" smtClean="0"/>
              <a:pPr algn="ctr"/>
              <a:t>5</a:t>
            </a:fld>
            <a:endParaRPr lang="en-US" sz="1200" dirty="0"/>
          </a:p>
        </p:txBody>
      </p:sp>
    </p:spTree>
    <p:extLst>
      <p:ext uri="{BB962C8B-B14F-4D97-AF65-F5344CB8AC3E}">
        <p14:creationId xmlns:p14="http://schemas.microsoft.com/office/powerpoint/2010/main" val="367224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3"/>
          <p:cNvSpPr>
            <a:spLocks noGrp="1" noChangeArrowheads="1"/>
          </p:cNvSpPr>
          <p:nvPr>
            <p:ph type="title"/>
          </p:nvPr>
        </p:nvSpPr>
        <p:spPr bwMode="auto">
          <a:xfrm>
            <a:off x="887812" y="142333"/>
            <a:ext cx="7380215" cy="954107"/>
          </a:xfrm>
          <a:noFill/>
          <a:ln>
            <a:miter lim="800000"/>
            <a:headEnd/>
            <a:tailEnd/>
          </a:ln>
        </p:spPr>
        <p:txBody>
          <a:bodyPr vert="horz" wrap="square" lIns="91440" tIns="45720" rIns="91440" bIns="45720" numCol="1" anchor="t" anchorCtr="0" compatLnSpc="1">
            <a:prstTxWarp prst="textNoShape">
              <a:avLst/>
            </a:prstTxWarp>
            <a:spAutoFit/>
          </a:bodyPr>
          <a:lstStyle/>
          <a:p>
            <a:pPr algn="ctr" eaLnBrk="1" hangingPunct="1"/>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Strategically Located Offsite and Intermediate Maintenance Activities (IMA) Personnel</a:t>
            </a:r>
          </a:p>
        </p:txBody>
      </p:sp>
      <p:sp>
        <p:nvSpPr>
          <p:cNvPr id="29704" name="Rectangle 3"/>
          <p:cNvSpPr>
            <a:spLocks noChangeArrowheads="1"/>
          </p:cNvSpPr>
          <p:nvPr/>
        </p:nvSpPr>
        <p:spPr bwMode="auto">
          <a:xfrm>
            <a:off x="0" y="5908958"/>
            <a:ext cx="9144000" cy="365760"/>
          </a:xfrm>
          <a:prstGeom prst="rect">
            <a:avLst/>
          </a:prstGeom>
          <a:solidFill>
            <a:srgbClr val="003366"/>
          </a:solidFill>
          <a:ln w="9525" algn="ctr">
            <a:noFill/>
            <a:miter lim="800000"/>
            <a:headEnd/>
            <a:tailEnd/>
          </a:ln>
        </p:spPr>
        <p:txBody>
          <a:bodyPr wrap="none" anchor="ctr"/>
          <a:lstStyle/>
          <a:p>
            <a:pPr marL="344488" algn="ctr" eaLnBrk="1" hangingPunct="1">
              <a:lnSpc>
                <a:spcPct val="90000"/>
              </a:lnSpc>
            </a:pPr>
            <a:r>
              <a:rPr lang="en-US" sz="1600" b="1" i="1" dirty="0">
                <a:solidFill>
                  <a:srgbClr val="FFFFFF"/>
                </a:solidFill>
                <a:latin typeface="Arial" pitchFamily="34" charset="0"/>
                <a:cs typeface="Times New Roman" pitchFamily="18" charset="0"/>
              </a:rPr>
              <a:t>Our Resources and Expertise Support National and Foreign Military Efforts </a:t>
            </a:r>
          </a:p>
        </p:txBody>
      </p:sp>
      <p:sp>
        <p:nvSpPr>
          <p:cNvPr id="30" name="Slide Number Placeholder 2"/>
          <p:cNvSpPr txBox="1">
            <a:spLocks/>
          </p:cNvSpPr>
          <p:nvPr/>
        </p:nvSpPr>
        <p:spPr>
          <a:xfrm>
            <a:off x="8918342" y="6491583"/>
            <a:ext cx="2179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A24B3E9-C830-4F9F-8675-0D22472E8C11}" type="slidenum">
              <a:rPr lang="en-US" sz="1200" smtClean="0"/>
              <a:pPr algn="ctr"/>
              <a:t>6</a:t>
            </a:fld>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56" y="1112314"/>
            <a:ext cx="8896308" cy="4714553"/>
          </a:xfrm>
          <a:prstGeom prst="rect">
            <a:avLst/>
          </a:prstGeom>
        </p:spPr>
      </p:pic>
    </p:spTree>
    <p:extLst>
      <p:ext uri="{BB962C8B-B14F-4D97-AF65-F5344CB8AC3E}">
        <p14:creationId xmlns:p14="http://schemas.microsoft.com/office/powerpoint/2010/main" val="419218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3"/>
          <p:cNvSpPr>
            <a:spLocks noGrp="1" noChangeArrowheads="1"/>
          </p:cNvSpPr>
          <p:nvPr>
            <p:ph type="title"/>
          </p:nvPr>
        </p:nvSpPr>
        <p:spPr bwMode="auto">
          <a:xfrm>
            <a:off x="887812" y="278530"/>
            <a:ext cx="7380215" cy="523220"/>
          </a:xfrm>
          <a:noFill/>
          <a:ln>
            <a:miter lim="800000"/>
            <a:headEnd/>
            <a:tailEnd/>
          </a:ln>
        </p:spPr>
        <p:txBody>
          <a:bodyPr vert="horz" wrap="square" lIns="91440" tIns="45720" rIns="91440" bIns="45720" numCol="1" anchor="t" anchorCtr="0" compatLnSpc="1">
            <a:prstTxWarp prst="textNoShape">
              <a:avLst/>
            </a:prstTxWarp>
            <a:spAutoFit/>
          </a:bodyPr>
          <a:lstStyle/>
          <a:p>
            <a:pPr algn="ctr" eaLnBrk="1" hangingPunct="1"/>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C15 Strategy Map</a:t>
            </a:r>
          </a:p>
        </p:txBody>
      </p:sp>
      <p:sp>
        <p:nvSpPr>
          <p:cNvPr id="30" name="Slide Number Placeholder 2"/>
          <p:cNvSpPr txBox="1">
            <a:spLocks/>
          </p:cNvSpPr>
          <p:nvPr/>
        </p:nvSpPr>
        <p:spPr>
          <a:xfrm>
            <a:off x="8918342" y="6491583"/>
            <a:ext cx="2179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A24B3E9-C830-4F9F-8675-0D22472E8C11}" type="slidenum">
              <a:rPr lang="en-US" sz="1200" smtClean="0"/>
              <a:pPr algn="ctr"/>
              <a:t>7</a:t>
            </a:fld>
            <a:endParaRPr lang="en-US" sz="1200" dirty="0"/>
          </a:p>
        </p:txBody>
      </p:sp>
      <p:sp>
        <p:nvSpPr>
          <p:cNvPr id="204" name="object 18"/>
          <p:cNvSpPr txBox="1"/>
          <p:nvPr/>
        </p:nvSpPr>
        <p:spPr>
          <a:xfrm>
            <a:off x="96481" y="1005959"/>
            <a:ext cx="1132619" cy="428964"/>
          </a:xfrm>
          <a:prstGeom prst="rect">
            <a:avLst/>
          </a:prstGeom>
        </p:spPr>
        <p:txBody>
          <a:bodyPr vert="horz" wrap="square" lIns="0" tIns="43815" rIns="0" bIns="0" rtlCol="0">
            <a:spAutoFit/>
          </a:bodyPr>
          <a:lstStyle/>
          <a:p>
            <a:pPr marL="12700" marR="5080">
              <a:lnSpc>
                <a:spcPts val="1010"/>
              </a:lnSpc>
              <a:spcBef>
                <a:spcPts val="345"/>
              </a:spcBef>
            </a:pPr>
            <a:r>
              <a:rPr sz="1400" b="1" spc="-10" dirty="0">
                <a:latin typeface="Calibri" panose="020F0502020204030204" pitchFamily="34" charset="0"/>
                <a:cs typeface="Calibri" panose="020F0502020204030204" pitchFamily="34" charset="0"/>
              </a:rPr>
              <a:t>NUWCDIVNPT OPERATING PRINCIPLES</a:t>
            </a:r>
            <a:endParaRPr sz="1400" b="1" dirty="0">
              <a:latin typeface="Calibri" panose="020F0502020204030204" pitchFamily="34" charset="0"/>
              <a:cs typeface="Calibri" panose="020F0502020204030204" pitchFamily="34" charset="0"/>
            </a:endParaRPr>
          </a:p>
        </p:txBody>
      </p:sp>
      <p:sp>
        <p:nvSpPr>
          <p:cNvPr id="205" name="object 19"/>
          <p:cNvSpPr txBox="1"/>
          <p:nvPr/>
        </p:nvSpPr>
        <p:spPr>
          <a:xfrm>
            <a:off x="96481" y="1868827"/>
            <a:ext cx="1190978" cy="428964"/>
          </a:xfrm>
          <a:prstGeom prst="rect">
            <a:avLst/>
          </a:prstGeom>
        </p:spPr>
        <p:txBody>
          <a:bodyPr vert="horz" wrap="square" lIns="0" tIns="43815" rIns="0" bIns="0" rtlCol="0">
            <a:spAutoFit/>
          </a:bodyPr>
          <a:lstStyle/>
          <a:p>
            <a:pPr marL="12700" marR="5080">
              <a:lnSpc>
                <a:spcPts val="1010"/>
              </a:lnSpc>
              <a:spcBef>
                <a:spcPts val="345"/>
              </a:spcBef>
            </a:pPr>
            <a:r>
              <a:rPr sz="1400" b="1" spc="-10" dirty="0">
                <a:latin typeface="Calibri" panose="020F0502020204030204" pitchFamily="34" charset="0"/>
                <a:cs typeface="Calibri" panose="020F0502020204030204" pitchFamily="34" charset="0"/>
              </a:rPr>
              <a:t>NUWCDIVNPT STRATEGIC </a:t>
            </a:r>
            <a:r>
              <a:rPr sz="1400" b="1" dirty="0">
                <a:latin typeface="Calibri" panose="020F0502020204030204" pitchFamily="34" charset="0"/>
                <a:cs typeface="Calibri" panose="020F0502020204030204" pitchFamily="34" charset="0"/>
              </a:rPr>
              <a:t>FOCUS</a:t>
            </a:r>
            <a:r>
              <a:rPr sz="1400" b="1" spc="-40" dirty="0">
                <a:latin typeface="Calibri" panose="020F0502020204030204" pitchFamily="34" charset="0"/>
                <a:cs typeface="Calibri" panose="020F0502020204030204" pitchFamily="34" charset="0"/>
              </a:rPr>
              <a:t> </a:t>
            </a:r>
            <a:r>
              <a:rPr sz="1400" b="1" spc="-10" dirty="0">
                <a:latin typeface="Calibri" panose="020F0502020204030204" pitchFamily="34" charset="0"/>
                <a:cs typeface="Calibri" panose="020F0502020204030204" pitchFamily="34" charset="0"/>
              </a:rPr>
              <a:t>AREAS</a:t>
            </a:r>
            <a:endParaRPr sz="1400" b="1" dirty="0">
              <a:latin typeface="Calibri" panose="020F0502020204030204" pitchFamily="34" charset="0"/>
              <a:cs typeface="Calibri" panose="020F0502020204030204" pitchFamily="34" charset="0"/>
            </a:endParaRPr>
          </a:p>
        </p:txBody>
      </p:sp>
      <p:sp>
        <p:nvSpPr>
          <p:cNvPr id="207" name="object 23"/>
          <p:cNvSpPr/>
          <p:nvPr/>
        </p:nvSpPr>
        <p:spPr>
          <a:xfrm>
            <a:off x="1170669" y="967179"/>
            <a:ext cx="2765425" cy="530860"/>
          </a:xfrm>
          <a:custGeom>
            <a:avLst/>
            <a:gdLst/>
            <a:ahLst/>
            <a:cxnLst/>
            <a:rect l="l" t="t" r="r" b="b"/>
            <a:pathLst>
              <a:path w="2765425" h="530860">
                <a:moveTo>
                  <a:pt x="2499995" y="0"/>
                </a:moveTo>
                <a:lnTo>
                  <a:pt x="0" y="0"/>
                </a:lnTo>
                <a:lnTo>
                  <a:pt x="265176" y="265176"/>
                </a:lnTo>
                <a:lnTo>
                  <a:pt x="0" y="530352"/>
                </a:lnTo>
                <a:lnTo>
                  <a:pt x="2499995" y="530352"/>
                </a:lnTo>
                <a:lnTo>
                  <a:pt x="2765158" y="265176"/>
                </a:lnTo>
                <a:lnTo>
                  <a:pt x="2499995" y="0"/>
                </a:lnTo>
                <a:close/>
              </a:path>
            </a:pathLst>
          </a:custGeom>
          <a:solidFill>
            <a:srgbClr val="996600"/>
          </a:solidFill>
          <a:ln w="190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8" name="object 24"/>
          <p:cNvSpPr/>
          <p:nvPr/>
        </p:nvSpPr>
        <p:spPr>
          <a:xfrm>
            <a:off x="3659317" y="967179"/>
            <a:ext cx="2765425" cy="530860"/>
          </a:xfrm>
          <a:custGeom>
            <a:avLst/>
            <a:gdLst/>
            <a:ahLst/>
            <a:cxnLst/>
            <a:rect l="l" t="t" r="r" b="b"/>
            <a:pathLst>
              <a:path w="2765425" h="530860">
                <a:moveTo>
                  <a:pt x="2499995" y="0"/>
                </a:moveTo>
                <a:lnTo>
                  <a:pt x="0" y="0"/>
                </a:lnTo>
                <a:lnTo>
                  <a:pt x="265176" y="265176"/>
                </a:lnTo>
                <a:lnTo>
                  <a:pt x="0" y="530352"/>
                </a:lnTo>
                <a:lnTo>
                  <a:pt x="2499995" y="530352"/>
                </a:lnTo>
                <a:lnTo>
                  <a:pt x="2765158" y="265176"/>
                </a:lnTo>
                <a:lnTo>
                  <a:pt x="2499995" y="0"/>
                </a:lnTo>
                <a:close/>
              </a:path>
            </a:pathLst>
          </a:custGeom>
          <a:solidFill>
            <a:srgbClr val="996600"/>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9" name="object 25"/>
          <p:cNvSpPr/>
          <p:nvPr/>
        </p:nvSpPr>
        <p:spPr>
          <a:xfrm>
            <a:off x="3659317" y="967179"/>
            <a:ext cx="2765425" cy="530860"/>
          </a:xfrm>
          <a:custGeom>
            <a:avLst/>
            <a:gdLst/>
            <a:ahLst/>
            <a:cxnLst/>
            <a:rect l="l" t="t" r="r" b="b"/>
            <a:pathLst>
              <a:path w="2765425" h="530860">
                <a:moveTo>
                  <a:pt x="0" y="0"/>
                </a:moveTo>
                <a:lnTo>
                  <a:pt x="2499995" y="0"/>
                </a:lnTo>
                <a:lnTo>
                  <a:pt x="2765158" y="265176"/>
                </a:lnTo>
                <a:lnTo>
                  <a:pt x="2499995" y="530352"/>
                </a:lnTo>
                <a:lnTo>
                  <a:pt x="0" y="530352"/>
                </a:lnTo>
                <a:lnTo>
                  <a:pt x="265176" y="265176"/>
                </a:lnTo>
                <a:lnTo>
                  <a:pt x="0" y="0"/>
                </a:lnTo>
                <a:close/>
              </a:path>
            </a:pathLst>
          </a:custGeom>
          <a:ln w="2540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0" name="object 26"/>
          <p:cNvSpPr txBox="1"/>
          <p:nvPr/>
        </p:nvSpPr>
        <p:spPr>
          <a:xfrm>
            <a:off x="2123769" y="1095637"/>
            <a:ext cx="3881754" cy="228909"/>
          </a:xfrm>
          <a:prstGeom prst="rect">
            <a:avLst/>
          </a:prstGeom>
        </p:spPr>
        <p:txBody>
          <a:bodyPr vert="horz" wrap="square" lIns="0" tIns="13335" rIns="0" bIns="0" rtlCol="0">
            <a:spAutoFit/>
          </a:bodyPr>
          <a:lstStyle/>
          <a:p>
            <a:pPr marL="12700">
              <a:lnSpc>
                <a:spcPct val="100000"/>
              </a:lnSpc>
              <a:spcBef>
                <a:spcPts val="105"/>
              </a:spcBef>
              <a:tabLst>
                <a:tab pos="2002789" algn="l"/>
              </a:tabLst>
            </a:pPr>
            <a:r>
              <a:rPr sz="1400" b="1" spc="-10" dirty="0">
                <a:solidFill>
                  <a:srgbClr val="FFFFFF"/>
                </a:solidFill>
                <a:latin typeface="Calibri" panose="020F0502020204030204" pitchFamily="34" charset="0"/>
                <a:cs typeface="Calibri" panose="020F0502020204030204" pitchFamily="34" charset="0"/>
              </a:rPr>
              <a:t>Teamwork</a:t>
            </a:r>
            <a:r>
              <a:rPr sz="1400" b="1" dirty="0">
                <a:solidFill>
                  <a:srgbClr val="FFFFFF"/>
                </a:solidFill>
                <a:latin typeface="Calibri" panose="020F0502020204030204" pitchFamily="34" charset="0"/>
                <a:cs typeface="Calibri" panose="020F0502020204030204" pitchFamily="34" charset="0"/>
              </a:rPr>
              <a:t>	Fleet/Customer</a:t>
            </a:r>
            <a:r>
              <a:rPr sz="1400" b="1" spc="-65" dirty="0">
                <a:solidFill>
                  <a:srgbClr val="FFFFFF"/>
                </a:solidFill>
                <a:latin typeface="Calibri" panose="020F0502020204030204" pitchFamily="34" charset="0"/>
                <a:cs typeface="Calibri" panose="020F0502020204030204" pitchFamily="34" charset="0"/>
              </a:rPr>
              <a:t> </a:t>
            </a:r>
            <a:r>
              <a:rPr sz="1400" b="1" spc="-10" dirty="0">
                <a:solidFill>
                  <a:srgbClr val="FFFFFF"/>
                </a:solidFill>
                <a:latin typeface="Calibri" panose="020F0502020204030204" pitchFamily="34" charset="0"/>
                <a:cs typeface="Calibri" panose="020F0502020204030204" pitchFamily="34" charset="0"/>
              </a:rPr>
              <a:t>Focus</a:t>
            </a:r>
            <a:endParaRPr sz="1400">
              <a:latin typeface="Calibri" panose="020F0502020204030204" pitchFamily="34" charset="0"/>
              <a:cs typeface="Calibri" panose="020F0502020204030204" pitchFamily="34" charset="0"/>
            </a:endParaRPr>
          </a:p>
        </p:txBody>
      </p:sp>
      <p:grpSp>
        <p:nvGrpSpPr>
          <p:cNvPr id="211" name="object 27"/>
          <p:cNvGrpSpPr/>
          <p:nvPr/>
        </p:nvGrpSpPr>
        <p:grpSpPr>
          <a:xfrm>
            <a:off x="6135264" y="954479"/>
            <a:ext cx="2790825" cy="556260"/>
            <a:chOff x="6135264" y="586470"/>
            <a:chExt cx="2790825" cy="556260"/>
          </a:xfrm>
        </p:grpSpPr>
        <p:sp>
          <p:nvSpPr>
            <p:cNvPr id="212" name="object 28"/>
            <p:cNvSpPr/>
            <p:nvPr/>
          </p:nvSpPr>
          <p:spPr>
            <a:xfrm>
              <a:off x="6147964" y="599170"/>
              <a:ext cx="2765425" cy="530860"/>
            </a:xfrm>
            <a:custGeom>
              <a:avLst/>
              <a:gdLst/>
              <a:ahLst/>
              <a:cxnLst/>
              <a:rect l="l" t="t" r="r" b="b"/>
              <a:pathLst>
                <a:path w="2765425" h="530860">
                  <a:moveTo>
                    <a:pt x="2499995" y="0"/>
                  </a:moveTo>
                  <a:lnTo>
                    <a:pt x="0" y="0"/>
                  </a:lnTo>
                  <a:lnTo>
                    <a:pt x="265176" y="265176"/>
                  </a:lnTo>
                  <a:lnTo>
                    <a:pt x="0" y="530352"/>
                  </a:lnTo>
                  <a:lnTo>
                    <a:pt x="2499995" y="530352"/>
                  </a:lnTo>
                  <a:lnTo>
                    <a:pt x="2765158" y="265176"/>
                  </a:lnTo>
                  <a:lnTo>
                    <a:pt x="2499995" y="0"/>
                  </a:lnTo>
                  <a:close/>
                </a:path>
              </a:pathLst>
            </a:custGeom>
            <a:solidFill>
              <a:srgbClr val="996600"/>
            </a:solidFill>
            <a:ln>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3" name="object 29"/>
            <p:cNvSpPr/>
            <p:nvPr/>
          </p:nvSpPr>
          <p:spPr>
            <a:xfrm>
              <a:off x="6147964" y="599170"/>
              <a:ext cx="2765425" cy="530860"/>
            </a:xfrm>
            <a:custGeom>
              <a:avLst/>
              <a:gdLst/>
              <a:ahLst/>
              <a:cxnLst/>
              <a:rect l="l" t="t" r="r" b="b"/>
              <a:pathLst>
                <a:path w="2765425" h="530860">
                  <a:moveTo>
                    <a:pt x="0" y="0"/>
                  </a:moveTo>
                  <a:lnTo>
                    <a:pt x="2499995" y="0"/>
                  </a:lnTo>
                  <a:lnTo>
                    <a:pt x="2765158" y="265176"/>
                  </a:lnTo>
                  <a:lnTo>
                    <a:pt x="2499995" y="530352"/>
                  </a:lnTo>
                  <a:lnTo>
                    <a:pt x="0" y="530352"/>
                  </a:lnTo>
                  <a:lnTo>
                    <a:pt x="265176" y="265176"/>
                  </a:lnTo>
                  <a:lnTo>
                    <a:pt x="0" y="0"/>
                  </a:lnTo>
                  <a:close/>
                </a:path>
              </a:pathLst>
            </a:custGeom>
            <a:ln w="2540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14" name="object 30"/>
          <p:cNvSpPr txBox="1"/>
          <p:nvPr/>
        </p:nvSpPr>
        <p:spPr>
          <a:xfrm>
            <a:off x="6624021" y="1003626"/>
            <a:ext cx="1849755" cy="424180"/>
          </a:xfrm>
          <a:prstGeom prst="rect">
            <a:avLst/>
          </a:prstGeom>
        </p:spPr>
        <p:txBody>
          <a:bodyPr vert="horz" wrap="square" lIns="0" tIns="43180" rIns="0" bIns="0" rtlCol="0">
            <a:spAutoFit/>
          </a:bodyPr>
          <a:lstStyle/>
          <a:p>
            <a:pPr marL="463550" marR="5080" indent="-451484">
              <a:lnSpc>
                <a:spcPts val="1450"/>
              </a:lnSpc>
              <a:spcBef>
                <a:spcPts val="340"/>
              </a:spcBef>
            </a:pPr>
            <a:r>
              <a:rPr sz="1400" b="1" spc="-10" dirty="0">
                <a:solidFill>
                  <a:srgbClr val="FFFFFF"/>
                </a:solidFill>
                <a:latin typeface="Calibri" panose="020F0502020204030204" pitchFamily="34" charset="0"/>
                <a:cs typeface="Calibri" panose="020F0502020204030204" pitchFamily="34" charset="0"/>
              </a:rPr>
              <a:t>Technical</a:t>
            </a:r>
            <a:r>
              <a:rPr sz="1400" b="1" spc="-40" dirty="0">
                <a:solidFill>
                  <a:srgbClr val="FFFFFF"/>
                </a:solidFill>
                <a:latin typeface="Calibri" panose="020F0502020204030204" pitchFamily="34" charset="0"/>
                <a:cs typeface="Calibri" panose="020F0502020204030204" pitchFamily="34" charset="0"/>
              </a:rPr>
              <a:t> </a:t>
            </a:r>
            <a:r>
              <a:rPr sz="1400" b="1" dirty="0">
                <a:solidFill>
                  <a:srgbClr val="FFFFFF"/>
                </a:solidFill>
                <a:latin typeface="Calibri" panose="020F0502020204030204" pitchFamily="34" charset="0"/>
                <a:cs typeface="Calibri" panose="020F0502020204030204" pitchFamily="34" charset="0"/>
              </a:rPr>
              <a:t>&amp;</a:t>
            </a:r>
            <a:r>
              <a:rPr sz="1400" b="1" spc="-40" dirty="0">
                <a:solidFill>
                  <a:srgbClr val="FFFFFF"/>
                </a:solidFill>
                <a:latin typeface="Calibri" panose="020F0502020204030204" pitchFamily="34" charset="0"/>
                <a:cs typeface="Calibri" panose="020F0502020204030204" pitchFamily="34" charset="0"/>
              </a:rPr>
              <a:t> </a:t>
            </a:r>
            <a:r>
              <a:rPr sz="1400" b="1" spc="-10" dirty="0">
                <a:solidFill>
                  <a:srgbClr val="FFFFFF"/>
                </a:solidFill>
                <a:latin typeface="Calibri" panose="020F0502020204030204" pitchFamily="34" charset="0"/>
                <a:cs typeface="Calibri" panose="020F0502020204030204" pitchFamily="34" charset="0"/>
              </a:rPr>
              <a:t>Business Excellence</a:t>
            </a:r>
            <a:endParaRPr sz="1400">
              <a:latin typeface="Calibri" panose="020F0502020204030204" pitchFamily="34" charset="0"/>
              <a:cs typeface="Calibri" panose="020F0502020204030204" pitchFamily="34" charset="0"/>
            </a:endParaRPr>
          </a:p>
        </p:txBody>
      </p:sp>
      <p:sp>
        <p:nvSpPr>
          <p:cNvPr id="215" name="object 31"/>
          <p:cNvSpPr/>
          <p:nvPr/>
        </p:nvSpPr>
        <p:spPr>
          <a:xfrm>
            <a:off x="1171440" y="1844531"/>
            <a:ext cx="2776855" cy="524510"/>
          </a:xfrm>
          <a:custGeom>
            <a:avLst/>
            <a:gdLst/>
            <a:ahLst/>
            <a:cxnLst/>
            <a:rect l="l" t="t" r="r" b="b"/>
            <a:pathLst>
              <a:path w="2776854" h="524510">
                <a:moveTo>
                  <a:pt x="2514295" y="0"/>
                </a:moveTo>
                <a:lnTo>
                  <a:pt x="0" y="0"/>
                </a:lnTo>
                <a:lnTo>
                  <a:pt x="262216" y="262216"/>
                </a:lnTo>
                <a:lnTo>
                  <a:pt x="0" y="524433"/>
                </a:lnTo>
                <a:lnTo>
                  <a:pt x="2514295" y="524433"/>
                </a:lnTo>
                <a:lnTo>
                  <a:pt x="2776512" y="262216"/>
                </a:lnTo>
                <a:lnTo>
                  <a:pt x="2514295" y="0"/>
                </a:lnTo>
                <a:close/>
              </a:path>
            </a:pathLst>
          </a:custGeom>
          <a:solidFill>
            <a:srgbClr val="C0C0C0"/>
          </a:solidFill>
          <a:ln w="19050">
            <a:solidFill>
              <a:schemeClr val="bg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6" name="object 32"/>
          <p:cNvSpPr txBox="1"/>
          <p:nvPr/>
        </p:nvSpPr>
        <p:spPr>
          <a:xfrm>
            <a:off x="2091129" y="1970035"/>
            <a:ext cx="975360" cy="22890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29527B"/>
                </a:solidFill>
                <a:latin typeface="Calibri" panose="020F0502020204030204" pitchFamily="34" charset="0"/>
                <a:cs typeface="Calibri" panose="020F0502020204030204" pitchFamily="34" charset="0"/>
              </a:rPr>
              <a:t>Our</a:t>
            </a:r>
            <a:r>
              <a:rPr sz="1400" b="1" spc="-10" dirty="0">
                <a:solidFill>
                  <a:srgbClr val="29527B"/>
                </a:solidFill>
                <a:latin typeface="Calibri" panose="020F0502020204030204" pitchFamily="34" charset="0"/>
                <a:cs typeface="Calibri" panose="020F0502020204030204" pitchFamily="34" charset="0"/>
              </a:rPr>
              <a:t> People</a:t>
            </a:r>
            <a:endParaRPr sz="1400">
              <a:latin typeface="Calibri" panose="020F0502020204030204" pitchFamily="34" charset="0"/>
              <a:cs typeface="Calibri" panose="020F0502020204030204" pitchFamily="34" charset="0"/>
            </a:endParaRPr>
          </a:p>
        </p:txBody>
      </p:sp>
      <p:grpSp>
        <p:nvGrpSpPr>
          <p:cNvPr id="217" name="object 33"/>
          <p:cNvGrpSpPr/>
          <p:nvPr/>
        </p:nvGrpSpPr>
        <p:grpSpPr>
          <a:xfrm>
            <a:off x="3657602" y="1831831"/>
            <a:ext cx="2802255" cy="549910"/>
            <a:chOff x="3657602" y="1479924"/>
            <a:chExt cx="2802255" cy="549910"/>
          </a:xfrm>
        </p:grpSpPr>
        <p:sp>
          <p:nvSpPr>
            <p:cNvPr id="218" name="object 34"/>
            <p:cNvSpPr/>
            <p:nvPr/>
          </p:nvSpPr>
          <p:spPr>
            <a:xfrm>
              <a:off x="3670302" y="1492624"/>
              <a:ext cx="2776855" cy="524510"/>
            </a:xfrm>
            <a:custGeom>
              <a:avLst/>
              <a:gdLst/>
              <a:ahLst/>
              <a:cxnLst/>
              <a:rect l="l" t="t" r="r" b="b"/>
              <a:pathLst>
                <a:path w="2776854" h="524510">
                  <a:moveTo>
                    <a:pt x="2514295" y="0"/>
                  </a:moveTo>
                  <a:lnTo>
                    <a:pt x="0" y="0"/>
                  </a:lnTo>
                  <a:lnTo>
                    <a:pt x="262216" y="262216"/>
                  </a:lnTo>
                  <a:lnTo>
                    <a:pt x="0" y="524433"/>
                  </a:lnTo>
                  <a:lnTo>
                    <a:pt x="2514295" y="524433"/>
                  </a:lnTo>
                  <a:lnTo>
                    <a:pt x="2776512" y="262216"/>
                  </a:lnTo>
                  <a:lnTo>
                    <a:pt x="2514295" y="0"/>
                  </a:lnTo>
                  <a:close/>
                </a:path>
              </a:pathLst>
            </a:custGeom>
            <a:solidFill>
              <a:srgbClr val="C0C0C0"/>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9" name="object 35"/>
            <p:cNvSpPr/>
            <p:nvPr/>
          </p:nvSpPr>
          <p:spPr>
            <a:xfrm>
              <a:off x="3670302" y="1492624"/>
              <a:ext cx="2776855" cy="524510"/>
            </a:xfrm>
            <a:custGeom>
              <a:avLst/>
              <a:gdLst/>
              <a:ahLst/>
              <a:cxnLst/>
              <a:rect l="l" t="t" r="r" b="b"/>
              <a:pathLst>
                <a:path w="2776854" h="524510">
                  <a:moveTo>
                    <a:pt x="0" y="0"/>
                  </a:moveTo>
                  <a:lnTo>
                    <a:pt x="2514295" y="0"/>
                  </a:lnTo>
                  <a:lnTo>
                    <a:pt x="2776512" y="262216"/>
                  </a:lnTo>
                  <a:lnTo>
                    <a:pt x="2514295" y="524433"/>
                  </a:lnTo>
                  <a:lnTo>
                    <a:pt x="0" y="524433"/>
                  </a:lnTo>
                  <a:lnTo>
                    <a:pt x="262216" y="262216"/>
                  </a:lnTo>
                  <a:lnTo>
                    <a:pt x="0" y="0"/>
                  </a:lnTo>
                  <a:close/>
                </a:path>
              </a:pathLst>
            </a:custGeom>
            <a:ln w="2540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20" name="object 36"/>
          <p:cNvSpPr txBox="1"/>
          <p:nvPr/>
        </p:nvSpPr>
        <p:spPr>
          <a:xfrm>
            <a:off x="4152602" y="1878024"/>
            <a:ext cx="1849755" cy="424180"/>
          </a:xfrm>
          <a:prstGeom prst="rect">
            <a:avLst/>
          </a:prstGeom>
        </p:spPr>
        <p:txBody>
          <a:bodyPr vert="horz" wrap="square" lIns="0" tIns="43180" rIns="0" bIns="0" rtlCol="0">
            <a:spAutoFit/>
          </a:bodyPr>
          <a:lstStyle/>
          <a:p>
            <a:pPr marL="478790" marR="5080" indent="-466725">
              <a:lnSpc>
                <a:spcPts val="1450"/>
              </a:lnSpc>
              <a:spcBef>
                <a:spcPts val="340"/>
              </a:spcBef>
            </a:pPr>
            <a:r>
              <a:rPr sz="1400" b="1" spc="-10" dirty="0">
                <a:solidFill>
                  <a:srgbClr val="29527B"/>
                </a:solidFill>
                <a:latin typeface="Calibri" panose="020F0502020204030204" pitchFamily="34" charset="0"/>
                <a:cs typeface="Calibri" panose="020F0502020204030204" pitchFamily="34" charset="0"/>
              </a:rPr>
              <a:t>Technical</a:t>
            </a:r>
            <a:r>
              <a:rPr sz="1400" b="1" spc="-40" dirty="0">
                <a:solidFill>
                  <a:srgbClr val="29527B"/>
                </a:solidFill>
                <a:latin typeface="Calibri" panose="020F0502020204030204" pitchFamily="34" charset="0"/>
                <a:cs typeface="Calibri" panose="020F0502020204030204" pitchFamily="34" charset="0"/>
              </a:rPr>
              <a:t> </a:t>
            </a:r>
            <a:r>
              <a:rPr sz="1400" b="1" dirty="0">
                <a:solidFill>
                  <a:srgbClr val="29527B"/>
                </a:solidFill>
                <a:latin typeface="Calibri" panose="020F0502020204030204" pitchFamily="34" charset="0"/>
                <a:cs typeface="Calibri" panose="020F0502020204030204" pitchFamily="34" charset="0"/>
              </a:rPr>
              <a:t>&amp;</a:t>
            </a:r>
            <a:r>
              <a:rPr sz="1400" b="1" spc="-40" dirty="0">
                <a:solidFill>
                  <a:srgbClr val="29527B"/>
                </a:solidFill>
                <a:latin typeface="Calibri" panose="020F0502020204030204" pitchFamily="34" charset="0"/>
                <a:cs typeface="Calibri" panose="020F0502020204030204" pitchFamily="34" charset="0"/>
              </a:rPr>
              <a:t> </a:t>
            </a:r>
            <a:r>
              <a:rPr sz="1400" b="1" spc="-10" dirty="0">
                <a:solidFill>
                  <a:srgbClr val="29527B"/>
                </a:solidFill>
                <a:latin typeface="Calibri" panose="020F0502020204030204" pitchFamily="34" charset="0"/>
                <a:cs typeface="Calibri" panose="020F0502020204030204" pitchFamily="34" charset="0"/>
              </a:rPr>
              <a:t>Business Readiness</a:t>
            </a:r>
            <a:endParaRPr sz="1400">
              <a:latin typeface="Calibri" panose="020F0502020204030204" pitchFamily="34" charset="0"/>
              <a:cs typeface="Calibri" panose="020F0502020204030204" pitchFamily="34" charset="0"/>
            </a:endParaRPr>
          </a:p>
        </p:txBody>
      </p:sp>
      <p:grpSp>
        <p:nvGrpSpPr>
          <p:cNvPr id="221" name="object 37"/>
          <p:cNvGrpSpPr/>
          <p:nvPr/>
        </p:nvGrpSpPr>
        <p:grpSpPr>
          <a:xfrm>
            <a:off x="6156463" y="1828073"/>
            <a:ext cx="2768600" cy="557530"/>
            <a:chOff x="6156463" y="1476166"/>
            <a:chExt cx="2768600" cy="557530"/>
          </a:xfrm>
        </p:grpSpPr>
        <p:sp>
          <p:nvSpPr>
            <p:cNvPr id="222" name="object 38"/>
            <p:cNvSpPr/>
            <p:nvPr/>
          </p:nvSpPr>
          <p:spPr>
            <a:xfrm>
              <a:off x="6169163" y="1488866"/>
              <a:ext cx="2743200" cy="532130"/>
            </a:xfrm>
            <a:custGeom>
              <a:avLst/>
              <a:gdLst/>
              <a:ahLst/>
              <a:cxnLst/>
              <a:rect l="l" t="t" r="r" b="b"/>
              <a:pathLst>
                <a:path w="2743200" h="532130">
                  <a:moveTo>
                    <a:pt x="2477211" y="0"/>
                  </a:moveTo>
                  <a:lnTo>
                    <a:pt x="0" y="0"/>
                  </a:lnTo>
                  <a:lnTo>
                    <a:pt x="265976" y="265976"/>
                  </a:lnTo>
                  <a:lnTo>
                    <a:pt x="0" y="531952"/>
                  </a:lnTo>
                  <a:lnTo>
                    <a:pt x="2477211" y="531952"/>
                  </a:lnTo>
                  <a:lnTo>
                    <a:pt x="2743200" y="265976"/>
                  </a:lnTo>
                  <a:lnTo>
                    <a:pt x="2477211" y="0"/>
                  </a:lnTo>
                  <a:close/>
                </a:path>
              </a:pathLst>
            </a:custGeom>
            <a:solidFill>
              <a:srgbClr val="C0C0C0"/>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23" name="object 39"/>
            <p:cNvSpPr/>
            <p:nvPr/>
          </p:nvSpPr>
          <p:spPr>
            <a:xfrm>
              <a:off x="6169163" y="1488866"/>
              <a:ext cx="2743200" cy="532130"/>
            </a:xfrm>
            <a:custGeom>
              <a:avLst/>
              <a:gdLst/>
              <a:ahLst/>
              <a:cxnLst/>
              <a:rect l="l" t="t" r="r" b="b"/>
              <a:pathLst>
                <a:path w="2743200" h="532130">
                  <a:moveTo>
                    <a:pt x="0" y="0"/>
                  </a:moveTo>
                  <a:lnTo>
                    <a:pt x="2477211" y="0"/>
                  </a:lnTo>
                  <a:lnTo>
                    <a:pt x="2743200" y="265976"/>
                  </a:lnTo>
                  <a:lnTo>
                    <a:pt x="2477211" y="531952"/>
                  </a:lnTo>
                  <a:lnTo>
                    <a:pt x="0" y="531952"/>
                  </a:lnTo>
                  <a:lnTo>
                    <a:pt x="265976" y="265976"/>
                  </a:lnTo>
                  <a:lnTo>
                    <a:pt x="0" y="0"/>
                  </a:lnTo>
                  <a:close/>
                </a:path>
              </a:pathLst>
            </a:custGeom>
            <a:ln w="2540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24" name="object 40"/>
          <p:cNvSpPr txBox="1"/>
          <p:nvPr/>
        </p:nvSpPr>
        <p:spPr>
          <a:xfrm>
            <a:off x="6787662" y="1878024"/>
            <a:ext cx="1543685" cy="424180"/>
          </a:xfrm>
          <a:prstGeom prst="rect">
            <a:avLst/>
          </a:prstGeom>
        </p:spPr>
        <p:txBody>
          <a:bodyPr vert="horz" wrap="square" lIns="0" tIns="43180" rIns="0" bIns="0" rtlCol="0">
            <a:spAutoFit/>
          </a:bodyPr>
          <a:lstStyle/>
          <a:p>
            <a:pPr marL="12700" marR="5080" indent="71120">
              <a:lnSpc>
                <a:spcPts val="1450"/>
              </a:lnSpc>
              <a:spcBef>
                <a:spcPts val="340"/>
              </a:spcBef>
            </a:pPr>
            <a:r>
              <a:rPr sz="1400" b="1" dirty="0">
                <a:solidFill>
                  <a:srgbClr val="29527B"/>
                </a:solidFill>
                <a:latin typeface="Calibri" panose="020F0502020204030204" pitchFamily="34" charset="0"/>
                <a:cs typeface="Calibri" panose="020F0502020204030204" pitchFamily="34" charset="0"/>
              </a:rPr>
              <a:t>Next</a:t>
            </a:r>
            <a:r>
              <a:rPr sz="1400" b="1" spc="-30" dirty="0">
                <a:solidFill>
                  <a:srgbClr val="29527B"/>
                </a:solidFill>
                <a:latin typeface="Calibri" panose="020F0502020204030204" pitchFamily="34" charset="0"/>
                <a:cs typeface="Calibri" panose="020F0502020204030204" pitchFamily="34" charset="0"/>
              </a:rPr>
              <a:t> </a:t>
            </a:r>
            <a:r>
              <a:rPr sz="1400" b="1" spc="-10" dirty="0">
                <a:solidFill>
                  <a:srgbClr val="29527B"/>
                </a:solidFill>
                <a:latin typeface="Calibri" panose="020F0502020204030204" pitchFamily="34" charset="0"/>
                <a:cs typeface="Calibri" panose="020F0502020204030204" pitchFamily="34" charset="0"/>
              </a:rPr>
              <a:t>Generation </a:t>
            </a:r>
            <a:r>
              <a:rPr sz="1400" b="1" dirty="0">
                <a:solidFill>
                  <a:srgbClr val="29527B"/>
                </a:solidFill>
                <a:latin typeface="Calibri" panose="020F0502020204030204" pitchFamily="34" charset="0"/>
                <a:cs typeface="Calibri" panose="020F0502020204030204" pitchFamily="34" charset="0"/>
              </a:rPr>
              <a:t>Undersea</a:t>
            </a:r>
            <a:r>
              <a:rPr sz="1400" b="1" spc="-50" dirty="0">
                <a:solidFill>
                  <a:srgbClr val="29527B"/>
                </a:solidFill>
                <a:latin typeface="Calibri" panose="020F0502020204030204" pitchFamily="34" charset="0"/>
                <a:cs typeface="Calibri" panose="020F0502020204030204" pitchFamily="34" charset="0"/>
              </a:rPr>
              <a:t> </a:t>
            </a:r>
            <a:r>
              <a:rPr sz="1400" b="1" spc="-10" dirty="0">
                <a:solidFill>
                  <a:srgbClr val="29527B"/>
                </a:solidFill>
                <a:latin typeface="Calibri" panose="020F0502020204030204" pitchFamily="34" charset="0"/>
                <a:cs typeface="Calibri" panose="020F0502020204030204" pitchFamily="34" charset="0"/>
              </a:rPr>
              <a:t>Warfare</a:t>
            </a:r>
            <a:endParaRPr sz="1400">
              <a:latin typeface="Calibri" panose="020F0502020204030204" pitchFamily="34" charset="0"/>
              <a:cs typeface="Calibri" panose="020F0502020204030204" pitchFamily="34" charset="0"/>
            </a:endParaRPr>
          </a:p>
        </p:txBody>
      </p:sp>
      <p:sp>
        <p:nvSpPr>
          <p:cNvPr id="226" name="object 42"/>
          <p:cNvSpPr txBox="1"/>
          <p:nvPr/>
        </p:nvSpPr>
        <p:spPr>
          <a:xfrm>
            <a:off x="1170699" y="1524891"/>
            <a:ext cx="7586980" cy="259045"/>
          </a:xfrm>
          <a:prstGeom prst="rect">
            <a:avLst/>
          </a:prstGeom>
        </p:spPr>
        <p:txBody>
          <a:bodyPr vert="horz" wrap="square" lIns="0" tIns="12700" rIns="0" bIns="0" rtlCol="0">
            <a:spAutoFit/>
          </a:bodyPr>
          <a:lstStyle/>
          <a:p>
            <a:pPr marL="12700" algn="ctr">
              <a:lnSpc>
                <a:spcPct val="100000"/>
              </a:lnSpc>
              <a:spcBef>
                <a:spcPts val="100"/>
              </a:spcBef>
              <a:tabLst>
                <a:tab pos="1040765" algn="l"/>
                <a:tab pos="1891030" algn="l"/>
                <a:tab pos="4337685" algn="l"/>
                <a:tab pos="6064250" algn="l"/>
              </a:tabLst>
            </a:pP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spc="-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t>
            </a:r>
            <a:r>
              <a:rPr sz="1600" b="1" spc="4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t>
            </a:r>
            <a:r>
              <a:rPr sz="1600" b="1" spc="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spc="-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t>
            </a:r>
            <a:r>
              <a:rPr sz="1600" b="1" spc="8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a:t>
            </a:r>
            <a:r>
              <a:rPr sz="1600" b="1" spc="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
            </a:r>
            <a:r>
              <a:rPr sz="1600" b="1" spc="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
            </a:r>
            <a:r>
              <a:rPr sz="1600" b="1" spc="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t>
            </a:r>
            <a:r>
              <a:rPr sz="1600" b="1" spc="8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t>
            </a:r>
            <a:r>
              <a:rPr sz="1600" b="1" spc="8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
            </a:r>
            <a:r>
              <a:rPr sz="1600" b="1" spc="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
            </a:r>
            <a:r>
              <a:rPr sz="1600" b="1" spc="9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spc="-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t>
            </a:r>
            <a:r>
              <a:rPr sz="1600" b="1" spc="8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t>
            </a:r>
            <a:r>
              <a:rPr sz="1600" b="1" spc="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t>
            </a:r>
            <a:r>
              <a:rPr sz="1600" b="1" spc="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t>
            </a:r>
            <a:r>
              <a:rPr sz="1600" b="1" spc="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spc="-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a:t>
            </a:r>
            <a:r>
              <a:rPr sz="1600" b="1" spc="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
            </a:r>
            <a:r>
              <a:rPr sz="1600" b="1" spc="9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1600" b="1" spc="-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endParaRP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27" name="bg object 16"/>
          <p:cNvPicPr/>
          <p:nvPr/>
        </p:nvPicPr>
        <p:blipFill>
          <a:blip r:embed="rId2" cstate="print"/>
          <a:stretch>
            <a:fillRect/>
          </a:stretch>
        </p:blipFill>
        <p:spPr>
          <a:xfrm>
            <a:off x="139738" y="5127657"/>
            <a:ext cx="8869667" cy="883298"/>
          </a:xfrm>
          <a:prstGeom prst="rect">
            <a:avLst/>
          </a:prstGeom>
        </p:spPr>
      </p:pic>
      <p:pic>
        <p:nvPicPr>
          <p:cNvPr id="228" name="bg object 17"/>
          <p:cNvPicPr/>
          <p:nvPr/>
        </p:nvPicPr>
        <p:blipFill>
          <a:blip r:embed="rId3" cstate="print"/>
          <a:stretch>
            <a:fillRect/>
          </a:stretch>
        </p:blipFill>
        <p:spPr>
          <a:xfrm>
            <a:off x="139611" y="2593423"/>
            <a:ext cx="8869921" cy="261937"/>
          </a:xfrm>
          <a:prstGeom prst="rect">
            <a:avLst/>
          </a:prstGeom>
        </p:spPr>
      </p:pic>
      <p:pic>
        <p:nvPicPr>
          <p:cNvPr id="229" name="bg object 18"/>
          <p:cNvPicPr/>
          <p:nvPr/>
        </p:nvPicPr>
        <p:blipFill>
          <a:blip r:embed="rId4" cstate="print"/>
          <a:stretch>
            <a:fillRect/>
          </a:stretch>
        </p:blipFill>
        <p:spPr>
          <a:xfrm>
            <a:off x="142913" y="3110910"/>
            <a:ext cx="8863317" cy="1055959"/>
          </a:xfrm>
          <a:prstGeom prst="rect">
            <a:avLst/>
          </a:prstGeom>
        </p:spPr>
      </p:pic>
      <p:sp>
        <p:nvSpPr>
          <p:cNvPr id="230" name="object 2"/>
          <p:cNvSpPr txBox="1"/>
          <p:nvPr/>
        </p:nvSpPr>
        <p:spPr>
          <a:xfrm>
            <a:off x="360105" y="3109920"/>
            <a:ext cx="8428355" cy="998350"/>
          </a:xfrm>
          <a:prstGeom prst="rect">
            <a:avLst/>
          </a:prstGeom>
        </p:spPr>
        <p:txBody>
          <a:bodyPr vert="horz" wrap="square" lIns="0" tIns="13335" rIns="0" bIns="0" rtlCol="0">
            <a:spAutoFit/>
          </a:bodyPr>
          <a:lstStyle/>
          <a:p>
            <a:pPr algn="ctr">
              <a:spcBef>
                <a:spcPts val="1230"/>
              </a:spcBef>
            </a:pPr>
            <a:r>
              <a:rPr sz="1600" b="1" dirty="0">
                <a:solidFill>
                  <a:srgbClr val="FFFFFF"/>
                </a:solidFill>
                <a:latin typeface="Calibri" panose="020F0502020204030204" pitchFamily="34" charset="0"/>
                <a:cs typeface="Calibri" panose="020F0502020204030204" pitchFamily="34" charset="0"/>
              </a:rPr>
              <a:t>CODE</a:t>
            </a:r>
            <a:r>
              <a:rPr sz="1600" b="1" spc="-20" dirty="0">
                <a:solidFill>
                  <a:srgbClr val="FFFFFF"/>
                </a:solidFill>
                <a:latin typeface="Calibri" panose="020F0502020204030204" pitchFamily="34" charset="0"/>
                <a:cs typeface="Calibri" panose="020F0502020204030204" pitchFamily="34" charset="0"/>
              </a:rPr>
              <a:t> </a:t>
            </a:r>
            <a:r>
              <a:rPr sz="1600" b="1" dirty="0">
                <a:solidFill>
                  <a:srgbClr val="FFFFFF"/>
                </a:solidFill>
                <a:latin typeface="Calibri" panose="020F0502020204030204" pitchFamily="34" charset="0"/>
                <a:cs typeface="Calibri" panose="020F0502020204030204" pitchFamily="34" charset="0"/>
              </a:rPr>
              <a:t>15</a:t>
            </a:r>
            <a:r>
              <a:rPr sz="1600" b="1" spc="-20" dirty="0">
                <a:solidFill>
                  <a:srgbClr val="FFFFFF"/>
                </a:solidFill>
                <a:latin typeface="Calibri" panose="020F0502020204030204" pitchFamily="34" charset="0"/>
                <a:cs typeface="Calibri" panose="020F0502020204030204" pitchFamily="34" charset="0"/>
              </a:rPr>
              <a:t> </a:t>
            </a:r>
            <a:r>
              <a:rPr sz="1600" b="1" dirty="0">
                <a:solidFill>
                  <a:srgbClr val="FFFFFF"/>
                </a:solidFill>
                <a:latin typeface="Calibri" panose="020F0502020204030204" pitchFamily="34" charset="0"/>
                <a:cs typeface="Calibri" panose="020F0502020204030204" pitchFamily="34" charset="0"/>
              </a:rPr>
              <a:t>MISSION:</a:t>
            </a:r>
            <a:r>
              <a:rPr sz="1600" b="1" spc="229"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Conduct</a:t>
            </a:r>
            <a:r>
              <a:rPr sz="1600" spc="-15"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full</a:t>
            </a:r>
            <a:r>
              <a:rPr sz="1600" spc="-2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spectrum</a:t>
            </a:r>
            <a:r>
              <a:rPr sz="1600" spc="-3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research</a:t>
            </a:r>
            <a:r>
              <a:rPr sz="1600" spc="-2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&amp;</a:t>
            </a:r>
            <a:r>
              <a:rPr sz="1600" spc="-2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development,</a:t>
            </a:r>
            <a:r>
              <a:rPr sz="1600" spc="-10" dirty="0">
                <a:solidFill>
                  <a:srgbClr val="FFFFFF"/>
                </a:solidFill>
                <a:latin typeface="Calibri" panose="020F0502020204030204" pitchFamily="34" charset="0"/>
                <a:cs typeface="Calibri" panose="020F0502020204030204" pitchFamily="34" charset="0"/>
              </a:rPr>
              <a:t> prototyping,</a:t>
            </a:r>
            <a:r>
              <a:rPr sz="1600" spc="-5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engineering, integration,</a:t>
            </a:r>
            <a:r>
              <a:rPr sz="1600" spc="-5" dirty="0">
                <a:solidFill>
                  <a:srgbClr val="FFFFFF"/>
                </a:solidFill>
                <a:latin typeface="Calibri" panose="020F0502020204030204" pitchFamily="34" charset="0"/>
                <a:cs typeface="Calibri" panose="020F0502020204030204" pitchFamily="34" charset="0"/>
              </a:rPr>
              <a:t> </a:t>
            </a:r>
            <a:r>
              <a:rPr sz="1600" spc="-10" dirty="0">
                <a:solidFill>
                  <a:srgbClr val="FFFFFF"/>
                </a:solidFill>
                <a:latin typeface="Calibri" panose="020F0502020204030204" pitchFamily="34" charset="0"/>
                <a:cs typeface="Calibri" panose="020F0502020204030204" pitchFamily="34" charset="0"/>
              </a:rPr>
              <a:t>training,</a:t>
            </a:r>
            <a:r>
              <a:rPr lang="en-US" sz="1600" spc="-1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test</a:t>
            </a:r>
            <a:r>
              <a:rPr sz="1600" spc="-5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&amp;</a:t>
            </a:r>
            <a:r>
              <a:rPr sz="1600" spc="-15"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evaluation,</a:t>
            </a:r>
            <a:r>
              <a:rPr sz="1600" spc="-1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logistics,</a:t>
            </a:r>
            <a:r>
              <a:rPr sz="1600" spc="-35"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and</a:t>
            </a:r>
            <a:r>
              <a:rPr sz="1600" spc="-2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acquisition</a:t>
            </a:r>
            <a:r>
              <a:rPr sz="1600" spc="-15"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support</a:t>
            </a:r>
            <a:r>
              <a:rPr sz="1600" spc="-3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for</a:t>
            </a:r>
            <a:r>
              <a:rPr sz="1600" spc="-2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sensors</a:t>
            </a:r>
            <a:r>
              <a:rPr sz="1600" spc="-15"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and</a:t>
            </a:r>
            <a:r>
              <a:rPr sz="1600" spc="-1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SONAR</a:t>
            </a:r>
            <a:r>
              <a:rPr sz="1600" spc="-5" dirty="0">
                <a:solidFill>
                  <a:srgbClr val="FFFFFF"/>
                </a:solidFill>
                <a:latin typeface="Calibri" panose="020F0502020204030204" pitchFamily="34" charset="0"/>
                <a:cs typeface="Calibri" panose="020F0502020204030204" pitchFamily="34" charset="0"/>
              </a:rPr>
              <a:t> </a:t>
            </a:r>
            <a:r>
              <a:rPr sz="1600" spc="-10" dirty="0">
                <a:solidFill>
                  <a:srgbClr val="FFFFFF"/>
                </a:solidFill>
                <a:latin typeface="Calibri" panose="020F0502020204030204" pitchFamily="34" charset="0"/>
                <a:cs typeface="Calibri" panose="020F0502020204030204" pitchFamily="34" charset="0"/>
              </a:rPr>
              <a:t>systems</a:t>
            </a:r>
            <a:r>
              <a:rPr sz="1600" spc="-3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in</a:t>
            </a:r>
            <a:r>
              <a:rPr sz="1600" spc="-1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undersea</a:t>
            </a:r>
            <a:r>
              <a:rPr sz="1600" spc="-5" dirty="0">
                <a:solidFill>
                  <a:srgbClr val="FFFFFF"/>
                </a:solidFill>
                <a:latin typeface="Calibri" panose="020F0502020204030204" pitchFamily="34" charset="0"/>
                <a:cs typeface="Calibri" panose="020F0502020204030204" pitchFamily="34" charset="0"/>
              </a:rPr>
              <a:t> </a:t>
            </a:r>
            <a:r>
              <a:rPr sz="1600" spc="-10" dirty="0">
                <a:solidFill>
                  <a:srgbClr val="FFFFFF"/>
                </a:solidFill>
                <a:latin typeface="Calibri" panose="020F0502020204030204" pitchFamily="34" charset="0"/>
                <a:cs typeface="Calibri" panose="020F0502020204030204" pitchFamily="34" charset="0"/>
              </a:rPr>
              <a:t>warfare</a:t>
            </a:r>
            <a:r>
              <a:rPr sz="1600" spc="-5"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(submarine, </a:t>
            </a:r>
            <a:r>
              <a:rPr sz="1600" spc="-10" dirty="0">
                <a:solidFill>
                  <a:srgbClr val="FFFFFF"/>
                </a:solidFill>
                <a:latin typeface="Calibri" panose="020F0502020204030204" pitchFamily="34" charset="0"/>
                <a:cs typeface="Calibri" panose="020F0502020204030204" pitchFamily="34" charset="0"/>
              </a:rPr>
              <a:t>surveillance, </a:t>
            </a:r>
            <a:r>
              <a:rPr sz="1600" dirty="0">
                <a:solidFill>
                  <a:srgbClr val="FFFFFF"/>
                </a:solidFill>
                <a:latin typeface="Calibri" panose="020F0502020204030204" pitchFamily="34" charset="0"/>
                <a:cs typeface="Calibri" panose="020F0502020204030204" pitchFamily="34" charset="0"/>
              </a:rPr>
              <a:t>surface</a:t>
            </a:r>
            <a:r>
              <a:rPr sz="1600" spc="-3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ship,</a:t>
            </a:r>
            <a:r>
              <a:rPr sz="1600" spc="-25"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aviation</a:t>
            </a:r>
            <a:r>
              <a:rPr sz="1600" spc="-15"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and</a:t>
            </a:r>
            <a:r>
              <a:rPr sz="1600" spc="-3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associated</a:t>
            </a:r>
            <a:r>
              <a:rPr sz="1600" spc="-35"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areas</a:t>
            </a:r>
            <a:r>
              <a:rPr sz="1600" spc="-15"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of</a:t>
            </a:r>
            <a:r>
              <a:rPr sz="1600" spc="-2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irregular</a:t>
            </a:r>
            <a:r>
              <a:rPr sz="1600" spc="-5" dirty="0">
                <a:solidFill>
                  <a:srgbClr val="FFFFFF"/>
                </a:solidFill>
                <a:latin typeface="Calibri" panose="020F0502020204030204" pitchFamily="34" charset="0"/>
                <a:cs typeface="Calibri" panose="020F0502020204030204" pitchFamily="34" charset="0"/>
              </a:rPr>
              <a:t> </a:t>
            </a:r>
            <a:r>
              <a:rPr sz="1600" spc="-10" dirty="0">
                <a:solidFill>
                  <a:srgbClr val="FFFFFF"/>
                </a:solidFill>
                <a:latin typeface="Calibri" panose="020F0502020204030204" pitchFamily="34" charset="0"/>
                <a:cs typeface="Calibri" panose="020F0502020204030204" pitchFamily="34" charset="0"/>
              </a:rPr>
              <a:t>warfare) </a:t>
            </a:r>
            <a:r>
              <a:rPr sz="1600" dirty="0">
                <a:solidFill>
                  <a:srgbClr val="FFFFFF"/>
                </a:solidFill>
                <a:latin typeface="Calibri" panose="020F0502020204030204" pitchFamily="34" charset="0"/>
                <a:cs typeface="Calibri" panose="020F0502020204030204" pitchFamily="34" charset="0"/>
              </a:rPr>
              <a:t>for</a:t>
            </a:r>
            <a:r>
              <a:rPr sz="1600" spc="-1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undersea</a:t>
            </a:r>
            <a:r>
              <a:rPr sz="1600" spc="-1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superiority</a:t>
            </a:r>
            <a:r>
              <a:rPr sz="1600" spc="-20" dirty="0">
                <a:solidFill>
                  <a:srgbClr val="FFFFFF"/>
                </a:solidFill>
                <a:latin typeface="Calibri" panose="020F0502020204030204" pitchFamily="34" charset="0"/>
                <a:cs typeface="Calibri" panose="020F0502020204030204" pitchFamily="34" charset="0"/>
              </a:rPr>
              <a:t> </a:t>
            </a:r>
            <a:r>
              <a:rPr sz="1600" spc="-10" dirty="0">
                <a:solidFill>
                  <a:srgbClr val="FFFFFF"/>
                </a:solidFill>
                <a:latin typeface="Calibri" panose="020F0502020204030204" pitchFamily="34" charset="0"/>
                <a:cs typeface="Calibri" panose="020F0502020204030204" pitchFamily="34" charset="0"/>
              </a:rPr>
              <a:t>today</a:t>
            </a:r>
            <a:r>
              <a:rPr sz="1600" spc="-35"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and</a:t>
            </a:r>
            <a:r>
              <a:rPr sz="1600" spc="-25" dirty="0">
                <a:solidFill>
                  <a:srgbClr val="FFFFFF"/>
                </a:solidFill>
                <a:latin typeface="Calibri" panose="020F0502020204030204" pitchFamily="34" charset="0"/>
                <a:cs typeface="Calibri" panose="020F0502020204030204" pitchFamily="34" charset="0"/>
              </a:rPr>
              <a:t> </a:t>
            </a:r>
            <a:r>
              <a:rPr sz="1600" spc="-10" dirty="0">
                <a:solidFill>
                  <a:srgbClr val="FFFFFF"/>
                </a:solidFill>
                <a:latin typeface="Calibri" panose="020F0502020204030204" pitchFamily="34" charset="0"/>
                <a:cs typeface="Calibri" panose="020F0502020204030204" pitchFamily="34" charset="0"/>
              </a:rPr>
              <a:t>tomorrow.</a:t>
            </a:r>
            <a:endParaRPr sz="1600" dirty="0">
              <a:latin typeface="Calibri" panose="020F0502020204030204" pitchFamily="34" charset="0"/>
              <a:cs typeface="Calibri" panose="020F0502020204030204" pitchFamily="34" charset="0"/>
            </a:endParaRPr>
          </a:p>
        </p:txBody>
      </p:sp>
      <p:sp>
        <p:nvSpPr>
          <p:cNvPr id="231" name="object 3"/>
          <p:cNvSpPr txBox="1"/>
          <p:nvPr/>
        </p:nvSpPr>
        <p:spPr>
          <a:xfrm>
            <a:off x="115430" y="4511680"/>
            <a:ext cx="777939" cy="300723"/>
          </a:xfrm>
          <a:prstGeom prst="rect">
            <a:avLst/>
          </a:prstGeom>
        </p:spPr>
        <p:txBody>
          <a:bodyPr vert="horz" wrap="square" lIns="0" tIns="43815" rIns="0" bIns="0" rtlCol="0">
            <a:spAutoFit/>
          </a:bodyPr>
          <a:lstStyle/>
          <a:p>
            <a:pPr marL="12700" marR="5080">
              <a:lnSpc>
                <a:spcPts val="1010"/>
              </a:lnSpc>
              <a:spcBef>
                <a:spcPts val="345"/>
              </a:spcBef>
            </a:pPr>
            <a:r>
              <a:rPr sz="1400" b="1" dirty="0">
                <a:latin typeface="Calibri" panose="020F0502020204030204" pitchFamily="34" charset="0"/>
                <a:cs typeface="Calibri" panose="020F0502020204030204" pitchFamily="34" charset="0"/>
              </a:rPr>
              <a:t>CODE</a:t>
            </a:r>
            <a:r>
              <a:rPr sz="1400" b="1" spc="-25" dirty="0">
                <a:latin typeface="Calibri" panose="020F0502020204030204" pitchFamily="34" charset="0"/>
                <a:cs typeface="Calibri" panose="020F0502020204030204" pitchFamily="34" charset="0"/>
              </a:rPr>
              <a:t> 15 </a:t>
            </a:r>
            <a:r>
              <a:rPr sz="1400" b="1" spc="-10" dirty="0">
                <a:latin typeface="Calibri" panose="020F0502020204030204" pitchFamily="34" charset="0"/>
                <a:cs typeface="Calibri" panose="020F0502020204030204" pitchFamily="34" charset="0"/>
              </a:rPr>
              <a:t>GOALS</a:t>
            </a:r>
            <a:endParaRPr sz="1400" b="1" dirty="0">
              <a:latin typeface="Calibri" panose="020F0502020204030204" pitchFamily="34" charset="0"/>
              <a:cs typeface="Calibri" panose="020F0502020204030204" pitchFamily="34" charset="0"/>
            </a:endParaRPr>
          </a:p>
        </p:txBody>
      </p:sp>
      <p:sp>
        <p:nvSpPr>
          <p:cNvPr id="245" name="object 21"/>
          <p:cNvSpPr txBox="1"/>
          <p:nvPr/>
        </p:nvSpPr>
        <p:spPr>
          <a:xfrm>
            <a:off x="1474552" y="5142611"/>
            <a:ext cx="4002404" cy="807913"/>
          </a:xfrm>
          <a:prstGeom prst="rect">
            <a:avLst/>
          </a:prstGeom>
        </p:spPr>
        <p:txBody>
          <a:bodyPr vert="horz" wrap="square" lIns="0" tIns="12700" rIns="0" bIns="0" rtlCol="0">
            <a:spAutoFit/>
          </a:bodyPr>
          <a:lstStyle/>
          <a:p>
            <a:pPr marL="299085" indent="-287020">
              <a:lnSpc>
                <a:spcPts val="1595"/>
              </a:lnSpc>
              <a:spcBef>
                <a:spcPts val="100"/>
              </a:spcBef>
              <a:buFont typeface="Wingdings"/>
              <a:buChar char=""/>
              <a:tabLst>
                <a:tab pos="299085" algn="l"/>
                <a:tab pos="299720" algn="l"/>
              </a:tabLst>
            </a:pPr>
            <a:r>
              <a:rPr sz="1400" b="1" i="1" dirty="0">
                <a:solidFill>
                  <a:srgbClr val="FFFFFF"/>
                </a:solidFill>
                <a:latin typeface="Calibri" panose="020F0502020204030204" pitchFamily="34" charset="0"/>
                <a:cs typeface="Calibri" panose="020F0502020204030204" pitchFamily="34" charset="0"/>
              </a:rPr>
              <a:t>Distributed</a:t>
            </a:r>
            <a:r>
              <a:rPr sz="1400" b="1" i="1" spc="-15" dirty="0">
                <a:solidFill>
                  <a:srgbClr val="FFFFFF"/>
                </a:solidFill>
                <a:latin typeface="Calibri" panose="020F0502020204030204" pitchFamily="34" charset="0"/>
                <a:cs typeface="Calibri" panose="020F0502020204030204" pitchFamily="34" charset="0"/>
              </a:rPr>
              <a:t> </a:t>
            </a:r>
            <a:r>
              <a:rPr sz="1400" b="1" i="1" dirty="0">
                <a:solidFill>
                  <a:srgbClr val="FFFFFF"/>
                </a:solidFill>
                <a:latin typeface="Calibri" panose="020F0502020204030204" pitchFamily="34" charset="0"/>
                <a:cs typeface="Calibri" panose="020F0502020204030204" pitchFamily="34" charset="0"/>
              </a:rPr>
              <a:t>Sensing</a:t>
            </a:r>
            <a:r>
              <a:rPr sz="1400" b="1" i="1" spc="-5" dirty="0">
                <a:solidFill>
                  <a:srgbClr val="FFFFFF"/>
                </a:solidFill>
                <a:latin typeface="Calibri" panose="020F0502020204030204" pitchFamily="34" charset="0"/>
                <a:cs typeface="Calibri" panose="020F0502020204030204" pitchFamily="34" charset="0"/>
              </a:rPr>
              <a:t> </a:t>
            </a:r>
            <a:r>
              <a:rPr sz="1400" b="1" i="1" dirty="0">
                <a:solidFill>
                  <a:srgbClr val="FFFFFF"/>
                </a:solidFill>
                <a:latin typeface="Calibri" panose="020F0502020204030204" pitchFamily="34" charset="0"/>
                <a:cs typeface="Calibri" panose="020F0502020204030204" pitchFamily="34" charset="0"/>
              </a:rPr>
              <a:t>and</a:t>
            </a:r>
            <a:r>
              <a:rPr sz="1400" b="1" i="1" spc="-25" dirty="0">
                <a:solidFill>
                  <a:srgbClr val="FFFFFF"/>
                </a:solidFill>
                <a:latin typeface="Calibri" panose="020F0502020204030204" pitchFamily="34" charset="0"/>
                <a:cs typeface="Calibri" panose="020F0502020204030204" pitchFamily="34" charset="0"/>
              </a:rPr>
              <a:t> </a:t>
            </a:r>
            <a:r>
              <a:rPr sz="1400" b="1" i="1" dirty="0">
                <a:solidFill>
                  <a:srgbClr val="FFFFFF"/>
                </a:solidFill>
                <a:latin typeface="Calibri" panose="020F0502020204030204" pitchFamily="34" charset="0"/>
                <a:cs typeface="Calibri" panose="020F0502020204030204" pitchFamily="34" charset="0"/>
              </a:rPr>
              <a:t>SONAR</a:t>
            </a:r>
            <a:r>
              <a:rPr sz="1400" b="1" i="1" spc="-35" dirty="0">
                <a:solidFill>
                  <a:srgbClr val="FFFFFF"/>
                </a:solidFill>
                <a:latin typeface="Calibri" panose="020F0502020204030204" pitchFamily="34" charset="0"/>
                <a:cs typeface="Calibri" panose="020F0502020204030204" pitchFamily="34" charset="0"/>
              </a:rPr>
              <a:t> </a:t>
            </a:r>
            <a:r>
              <a:rPr sz="1400" b="1" i="1" spc="-10" dirty="0">
                <a:solidFill>
                  <a:srgbClr val="FFFFFF"/>
                </a:solidFill>
                <a:latin typeface="Calibri" panose="020F0502020204030204" pitchFamily="34" charset="0"/>
                <a:cs typeface="Calibri" panose="020F0502020204030204" pitchFamily="34" charset="0"/>
              </a:rPr>
              <a:t>Systems</a:t>
            </a:r>
            <a:endParaRPr sz="1400" dirty="0">
              <a:latin typeface="Calibri" panose="020F0502020204030204" pitchFamily="34" charset="0"/>
              <a:cs typeface="Calibri" panose="020F0502020204030204" pitchFamily="34" charset="0"/>
            </a:endParaRPr>
          </a:p>
          <a:p>
            <a:pPr marL="299085" indent="-287020">
              <a:lnSpc>
                <a:spcPts val="1510"/>
              </a:lnSpc>
              <a:buFont typeface="Wingdings"/>
              <a:buChar char=""/>
              <a:tabLst>
                <a:tab pos="299085" algn="l"/>
                <a:tab pos="299720" algn="l"/>
              </a:tabLst>
            </a:pPr>
            <a:r>
              <a:rPr sz="1400" b="1" i="1" dirty="0">
                <a:solidFill>
                  <a:srgbClr val="FFFFFF"/>
                </a:solidFill>
                <a:latin typeface="Calibri" panose="020F0502020204030204" pitchFamily="34" charset="0"/>
                <a:cs typeface="Calibri" panose="020F0502020204030204" pitchFamily="34" charset="0"/>
              </a:rPr>
              <a:t>Cloud</a:t>
            </a:r>
            <a:r>
              <a:rPr sz="1400" b="1" i="1" spc="30" dirty="0">
                <a:solidFill>
                  <a:srgbClr val="FFFFFF"/>
                </a:solidFill>
                <a:latin typeface="Calibri" panose="020F0502020204030204" pitchFamily="34" charset="0"/>
                <a:cs typeface="Calibri" panose="020F0502020204030204" pitchFamily="34" charset="0"/>
              </a:rPr>
              <a:t> </a:t>
            </a:r>
            <a:r>
              <a:rPr sz="1400" b="1" i="1" spc="-10" dirty="0">
                <a:solidFill>
                  <a:srgbClr val="FFFFFF"/>
                </a:solidFill>
                <a:latin typeface="Calibri" panose="020F0502020204030204" pitchFamily="34" charset="0"/>
                <a:cs typeface="Calibri" panose="020F0502020204030204" pitchFamily="34" charset="0"/>
              </a:rPr>
              <a:t>Computing/Infrastructure</a:t>
            </a:r>
            <a:r>
              <a:rPr sz="1400" b="1" i="1" spc="40" dirty="0">
                <a:solidFill>
                  <a:srgbClr val="FFFFFF"/>
                </a:solidFill>
                <a:latin typeface="Calibri" panose="020F0502020204030204" pitchFamily="34" charset="0"/>
                <a:cs typeface="Calibri" panose="020F0502020204030204" pitchFamily="34" charset="0"/>
              </a:rPr>
              <a:t> </a:t>
            </a:r>
            <a:r>
              <a:rPr sz="1400" b="1" i="1" spc="-10" dirty="0">
                <a:solidFill>
                  <a:srgbClr val="FFFFFF"/>
                </a:solidFill>
                <a:latin typeface="Calibri" panose="020F0502020204030204" pitchFamily="34" charset="0"/>
                <a:cs typeface="Calibri" panose="020F0502020204030204" pitchFamily="34" charset="0"/>
              </a:rPr>
              <a:t>Management</a:t>
            </a:r>
            <a:endParaRPr sz="1400" dirty="0">
              <a:latin typeface="Calibri" panose="020F0502020204030204" pitchFamily="34" charset="0"/>
              <a:cs typeface="Calibri" panose="020F0502020204030204" pitchFamily="34" charset="0"/>
            </a:endParaRPr>
          </a:p>
          <a:p>
            <a:pPr marL="299085" indent="-287020">
              <a:lnSpc>
                <a:spcPts val="1510"/>
              </a:lnSpc>
              <a:buFont typeface="Wingdings"/>
              <a:buChar char=""/>
              <a:tabLst>
                <a:tab pos="299085" algn="l"/>
                <a:tab pos="299720" algn="l"/>
              </a:tabLst>
            </a:pPr>
            <a:r>
              <a:rPr sz="1400" b="1" i="1" spc="-10" dirty="0">
                <a:solidFill>
                  <a:srgbClr val="FFFFFF"/>
                </a:solidFill>
                <a:latin typeface="Calibri" panose="020F0502020204030204" pitchFamily="34" charset="0"/>
                <a:cs typeface="Calibri" panose="020F0502020204030204" pitchFamily="34" charset="0"/>
              </a:rPr>
              <a:t>Non-Traditional</a:t>
            </a:r>
            <a:r>
              <a:rPr sz="1400" b="1" i="1" dirty="0">
                <a:solidFill>
                  <a:srgbClr val="FFFFFF"/>
                </a:solidFill>
                <a:latin typeface="Calibri" panose="020F0502020204030204" pitchFamily="34" charset="0"/>
                <a:cs typeface="Calibri" panose="020F0502020204030204" pitchFamily="34" charset="0"/>
              </a:rPr>
              <a:t> Sensing</a:t>
            </a:r>
            <a:r>
              <a:rPr sz="1400" b="1" i="1" spc="25" dirty="0">
                <a:solidFill>
                  <a:srgbClr val="FFFFFF"/>
                </a:solidFill>
                <a:latin typeface="Calibri" panose="020F0502020204030204" pitchFamily="34" charset="0"/>
                <a:cs typeface="Calibri" panose="020F0502020204030204" pitchFamily="34" charset="0"/>
              </a:rPr>
              <a:t> </a:t>
            </a:r>
            <a:r>
              <a:rPr sz="1400" b="1" i="1" spc="-10" dirty="0">
                <a:solidFill>
                  <a:srgbClr val="FFFFFF"/>
                </a:solidFill>
                <a:latin typeface="Calibri" panose="020F0502020204030204" pitchFamily="34" charset="0"/>
                <a:cs typeface="Calibri" panose="020F0502020204030204" pitchFamily="34" charset="0"/>
              </a:rPr>
              <a:t>Technologies</a:t>
            </a:r>
            <a:endParaRPr sz="1400" dirty="0">
              <a:latin typeface="Calibri" panose="020F0502020204030204" pitchFamily="34" charset="0"/>
              <a:cs typeface="Calibri" panose="020F0502020204030204" pitchFamily="34" charset="0"/>
            </a:endParaRPr>
          </a:p>
          <a:p>
            <a:pPr marL="299085" indent="-287020">
              <a:lnSpc>
                <a:spcPts val="1595"/>
              </a:lnSpc>
              <a:buFont typeface="Wingdings"/>
              <a:buChar char=""/>
              <a:tabLst>
                <a:tab pos="299085" algn="l"/>
                <a:tab pos="299720" algn="l"/>
              </a:tabLst>
            </a:pPr>
            <a:r>
              <a:rPr sz="1400" b="1" i="1" spc="-10" dirty="0">
                <a:solidFill>
                  <a:srgbClr val="FFFFFF"/>
                </a:solidFill>
                <a:latin typeface="Calibri" panose="020F0502020204030204" pitchFamily="34" charset="0"/>
                <a:cs typeface="Calibri" panose="020F0502020204030204" pitchFamily="34" charset="0"/>
              </a:rPr>
              <a:t>Foreign</a:t>
            </a:r>
            <a:r>
              <a:rPr sz="1400" b="1" i="1" spc="-20" dirty="0">
                <a:solidFill>
                  <a:srgbClr val="FFFFFF"/>
                </a:solidFill>
                <a:latin typeface="Calibri" panose="020F0502020204030204" pitchFamily="34" charset="0"/>
                <a:cs typeface="Calibri" panose="020F0502020204030204" pitchFamily="34" charset="0"/>
              </a:rPr>
              <a:t> </a:t>
            </a:r>
            <a:r>
              <a:rPr sz="1400" b="1" i="1" dirty="0">
                <a:solidFill>
                  <a:srgbClr val="FFFFFF"/>
                </a:solidFill>
                <a:latin typeface="Calibri" panose="020F0502020204030204" pitchFamily="34" charset="0"/>
                <a:cs typeface="Calibri" panose="020F0502020204030204" pitchFamily="34" charset="0"/>
              </a:rPr>
              <a:t>Military</a:t>
            </a:r>
            <a:r>
              <a:rPr sz="1400" b="1" i="1" spc="-15" dirty="0">
                <a:solidFill>
                  <a:srgbClr val="FFFFFF"/>
                </a:solidFill>
                <a:latin typeface="Calibri" panose="020F0502020204030204" pitchFamily="34" charset="0"/>
                <a:cs typeface="Calibri" panose="020F0502020204030204" pitchFamily="34" charset="0"/>
              </a:rPr>
              <a:t> </a:t>
            </a:r>
            <a:r>
              <a:rPr sz="1400" b="1" i="1" spc="-10" dirty="0">
                <a:solidFill>
                  <a:srgbClr val="FFFFFF"/>
                </a:solidFill>
                <a:latin typeface="Calibri" panose="020F0502020204030204" pitchFamily="34" charset="0"/>
                <a:cs typeface="Calibri" panose="020F0502020204030204" pitchFamily="34" charset="0"/>
              </a:rPr>
              <a:t>Sales</a:t>
            </a:r>
            <a:endParaRPr sz="1400" dirty="0">
              <a:latin typeface="Calibri" panose="020F0502020204030204" pitchFamily="34" charset="0"/>
              <a:cs typeface="Calibri" panose="020F0502020204030204" pitchFamily="34" charset="0"/>
            </a:endParaRPr>
          </a:p>
        </p:txBody>
      </p:sp>
      <p:sp>
        <p:nvSpPr>
          <p:cNvPr id="246" name="object 43"/>
          <p:cNvSpPr txBox="1"/>
          <p:nvPr/>
        </p:nvSpPr>
        <p:spPr>
          <a:xfrm>
            <a:off x="191269" y="5275063"/>
            <a:ext cx="1010457" cy="557204"/>
          </a:xfrm>
          <a:prstGeom prst="rect">
            <a:avLst/>
          </a:prstGeom>
        </p:spPr>
        <p:txBody>
          <a:bodyPr vert="horz" wrap="square" lIns="0" tIns="43815" rIns="0" bIns="0" rtlCol="0">
            <a:spAutoFit/>
          </a:bodyPr>
          <a:lstStyle/>
          <a:p>
            <a:pPr marL="12700" marR="5080" indent="-2540" algn="ctr">
              <a:lnSpc>
                <a:spcPts val="1010"/>
              </a:lnSpc>
              <a:spcBef>
                <a:spcPts val="345"/>
              </a:spcBef>
            </a:pPr>
            <a:r>
              <a:rPr sz="1400" b="1" i="1" dirty="0">
                <a:solidFill>
                  <a:srgbClr val="FFFFFF"/>
                </a:solidFill>
                <a:latin typeface="Calibri" panose="020F0502020204030204" pitchFamily="34" charset="0"/>
                <a:cs typeface="Calibri" panose="020F0502020204030204" pitchFamily="34" charset="0"/>
              </a:rPr>
              <a:t>CODE</a:t>
            </a:r>
            <a:r>
              <a:rPr sz="1400" b="1" i="1" spc="-25" dirty="0">
                <a:solidFill>
                  <a:srgbClr val="FFFFFF"/>
                </a:solidFill>
                <a:latin typeface="Calibri" panose="020F0502020204030204" pitchFamily="34" charset="0"/>
                <a:cs typeface="Calibri" panose="020F0502020204030204" pitchFamily="34" charset="0"/>
              </a:rPr>
              <a:t> 15 </a:t>
            </a:r>
            <a:r>
              <a:rPr sz="1400" b="1" i="1" dirty="0">
                <a:solidFill>
                  <a:srgbClr val="FFFFFF"/>
                </a:solidFill>
                <a:latin typeface="Calibri" panose="020F0502020204030204" pitchFamily="34" charset="0"/>
                <a:cs typeface="Calibri" panose="020F0502020204030204" pitchFamily="34" charset="0"/>
              </a:rPr>
              <a:t>NEAR-</a:t>
            </a:r>
            <a:r>
              <a:rPr sz="1400" b="1" i="1" spc="-20" dirty="0">
                <a:solidFill>
                  <a:srgbClr val="FFFFFF"/>
                </a:solidFill>
                <a:latin typeface="Calibri" panose="020F0502020204030204" pitchFamily="34" charset="0"/>
                <a:cs typeface="Calibri" panose="020F0502020204030204" pitchFamily="34" charset="0"/>
              </a:rPr>
              <a:t>TERM </a:t>
            </a:r>
            <a:r>
              <a:rPr sz="1400" b="1" i="1" spc="-10" dirty="0">
                <a:solidFill>
                  <a:srgbClr val="FFFFFF"/>
                </a:solidFill>
                <a:latin typeface="Calibri" panose="020F0502020204030204" pitchFamily="34" charset="0"/>
                <a:cs typeface="Calibri" panose="020F0502020204030204" pitchFamily="34" charset="0"/>
              </a:rPr>
              <a:t>TECHNICAL FOCUS</a:t>
            </a:r>
            <a:endParaRPr sz="1400" dirty="0">
              <a:latin typeface="Calibri" panose="020F0502020204030204" pitchFamily="34" charset="0"/>
              <a:cs typeface="Calibri" panose="020F0502020204030204" pitchFamily="34" charset="0"/>
            </a:endParaRPr>
          </a:p>
        </p:txBody>
      </p:sp>
      <p:sp>
        <p:nvSpPr>
          <p:cNvPr id="247" name="object 44"/>
          <p:cNvSpPr txBox="1"/>
          <p:nvPr/>
        </p:nvSpPr>
        <p:spPr>
          <a:xfrm>
            <a:off x="5950618" y="5139451"/>
            <a:ext cx="2272665" cy="795089"/>
          </a:xfrm>
          <a:prstGeom prst="rect">
            <a:avLst/>
          </a:prstGeom>
        </p:spPr>
        <p:txBody>
          <a:bodyPr vert="horz" wrap="square" lIns="0" tIns="12700" rIns="0" bIns="0" rtlCol="0">
            <a:spAutoFit/>
          </a:bodyPr>
          <a:lstStyle/>
          <a:p>
            <a:pPr marL="299085" indent="-287020">
              <a:lnSpc>
                <a:spcPts val="1510"/>
              </a:lnSpc>
              <a:buFont typeface="Wingdings"/>
              <a:buChar char=""/>
              <a:tabLst>
                <a:tab pos="299085" algn="l"/>
                <a:tab pos="299720" algn="l"/>
              </a:tabLst>
            </a:pPr>
            <a:r>
              <a:rPr sz="1400" b="1" i="1" spc="-10" dirty="0">
                <a:solidFill>
                  <a:srgbClr val="FFFFFF"/>
                </a:solidFill>
                <a:latin typeface="Calibri" panose="020F0502020204030204" pitchFamily="34" charset="0"/>
                <a:cs typeface="Calibri" panose="020F0502020204030204" pitchFamily="34" charset="0"/>
              </a:rPr>
              <a:t>Warfighter Performance</a:t>
            </a:r>
            <a:endParaRPr sz="1400" dirty="0">
              <a:latin typeface="Calibri" panose="020F0502020204030204" pitchFamily="34" charset="0"/>
              <a:cs typeface="Calibri" panose="020F0502020204030204" pitchFamily="34" charset="0"/>
            </a:endParaRPr>
          </a:p>
          <a:p>
            <a:pPr marL="299085" indent="-287020">
              <a:lnSpc>
                <a:spcPts val="1510"/>
              </a:lnSpc>
              <a:buFont typeface="Wingdings"/>
              <a:buChar char=""/>
              <a:tabLst>
                <a:tab pos="299085" algn="l"/>
                <a:tab pos="299720" algn="l"/>
              </a:tabLst>
            </a:pPr>
            <a:r>
              <a:rPr sz="1400" b="1" i="1" dirty="0">
                <a:solidFill>
                  <a:srgbClr val="FFFFFF"/>
                </a:solidFill>
                <a:latin typeface="Calibri" panose="020F0502020204030204" pitchFamily="34" charset="0"/>
                <a:cs typeface="Calibri" panose="020F0502020204030204" pitchFamily="34" charset="0"/>
              </a:rPr>
              <a:t>System</a:t>
            </a:r>
            <a:r>
              <a:rPr sz="1400" b="1" i="1" spc="-55" dirty="0">
                <a:solidFill>
                  <a:srgbClr val="FFFFFF"/>
                </a:solidFill>
                <a:latin typeface="Calibri" panose="020F0502020204030204" pitchFamily="34" charset="0"/>
                <a:cs typeface="Calibri" panose="020F0502020204030204" pitchFamily="34" charset="0"/>
              </a:rPr>
              <a:t> </a:t>
            </a:r>
            <a:r>
              <a:rPr sz="1400" b="1" i="1" spc="-10" dirty="0">
                <a:solidFill>
                  <a:srgbClr val="FFFFFF"/>
                </a:solidFill>
                <a:latin typeface="Calibri" panose="020F0502020204030204" pitchFamily="34" charset="0"/>
                <a:cs typeface="Calibri" panose="020F0502020204030204" pitchFamily="34" charset="0"/>
              </a:rPr>
              <a:t>Commonality</a:t>
            </a:r>
            <a:endParaRPr sz="1400" dirty="0">
              <a:latin typeface="Calibri" panose="020F0502020204030204" pitchFamily="34" charset="0"/>
              <a:cs typeface="Calibri" panose="020F0502020204030204" pitchFamily="34" charset="0"/>
            </a:endParaRPr>
          </a:p>
          <a:p>
            <a:pPr marL="299085" indent="-287020">
              <a:lnSpc>
                <a:spcPts val="1510"/>
              </a:lnSpc>
              <a:buFont typeface="Wingdings"/>
              <a:buChar char=""/>
              <a:tabLst>
                <a:tab pos="299085" algn="l"/>
                <a:tab pos="299720" algn="l"/>
              </a:tabLst>
            </a:pPr>
            <a:r>
              <a:rPr sz="1400" b="1" i="1" dirty="0">
                <a:solidFill>
                  <a:srgbClr val="FFFFFF"/>
                </a:solidFill>
                <a:latin typeface="Calibri" panose="020F0502020204030204" pitchFamily="34" charset="0"/>
                <a:cs typeface="Calibri" panose="020F0502020204030204" pitchFamily="34" charset="0"/>
              </a:rPr>
              <a:t>System</a:t>
            </a:r>
            <a:r>
              <a:rPr sz="1400" b="1" i="1" spc="-45" dirty="0">
                <a:solidFill>
                  <a:srgbClr val="FFFFFF"/>
                </a:solidFill>
                <a:latin typeface="Calibri" panose="020F0502020204030204" pitchFamily="34" charset="0"/>
                <a:cs typeface="Calibri" panose="020F0502020204030204" pitchFamily="34" charset="0"/>
              </a:rPr>
              <a:t> </a:t>
            </a:r>
            <a:r>
              <a:rPr sz="1400" b="1" i="1" spc="-10" dirty="0">
                <a:solidFill>
                  <a:srgbClr val="FFFFFF"/>
                </a:solidFill>
                <a:latin typeface="Calibri" panose="020F0502020204030204" pitchFamily="34" charset="0"/>
                <a:cs typeface="Calibri" panose="020F0502020204030204" pitchFamily="34" charset="0"/>
              </a:rPr>
              <a:t>Life-</a:t>
            </a:r>
            <a:r>
              <a:rPr sz="1400" b="1" i="1" spc="-20" dirty="0">
                <a:solidFill>
                  <a:srgbClr val="FFFFFF"/>
                </a:solidFill>
                <a:latin typeface="Calibri" panose="020F0502020204030204" pitchFamily="34" charset="0"/>
                <a:cs typeface="Calibri" panose="020F0502020204030204" pitchFamily="34" charset="0"/>
              </a:rPr>
              <a:t>Cycle</a:t>
            </a:r>
            <a:endParaRPr sz="1400" dirty="0">
              <a:latin typeface="Calibri" panose="020F0502020204030204" pitchFamily="34" charset="0"/>
              <a:cs typeface="Calibri" panose="020F0502020204030204" pitchFamily="34" charset="0"/>
            </a:endParaRPr>
          </a:p>
          <a:p>
            <a:pPr marL="299085" indent="-287020">
              <a:lnSpc>
                <a:spcPts val="1595"/>
              </a:lnSpc>
              <a:buFont typeface="Wingdings"/>
              <a:buChar char=""/>
              <a:tabLst>
                <a:tab pos="299085" algn="l"/>
                <a:tab pos="299720" algn="l"/>
              </a:tabLst>
            </a:pPr>
            <a:r>
              <a:rPr sz="1400" b="1" i="1" dirty="0">
                <a:solidFill>
                  <a:srgbClr val="FFFFFF"/>
                </a:solidFill>
                <a:latin typeface="Calibri" panose="020F0502020204030204" pitchFamily="34" charset="0"/>
                <a:cs typeface="Calibri" panose="020F0502020204030204" pitchFamily="34" charset="0"/>
              </a:rPr>
              <a:t>Science</a:t>
            </a:r>
            <a:r>
              <a:rPr sz="1400" b="1" i="1" spc="-5" dirty="0">
                <a:solidFill>
                  <a:srgbClr val="FFFFFF"/>
                </a:solidFill>
                <a:latin typeface="Calibri" panose="020F0502020204030204" pitchFamily="34" charset="0"/>
                <a:cs typeface="Calibri" panose="020F0502020204030204" pitchFamily="34" charset="0"/>
              </a:rPr>
              <a:t> </a:t>
            </a:r>
            <a:r>
              <a:rPr sz="1400" b="1" i="1" dirty="0">
                <a:solidFill>
                  <a:srgbClr val="FFFFFF"/>
                </a:solidFill>
                <a:latin typeface="Calibri" panose="020F0502020204030204" pitchFamily="34" charset="0"/>
                <a:cs typeface="Calibri" panose="020F0502020204030204" pitchFamily="34" charset="0"/>
              </a:rPr>
              <a:t>and</a:t>
            </a:r>
            <a:r>
              <a:rPr sz="1400" b="1" i="1" spc="-15" dirty="0">
                <a:solidFill>
                  <a:srgbClr val="FFFFFF"/>
                </a:solidFill>
                <a:latin typeface="Calibri" panose="020F0502020204030204" pitchFamily="34" charset="0"/>
                <a:cs typeface="Calibri" panose="020F0502020204030204" pitchFamily="34" charset="0"/>
              </a:rPr>
              <a:t> </a:t>
            </a:r>
            <a:r>
              <a:rPr sz="1400" b="1" i="1" spc="-10" dirty="0">
                <a:solidFill>
                  <a:srgbClr val="FFFFFF"/>
                </a:solidFill>
                <a:latin typeface="Calibri" panose="020F0502020204030204" pitchFamily="34" charset="0"/>
                <a:cs typeface="Calibri" panose="020F0502020204030204" pitchFamily="34" charset="0"/>
              </a:rPr>
              <a:t>Technology</a:t>
            </a:r>
            <a:endParaRPr sz="1400" dirty="0">
              <a:latin typeface="Calibri" panose="020F0502020204030204" pitchFamily="34" charset="0"/>
              <a:cs typeface="Calibri" panose="020F0502020204030204" pitchFamily="34" charset="0"/>
            </a:endParaRPr>
          </a:p>
        </p:txBody>
      </p:sp>
      <p:sp>
        <p:nvSpPr>
          <p:cNvPr id="2" name="TextBox 1"/>
          <p:cNvSpPr txBox="1"/>
          <p:nvPr/>
        </p:nvSpPr>
        <p:spPr>
          <a:xfrm>
            <a:off x="1984857" y="2522964"/>
            <a:ext cx="5176161" cy="369332"/>
          </a:xfrm>
          <a:prstGeom prst="rect">
            <a:avLst/>
          </a:prstGeom>
          <a:noFill/>
        </p:spPr>
        <p:txBody>
          <a:bodyPr wrap="none" rtlCol="0">
            <a:spAutoFit/>
          </a:bodyPr>
          <a:lstStyle/>
          <a:p>
            <a:pPr algn="ctr"/>
            <a:r>
              <a:rPr lang="en-US" b="1" i="1" dirty="0">
                <a:solidFill>
                  <a:srgbClr val="FFFFFF"/>
                </a:solidFill>
                <a:latin typeface="Calibri" panose="020F0502020204030204" pitchFamily="34" charset="0"/>
                <a:cs typeface="Calibri" panose="020F0502020204030204" pitchFamily="34" charset="0"/>
              </a:rPr>
              <a:t>CODE</a:t>
            </a:r>
            <a:r>
              <a:rPr lang="en-US" b="1" i="1" spc="-20" dirty="0">
                <a:solidFill>
                  <a:srgbClr val="FFFFFF"/>
                </a:solidFill>
                <a:latin typeface="Calibri" panose="020F0502020204030204" pitchFamily="34" charset="0"/>
                <a:cs typeface="Calibri" panose="020F0502020204030204" pitchFamily="34" charset="0"/>
              </a:rPr>
              <a:t> </a:t>
            </a:r>
            <a:r>
              <a:rPr lang="en-US" b="1" i="1" dirty="0">
                <a:solidFill>
                  <a:srgbClr val="FFFFFF"/>
                </a:solidFill>
                <a:latin typeface="Calibri" panose="020F0502020204030204" pitchFamily="34" charset="0"/>
                <a:cs typeface="Calibri" panose="020F0502020204030204" pitchFamily="34" charset="0"/>
              </a:rPr>
              <a:t>15</a:t>
            </a:r>
            <a:r>
              <a:rPr lang="en-US" b="1" i="1" spc="-25" dirty="0">
                <a:solidFill>
                  <a:srgbClr val="FFFFFF"/>
                </a:solidFill>
                <a:latin typeface="Calibri" panose="020F0502020204030204" pitchFamily="34" charset="0"/>
                <a:cs typeface="Calibri" panose="020F0502020204030204" pitchFamily="34" charset="0"/>
              </a:rPr>
              <a:t> </a:t>
            </a:r>
            <a:r>
              <a:rPr lang="en-US" b="1" i="1" dirty="0">
                <a:solidFill>
                  <a:srgbClr val="FFFFFF"/>
                </a:solidFill>
                <a:latin typeface="Calibri" panose="020F0502020204030204" pitchFamily="34" charset="0"/>
                <a:cs typeface="Calibri" panose="020F0502020204030204" pitchFamily="34" charset="0"/>
              </a:rPr>
              <a:t>VISION:</a:t>
            </a:r>
            <a:r>
              <a:rPr lang="en-US" b="1" i="1" spc="265" dirty="0">
                <a:solidFill>
                  <a:srgbClr val="FFFFFF"/>
                </a:solidFill>
                <a:latin typeface="Calibri" panose="020F0502020204030204" pitchFamily="34" charset="0"/>
                <a:cs typeface="Calibri" panose="020F0502020204030204" pitchFamily="34" charset="0"/>
              </a:rPr>
              <a:t> </a:t>
            </a:r>
            <a:r>
              <a:rPr lang="en-US" b="1" i="1" dirty="0">
                <a:solidFill>
                  <a:srgbClr val="FFFFFF"/>
                </a:solidFill>
                <a:latin typeface="Calibri" panose="020F0502020204030204" pitchFamily="34" charset="0"/>
                <a:cs typeface="Calibri" panose="020F0502020204030204" pitchFamily="34" charset="0"/>
              </a:rPr>
              <a:t>Sound</a:t>
            </a:r>
            <a:r>
              <a:rPr lang="en-US" b="1" i="1" spc="-20" dirty="0">
                <a:solidFill>
                  <a:srgbClr val="FFFFFF"/>
                </a:solidFill>
                <a:latin typeface="Calibri" panose="020F0502020204030204" pitchFamily="34" charset="0"/>
                <a:cs typeface="Calibri" panose="020F0502020204030204" pitchFamily="34" charset="0"/>
              </a:rPr>
              <a:t> </a:t>
            </a:r>
            <a:r>
              <a:rPr lang="en-US" b="1" i="1" dirty="0">
                <a:solidFill>
                  <a:srgbClr val="FFFFFF"/>
                </a:solidFill>
                <a:latin typeface="Calibri" panose="020F0502020204030204" pitchFamily="34" charset="0"/>
                <a:cs typeface="Calibri" panose="020F0502020204030204" pitchFamily="34" charset="0"/>
              </a:rPr>
              <a:t>Solutions</a:t>
            </a:r>
            <a:r>
              <a:rPr lang="en-US" b="1" i="1" spc="-20" dirty="0">
                <a:solidFill>
                  <a:srgbClr val="FFFFFF"/>
                </a:solidFill>
                <a:latin typeface="Calibri" panose="020F0502020204030204" pitchFamily="34" charset="0"/>
                <a:cs typeface="Calibri" panose="020F0502020204030204" pitchFamily="34" charset="0"/>
              </a:rPr>
              <a:t> </a:t>
            </a:r>
            <a:r>
              <a:rPr lang="en-US" b="1" i="1" dirty="0">
                <a:solidFill>
                  <a:srgbClr val="FFFFFF"/>
                </a:solidFill>
                <a:latin typeface="Calibri" panose="020F0502020204030204" pitchFamily="34" charset="0"/>
                <a:cs typeface="Calibri" panose="020F0502020204030204" pitchFamily="34" charset="0"/>
              </a:rPr>
              <a:t>for</a:t>
            </a:r>
            <a:r>
              <a:rPr lang="en-US" b="1" i="1" spc="-20" dirty="0">
                <a:solidFill>
                  <a:srgbClr val="FFFFFF"/>
                </a:solidFill>
                <a:latin typeface="Calibri" panose="020F0502020204030204" pitchFamily="34" charset="0"/>
                <a:cs typeface="Calibri" panose="020F0502020204030204" pitchFamily="34" charset="0"/>
              </a:rPr>
              <a:t> </a:t>
            </a:r>
            <a:r>
              <a:rPr lang="en-US" b="1" i="1" dirty="0">
                <a:solidFill>
                  <a:srgbClr val="FFFFFF"/>
                </a:solidFill>
                <a:latin typeface="Calibri" panose="020F0502020204030204" pitchFamily="34" charset="0"/>
                <a:cs typeface="Calibri" panose="020F0502020204030204" pitchFamily="34" charset="0"/>
              </a:rPr>
              <a:t>the</a:t>
            </a:r>
            <a:r>
              <a:rPr lang="en-US" b="1" i="1" spc="-10" dirty="0">
                <a:solidFill>
                  <a:srgbClr val="FFFFFF"/>
                </a:solidFill>
                <a:latin typeface="Calibri" panose="020F0502020204030204" pitchFamily="34" charset="0"/>
                <a:cs typeface="Calibri" panose="020F0502020204030204" pitchFamily="34" charset="0"/>
              </a:rPr>
              <a:t> Warfighter</a:t>
            </a:r>
            <a:endParaRPr lang="en-US" dirty="0">
              <a:latin typeface="Calibri" panose="020F0502020204030204" pitchFamily="34" charset="0"/>
              <a:cs typeface="Calibri" panose="020F0502020204030204" pitchFamily="34" charset="0"/>
            </a:endParaRPr>
          </a:p>
        </p:txBody>
      </p:sp>
      <p:sp>
        <p:nvSpPr>
          <p:cNvPr id="40" name="object 4"/>
          <p:cNvSpPr/>
          <p:nvPr/>
        </p:nvSpPr>
        <p:spPr>
          <a:xfrm>
            <a:off x="862701" y="4350947"/>
            <a:ext cx="1987942" cy="548640"/>
          </a:xfrm>
          <a:custGeom>
            <a:avLst/>
            <a:gdLst/>
            <a:ahLst/>
            <a:cxnLst/>
            <a:rect l="l" t="t" r="r" b="b"/>
            <a:pathLst>
              <a:path w="2560320" h="548639">
                <a:moveTo>
                  <a:pt x="2468880" y="0"/>
                </a:moveTo>
                <a:lnTo>
                  <a:pt x="91440" y="0"/>
                </a:lnTo>
                <a:lnTo>
                  <a:pt x="55849" y="7184"/>
                </a:lnTo>
                <a:lnTo>
                  <a:pt x="26784" y="26779"/>
                </a:lnTo>
                <a:lnTo>
                  <a:pt x="7186" y="55844"/>
                </a:lnTo>
                <a:lnTo>
                  <a:pt x="0" y="91439"/>
                </a:lnTo>
                <a:lnTo>
                  <a:pt x="0" y="457199"/>
                </a:lnTo>
                <a:lnTo>
                  <a:pt x="7186" y="492790"/>
                </a:lnTo>
                <a:lnTo>
                  <a:pt x="26784" y="521855"/>
                </a:lnTo>
                <a:lnTo>
                  <a:pt x="55849" y="541453"/>
                </a:lnTo>
                <a:lnTo>
                  <a:pt x="91440" y="548639"/>
                </a:lnTo>
                <a:lnTo>
                  <a:pt x="2468880" y="548639"/>
                </a:lnTo>
                <a:lnTo>
                  <a:pt x="2504470" y="541453"/>
                </a:lnTo>
                <a:lnTo>
                  <a:pt x="2533535" y="521855"/>
                </a:lnTo>
                <a:lnTo>
                  <a:pt x="2553133" y="492790"/>
                </a:lnTo>
                <a:lnTo>
                  <a:pt x="2560320" y="457199"/>
                </a:lnTo>
                <a:lnTo>
                  <a:pt x="2560320" y="91439"/>
                </a:lnTo>
                <a:lnTo>
                  <a:pt x="2553133" y="55844"/>
                </a:lnTo>
                <a:lnTo>
                  <a:pt x="2533535" y="26779"/>
                </a:lnTo>
                <a:lnTo>
                  <a:pt x="2504470" y="7184"/>
                </a:lnTo>
                <a:lnTo>
                  <a:pt x="2468880" y="0"/>
                </a:lnTo>
                <a:close/>
              </a:path>
            </a:pathLst>
          </a:custGeom>
          <a:solidFill>
            <a:schemeClr val="accent1">
              <a:lumMod val="90000"/>
            </a:schemeClr>
          </a:solidFill>
          <a:ln>
            <a:solidFill>
              <a:schemeClr val="tx1"/>
            </a:solidFill>
          </a:ln>
        </p:spPr>
        <p:txBody>
          <a:bodyPr wrap="square" lIns="0" tIns="0" rIns="0" bIns="0" rtlCol="0"/>
          <a:lstStyle/>
          <a:p>
            <a:endParaRPr lang="en-US" dirty="0">
              <a:latin typeface="Calibri" panose="020F0502020204030204" pitchFamily="34" charset="0"/>
              <a:cs typeface="Calibri" panose="020F0502020204030204" pitchFamily="34" charset="0"/>
            </a:endParaRPr>
          </a:p>
        </p:txBody>
      </p:sp>
      <p:sp>
        <p:nvSpPr>
          <p:cNvPr id="41" name="object 5"/>
          <p:cNvSpPr txBox="1"/>
          <p:nvPr/>
        </p:nvSpPr>
        <p:spPr>
          <a:xfrm>
            <a:off x="914399" y="4369600"/>
            <a:ext cx="1892592" cy="501015"/>
          </a:xfrm>
          <a:prstGeom prst="rect">
            <a:avLst/>
          </a:prstGeom>
          <a:noFill/>
          <a:ln>
            <a:noFill/>
          </a:ln>
        </p:spPr>
        <p:txBody>
          <a:bodyPr vert="horz" wrap="square" lIns="0" tIns="48895" rIns="0" bIns="0" rtlCol="0">
            <a:spAutoFit/>
          </a:bodyPr>
          <a:lstStyle/>
          <a:p>
            <a:pPr marR="5080" indent="11113" algn="ctr">
              <a:lnSpc>
                <a:spcPct val="80000"/>
              </a:lnSpc>
              <a:spcBef>
                <a:spcPts val="385"/>
              </a:spcBef>
            </a:pPr>
            <a:r>
              <a:rPr lang="en-US" sz="1200" b="1" dirty="0">
                <a:latin typeface="Calibri" panose="020F0502020204030204" pitchFamily="34" charset="0"/>
                <a:cs typeface="Calibri" panose="020F0502020204030204" pitchFamily="34" charset="0"/>
              </a:rPr>
              <a:t>1.0</a:t>
            </a:r>
            <a:r>
              <a:rPr lang="en-US" sz="1200" b="1" spc="20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Maintaining Acoustic Superiority For The Fleet Of Today And Tomorrow​</a:t>
            </a:r>
            <a:endParaRPr sz="1200" dirty="0">
              <a:latin typeface="Calibri" panose="020F0502020204030204" pitchFamily="34" charset="0"/>
              <a:cs typeface="Calibri" panose="020F0502020204030204" pitchFamily="34" charset="0"/>
            </a:endParaRPr>
          </a:p>
        </p:txBody>
      </p:sp>
      <p:sp>
        <p:nvSpPr>
          <p:cNvPr id="42" name="object 6"/>
          <p:cNvSpPr/>
          <p:nvPr/>
        </p:nvSpPr>
        <p:spPr>
          <a:xfrm>
            <a:off x="4923202" y="4352641"/>
            <a:ext cx="1987942" cy="548640"/>
          </a:xfrm>
          <a:custGeom>
            <a:avLst/>
            <a:gdLst/>
            <a:ahLst/>
            <a:cxnLst/>
            <a:rect l="l" t="t" r="r" b="b"/>
            <a:pathLst>
              <a:path w="2560320" h="548639">
                <a:moveTo>
                  <a:pt x="2468880" y="0"/>
                </a:moveTo>
                <a:lnTo>
                  <a:pt x="91440" y="0"/>
                </a:lnTo>
                <a:lnTo>
                  <a:pt x="55849" y="7184"/>
                </a:lnTo>
                <a:lnTo>
                  <a:pt x="26784" y="26779"/>
                </a:lnTo>
                <a:lnTo>
                  <a:pt x="7186" y="55844"/>
                </a:lnTo>
                <a:lnTo>
                  <a:pt x="0" y="91439"/>
                </a:lnTo>
                <a:lnTo>
                  <a:pt x="0" y="457199"/>
                </a:lnTo>
                <a:lnTo>
                  <a:pt x="7186" y="492790"/>
                </a:lnTo>
                <a:lnTo>
                  <a:pt x="26784" y="521855"/>
                </a:lnTo>
                <a:lnTo>
                  <a:pt x="55849" y="541453"/>
                </a:lnTo>
                <a:lnTo>
                  <a:pt x="91440" y="548639"/>
                </a:lnTo>
                <a:lnTo>
                  <a:pt x="2468880" y="548639"/>
                </a:lnTo>
                <a:lnTo>
                  <a:pt x="2504470" y="541453"/>
                </a:lnTo>
                <a:lnTo>
                  <a:pt x="2533535" y="521855"/>
                </a:lnTo>
                <a:lnTo>
                  <a:pt x="2553133" y="492790"/>
                </a:lnTo>
                <a:lnTo>
                  <a:pt x="2560320" y="457199"/>
                </a:lnTo>
                <a:lnTo>
                  <a:pt x="2560320" y="91439"/>
                </a:lnTo>
                <a:lnTo>
                  <a:pt x="2553133" y="55844"/>
                </a:lnTo>
                <a:lnTo>
                  <a:pt x="2533535" y="26779"/>
                </a:lnTo>
                <a:lnTo>
                  <a:pt x="2504470" y="7184"/>
                </a:lnTo>
                <a:lnTo>
                  <a:pt x="2468880" y="0"/>
                </a:lnTo>
                <a:close/>
              </a:path>
            </a:pathLst>
          </a:custGeom>
          <a:solidFill>
            <a:schemeClr val="accent1">
              <a:lumMod val="90000"/>
            </a:schemeClr>
          </a:solidFill>
          <a:ln>
            <a:solidFill>
              <a:schemeClr val="tx1"/>
            </a:solidFill>
          </a:ln>
        </p:spPr>
        <p:txBody>
          <a:bodyPr wrap="square" lIns="0" tIns="0" rIns="0" bIns="0" rtlCol="0" anchor="ctr"/>
          <a:lstStyle/>
          <a:p>
            <a:endParaRPr>
              <a:latin typeface="Calibri" panose="020F0502020204030204" pitchFamily="34" charset="0"/>
              <a:cs typeface="Calibri" panose="020F0502020204030204" pitchFamily="34" charset="0"/>
            </a:endParaRPr>
          </a:p>
        </p:txBody>
      </p:sp>
      <p:sp>
        <p:nvSpPr>
          <p:cNvPr id="43" name="object 7"/>
          <p:cNvSpPr txBox="1"/>
          <p:nvPr/>
        </p:nvSpPr>
        <p:spPr>
          <a:xfrm>
            <a:off x="4986664" y="4371294"/>
            <a:ext cx="1850052" cy="512576"/>
          </a:xfrm>
          <a:prstGeom prst="rect">
            <a:avLst/>
          </a:prstGeom>
          <a:noFill/>
          <a:ln>
            <a:noFill/>
          </a:ln>
        </p:spPr>
        <p:txBody>
          <a:bodyPr vert="horz" wrap="square" lIns="0" tIns="48260" rIns="0" bIns="0" rtlCol="0">
            <a:spAutoFit/>
          </a:bodyPr>
          <a:lstStyle/>
          <a:p>
            <a:pPr marL="52388" marR="5080" indent="-25400" algn="ctr">
              <a:lnSpc>
                <a:spcPts val="1150"/>
              </a:lnSpc>
              <a:spcBef>
                <a:spcPts val="380"/>
              </a:spcBef>
            </a:pPr>
            <a:r>
              <a:rPr lang="en-US" sz="1200" b="1" dirty="0">
                <a:latin typeface="Calibri" panose="020F0502020204030204" pitchFamily="34" charset="0"/>
                <a:cs typeface="Calibri" panose="020F0502020204030204" pitchFamily="34" charset="0"/>
              </a:rPr>
              <a:t>3.0</a:t>
            </a:r>
            <a:r>
              <a:rPr lang="en-US" sz="1200" b="1" spc="21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 Develop The Acoustic Superiority Facilities/ Infrastructure</a:t>
            </a:r>
            <a:endParaRPr lang="en-US" sz="1200" dirty="0">
              <a:latin typeface="Calibri" panose="020F0502020204030204" pitchFamily="34" charset="0"/>
              <a:cs typeface="Calibri" panose="020F0502020204030204" pitchFamily="34" charset="0"/>
            </a:endParaRPr>
          </a:p>
        </p:txBody>
      </p:sp>
      <p:sp>
        <p:nvSpPr>
          <p:cNvPr id="44" name="object 8"/>
          <p:cNvSpPr/>
          <p:nvPr/>
        </p:nvSpPr>
        <p:spPr>
          <a:xfrm>
            <a:off x="2887633" y="4350947"/>
            <a:ext cx="1987942" cy="548640"/>
          </a:xfrm>
          <a:custGeom>
            <a:avLst/>
            <a:gdLst/>
            <a:ahLst/>
            <a:cxnLst/>
            <a:rect l="l" t="t" r="r" b="b"/>
            <a:pathLst>
              <a:path w="2560320" h="548639">
                <a:moveTo>
                  <a:pt x="2468880" y="0"/>
                </a:moveTo>
                <a:lnTo>
                  <a:pt x="91440" y="0"/>
                </a:lnTo>
                <a:lnTo>
                  <a:pt x="55849" y="7184"/>
                </a:lnTo>
                <a:lnTo>
                  <a:pt x="26784" y="26779"/>
                </a:lnTo>
                <a:lnTo>
                  <a:pt x="7186" y="55844"/>
                </a:lnTo>
                <a:lnTo>
                  <a:pt x="0" y="91439"/>
                </a:lnTo>
                <a:lnTo>
                  <a:pt x="0" y="457199"/>
                </a:lnTo>
                <a:lnTo>
                  <a:pt x="7186" y="492790"/>
                </a:lnTo>
                <a:lnTo>
                  <a:pt x="26784" y="521855"/>
                </a:lnTo>
                <a:lnTo>
                  <a:pt x="55849" y="541453"/>
                </a:lnTo>
                <a:lnTo>
                  <a:pt x="91440" y="548639"/>
                </a:lnTo>
                <a:lnTo>
                  <a:pt x="2468880" y="548639"/>
                </a:lnTo>
                <a:lnTo>
                  <a:pt x="2504470" y="541453"/>
                </a:lnTo>
                <a:lnTo>
                  <a:pt x="2533535" y="521855"/>
                </a:lnTo>
                <a:lnTo>
                  <a:pt x="2553133" y="492790"/>
                </a:lnTo>
                <a:lnTo>
                  <a:pt x="2560320" y="457199"/>
                </a:lnTo>
                <a:lnTo>
                  <a:pt x="2560320" y="91439"/>
                </a:lnTo>
                <a:lnTo>
                  <a:pt x="2553133" y="55844"/>
                </a:lnTo>
                <a:lnTo>
                  <a:pt x="2533535" y="26779"/>
                </a:lnTo>
                <a:lnTo>
                  <a:pt x="2504470" y="7184"/>
                </a:lnTo>
                <a:lnTo>
                  <a:pt x="2468880" y="0"/>
                </a:lnTo>
                <a:close/>
              </a:path>
            </a:pathLst>
          </a:custGeom>
          <a:solidFill>
            <a:schemeClr val="accent1">
              <a:lumMod val="90000"/>
            </a:schemeClr>
          </a:solidFill>
          <a:ln>
            <a:solidFill>
              <a:schemeClr val="tx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5" name="object 9"/>
          <p:cNvSpPr txBox="1"/>
          <p:nvPr/>
        </p:nvSpPr>
        <p:spPr>
          <a:xfrm>
            <a:off x="2998376" y="4369600"/>
            <a:ext cx="1786258" cy="501015"/>
          </a:xfrm>
          <a:prstGeom prst="rect">
            <a:avLst/>
          </a:prstGeom>
          <a:noFill/>
          <a:ln>
            <a:noFill/>
          </a:ln>
        </p:spPr>
        <p:txBody>
          <a:bodyPr vert="horz" wrap="square" lIns="0" tIns="48895" rIns="0" bIns="0" rtlCol="0">
            <a:spAutoFit/>
          </a:bodyPr>
          <a:lstStyle/>
          <a:p>
            <a:pPr marR="5080" indent="11113" algn="ctr">
              <a:lnSpc>
                <a:spcPct val="80000"/>
              </a:lnSpc>
              <a:spcBef>
                <a:spcPts val="385"/>
              </a:spcBef>
            </a:pPr>
            <a:r>
              <a:rPr lang="en-US" sz="1200" b="1" dirty="0">
                <a:latin typeface="Calibri" panose="020F0502020204030204" pitchFamily="34" charset="0"/>
                <a:cs typeface="Calibri" panose="020F0502020204030204" pitchFamily="34" charset="0"/>
              </a:rPr>
              <a:t>2.0</a:t>
            </a:r>
            <a:r>
              <a:rPr lang="en-US" sz="1200" b="1" spc="225"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Create The Acoustic Superiority Workforce Of The Future</a:t>
            </a:r>
            <a:endParaRPr lang="en-US" sz="1200" dirty="0">
              <a:latin typeface="Calibri" panose="020F0502020204030204" pitchFamily="34" charset="0"/>
              <a:cs typeface="Calibri" panose="020F0502020204030204" pitchFamily="34" charset="0"/>
            </a:endParaRPr>
          </a:p>
        </p:txBody>
      </p:sp>
      <p:sp>
        <p:nvSpPr>
          <p:cNvPr id="46" name="object 6"/>
          <p:cNvSpPr/>
          <p:nvPr/>
        </p:nvSpPr>
        <p:spPr>
          <a:xfrm>
            <a:off x="6957567" y="4356183"/>
            <a:ext cx="1987942" cy="548640"/>
          </a:xfrm>
          <a:custGeom>
            <a:avLst/>
            <a:gdLst/>
            <a:ahLst/>
            <a:cxnLst/>
            <a:rect l="l" t="t" r="r" b="b"/>
            <a:pathLst>
              <a:path w="2560320" h="548639">
                <a:moveTo>
                  <a:pt x="2468880" y="0"/>
                </a:moveTo>
                <a:lnTo>
                  <a:pt x="91440" y="0"/>
                </a:lnTo>
                <a:lnTo>
                  <a:pt x="55849" y="7184"/>
                </a:lnTo>
                <a:lnTo>
                  <a:pt x="26784" y="26779"/>
                </a:lnTo>
                <a:lnTo>
                  <a:pt x="7186" y="55844"/>
                </a:lnTo>
                <a:lnTo>
                  <a:pt x="0" y="91439"/>
                </a:lnTo>
                <a:lnTo>
                  <a:pt x="0" y="457199"/>
                </a:lnTo>
                <a:lnTo>
                  <a:pt x="7186" y="492790"/>
                </a:lnTo>
                <a:lnTo>
                  <a:pt x="26784" y="521855"/>
                </a:lnTo>
                <a:lnTo>
                  <a:pt x="55849" y="541453"/>
                </a:lnTo>
                <a:lnTo>
                  <a:pt x="91440" y="548639"/>
                </a:lnTo>
                <a:lnTo>
                  <a:pt x="2468880" y="548639"/>
                </a:lnTo>
                <a:lnTo>
                  <a:pt x="2504470" y="541453"/>
                </a:lnTo>
                <a:lnTo>
                  <a:pt x="2533535" y="521855"/>
                </a:lnTo>
                <a:lnTo>
                  <a:pt x="2553133" y="492790"/>
                </a:lnTo>
                <a:lnTo>
                  <a:pt x="2560320" y="457199"/>
                </a:lnTo>
                <a:lnTo>
                  <a:pt x="2560320" y="91439"/>
                </a:lnTo>
                <a:lnTo>
                  <a:pt x="2553133" y="55844"/>
                </a:lnTo>
                <a:lnTo>
                  <a:pt x="2533535" y="26779"/>
                </a:lnTo>
                <a:lnTo>
                  <a:pt x="2504470" y="7184"/>
                </a:lnTo>
                <a:lnTo>
                  <a:pt x="2468880" y="0"/>
                </a:lnTo>
                <a:close/>
              </a:path>
            </a:pathLst>
          </a:custGeom>
          <a:solidFill>
            <a:schemeClr val="accent1">
              <a:lumMod val="90000"/>
            </a:schemeClr>
          </a:solidFill>
          <a:ln>
            <a:solidFill>
              <a:schemeClr val="tx1"/>
            </a:solidFill>
          </a:ln>
        </p:spPr>
        <p:txBody>
          <a:bodyPr wrap="square" lIns="0" tIns="0" rIns="0" bIns="0" rtlCol="0" anchor="ctr"/>
          <a:lstStyle/>
          <a:p>
            <a:endParaRPr>
              <a:latin typeface="Calibri" panose="020F0502020204030204" pitchFamily="34" charset="0"/>
              <a:cs typeface="Calibri" panose="020F0502020204030204" pitchFamily="34" charset="0"/>
            </a:endParaRPr>
          </a:p>
        </p:txBody>
      </p:sp>
      <p:sp>
        <p:nvSpPr>
          <p:cNvPr id="47" name="object 7"/>
          <p:cNvSpPr txBox="1"/>
          <p:nvPr/>
        </p:nvSpPr>
        <p:spPr>
          <a:xfrm>
            <a:off x="7021029" y="4374836"/>
            <a:ext cx="1850052" cy="358688"/>
          </a:xfrm>
          <a:prstGeom prst="rect">
            <a:avLst/>
          </a:prstGeom>
          <a:noFill/>
          <a:ln>
            <a:noFill/>
          </a:ln>
        </p:spPr>
        <p:txBody>
          <a:bodyPr vert="horz" wrap="square" lIns="0" tIns="48260" rIns="0" bIns="0" rtlCol="0">
            <a:spAutoFit/>
          </a:bodyPr>
          <a:lstStyle/>
          <a:p>
            <a:pPr marL="52388" marR="5080" indent="-25400" algn="ctr">
              <a:lnSpc>
                <a:spcPts val="1150"/>
              </a:lnSpc>
              <a:spcBef>
                <a:spcPts val="380"/>
              </a:spcBef>
            </a:pPr>
            <a:r>
              <a:rPr lang="en-US" sz="1200" b="1" dirty="0">
                <a:latin typeface="Calibri" panose="020F0502020204030204" pitchFamily="34" charset="0"/>
                <a:cs typeface="Calibri" panose="020F0502020204030204" pitchFamily="34" charset="0"/>
              </a:rPr>
              <a:t>4.0</a:t>
            </a:r>
            <a:r>
              <a:rPr lang="en-US" sz="1200" b="1" spc="21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 Acoustic Superiority Wartime Readiness​</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42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3"/>
          <p:cNvSpPr>
            <a:spLocks noGrp="1" noChangeArrowheads="1"/>
          </p:cNvSpPr>
          <p:nvPr>
            <p:ph type="title"/>
          </p:nvPr>
        </p:nvSpPr>
        <p:spPr bwMode="auto">
          <a:xfrm>
            <a:off x="884164" y="278522"/>
            <a:ext cx="7380215" cy="523220"/>
          </a:xfrm>
          <a:noFill/>
          <a:ln>
            <a:miter lim="800000"/>
            <a:headEnd/>
            <a:tailEnd/>
          </a:ln>
        </p:spPr>
        <p:txBody>
          <a:bodyPr vert="horz" wrap="square" lIns="91440" tIns="45720" rIns="91440" bIns="45720" numCol="1" anchor="t" anchorCtr="0" compatLnSpc="1">
            <a:prstTxWarp prst="textNoShape">
              <a:avLst/>
            </a:prstTxWarp>
            <a:spAutoFit/>
          </a:bodyPr>
          <a:lstStyle/>
          <a:p>
            <a:pPr algn="ctr" eaLnBrk="1" hangingPunct="1"/>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Leadership Thoughts and Outlook</a:t>
            </a:r>
          </a:p>
        </p:txBody>
      </p:sp>
      <p:sp>
        <p:nvSpPr>
          <p:cNvPr id="2" name="TextBox 1"/>
          <p:cNvSpPr txBox="1"/>
          <p:nvPr/>
        </p:nvSpPr>
        <p:spPr>
          <a:xfrm>
            <a:off x="457200" y="967991"/>
            <a:ext cx="8240751" cy="4417620"/>
          </a:xfrm>
          <a:prstGeom prst="rect">
            <a:avLst/>
          </a:prstGeom>
          <a:noFill/>
        </p:spPr>
        <p:txBody>
          <a:bodyPr wrap="square" rtlCol="0">
            <a:spAutoFit/>
          </a:bodyPr>
          <a:lstStyle/>
          <a:p>
            <a:pPr marL="234950" indent="-234950" fontAlgn="base">
              <a:lnSpc>
                <a:spcPct val="90000"/>
              </a:lnSpc>
              <a:spcBef>
                <a:spcPts val="600"/>
              </a:spcBef>
              <a:spcAft>
                <a:spcPts val="1000"/>
              </a:spcAft>
              <a:buFont typeface="Arial" pitchFamily="34" charset="0"/>
              <a:buChar char="•"/>
            </a:pPr>
            <a:r>
              <a:rPr lang="en-US" sz="2400" b="1" dirty="0">
                <a:latin typeface="Calibri" panose="020F0502020204030204" pitchFamily="34" charset="0"/>
                <a:cs typeface="Calibri" panose="020F0502020204030204" pitchFamily="34" charset="0"/>
              </a:rPr>
              <a:t>Concerns- Thoughts from the Helm</a:t>
            </a:r>
          </a:p>
          <a:p>
            <a:pPr marL="742950" lvl="2" indent="-285750" fontAlgn="base">
              <a:lnSpc>
                <a:spcPct val="90000"/>
              </a:lnSpc>
              <a:spcBef>
                <a:spcPts val="600"/>
              </a:spcBef>
              <a:spcAft>
                <a:spcPts val="600"/>
              </a:spcAft>
              <a:buFont typeface="Calibri" panose="020F0502020204030204" pitchFamily="34" charset="0"/>
              <a:buChar char="­"/>
            </a:pPr>
            <a:r>
              <a:rPr lang="en-US" b="1" dirty="0">
                <a:latin typeface="Calibri" panose="020F0502020204030204" pitchFamily="34" charset="0"/>
                <a:cs typeface="Calibri" panose="020F0502020204030204" pitchFamily="34" charset="0"/>
              </a:rPr>
              <a:t>Demand for our products and services has never been higher</a:t>
            </a:r>
          </a:p>
          <a:p>
            <a:pPr marL="742950" lvl="2" indent="-285750" fontAlgn="base">
              <a:lnSpc>
                <a:spcPct val="90000"/>
              </a:lnSpc>
              <a:spcBef>
                <a:spcPts val="600"/>
              </a:spcBef>
              <a:spcAft>
                <a:spcPts val="600"/>
              </a:spcAft>
              <a:buFont typeface="Calibri" panose="020F0502020204030204" pitchFamily="34" charset="0"/>
              <a:buChar char="­"/>
            </a:pPr>
            <a:r>
              <a:rPr lang="en-US" b="1" dirty="0">
                <a:latin typeface="Calibri" panose="020F0502020204030204" pitchFamily="34" charset="0"/>
                <a:cs typeface="Calibri" panose="020F0502020204030204" pitchFamily="34" charset="0"/>
              </a:rPr>
              <a:t>We are experiencing large numbers of retirements and we are hiring mostly new engineers to replace</a:t>
            </a:r>
          </a:p>
          <a:p>
            <a:pPr marL="742950" lvl="2" indent="-285750" fontAlgn="base">
              <a:lnSpc>
                <a:spcPct val="90000"/>
              </a:lnSpc>
              <a:spcBef>
                <a:spcPts val="600"/>
              </a:spcBef>
              <a:spcAft>
                <a:spcPts val="600"/>
              </a:spcAft>
              <a:buFont typeface="Calibri" panose="020F0502020204030204" pitchFamily="34" charset="0"/>
              <a:buChar char="­"/>
            </a:pPr>
            <a:r>
              <a:rPr lang="en-US" b="1" dirty="0">
                <a:latin typeface="Calibri" panose="020F0502020204030204" pitchFamily="34" charset="0"/>
                <a:cs typeface="Calibri" panose="020F0502020204030204" pitchFamily="34" charset="0"/>
              </a:rPr>
              <a:t>Senior engineers and scientists are at a premium</a:t>
            </a:r>
          </a:p>
          <a:p>
            <a:pPr marL="234950" indent="-234950" fontAlgn="base">
              <a:lnSpc>
                <a:spcPct val="90000"/>
              </a:lnSpc>
              <a:spcBef>
                <a:spcPts val="600"/>
              </a:spcBef>
              <a:spcAft>
                <a:spcPts val="1000"/>
              </a:spcAft>
              <a:buFont typeface="Arial" pitchFamily="34" charset="0"/>
              <a:buChar char="•"/>
            </a:pPr>
            <a:r>
              <a:rPr lang="en-US" sz="2400" b="1" dirty="0">
                <a:latin typeface="Calibri" panose="020F0502020204030204" pitchFamily="34" charset="0"/>
                <a:cs typeface="Calibri" panose="020F0502020204030204" pitchFamily="34" charset="0"/>
              </a:rPr>
              <a:t>Outlook Challenges or Changes regarding Product Line, Acquisition, etc</a:t>
            </a:r>
          </a:p>
          <a:p>
            <a:pPr marL="742950" lvl="2" indent="-285750" fontAlgn="base">
              <a:lnSpc>
                <a:spcPct val="90000"/>
              </a:lnSpc>
              <a:spcBef>
                <a:spcPts val="600"/>
              </a:spcBef>
              <a:spcAft>
                <a:spcPts val="600"/>
              </a:spcAft>
              <a:buFont typeface="Calibri" panose="020F0502020204030204" pitchFamily="34" charset="0"/>
              <a:buChar char="­"/>
            </a:pPr>
            <a:r>
              <a:rPr lang="en-US" b="1" dirty="0">
                <a:latin typeface="Calibri" panose="020F0502020204030204" pitchFamily="34" charset="0"/>
                <a:cs typeface="Calibri" panose="020F0502020204030204" pitchFamily="34" charset="0"/>
              </a:rPr>
              <a:t>Growing demand for our Depot products (technician support)</a:t>
            </a:r>
          </a:p>
          <a:p>
            <a:pPr marL="742950" lvl="2" indent="-285750" fontAlgn="base">
              <a:lnSpc>
                <a:spcPct val="90000"/>
              </a:lnSpc>
              <a:spcBef>
                <a:spcPts val="600"/>
              </a:spcBef>
              <a:spcAft>
                <a:spcPts val="600"/>
              </a:spcAft>
              <a:buFont typeface="Calibri" panose="020F0502020204030204" pitchFamily="34" charset="0"/>
              <a:buChar char="­"/>
            </a:pPr>
            <a:r>
              <a:rPr lang="en-US" b="1" dirty="0">
                <a:latin typeface="Calibri" panose="020F0502020204030204" pitchFamily="34" charset="0"/>
                <a:cs typeface="Calibri" panose="020F0502020204030204" pitchFamily="34" charset="0"/>
              </a:rPr>
              <a:t>Growing demand for Sonar Systems analysis</a:t>
            </a:r>
          </a:p>
          <a:p>
            <a:pPr marL="742950" lvl="2" indent="-285750" fontAlgn="base">
              <a:lnSpc>
                <a:spcPct val="90000"/>
              </a:lnSpc>
              <a:spcBef>
                <a:spcPts val="600"/>
              </a:spcBef>
              <a:spcAft>
                <a:spcPts val="600"/>
              </a:spcAft>
              <a:buFont typeface="Calibri" panose="020F0502020204030204" pitchFamily="34" charset="0"/>
              <a:buChar char="­"/>
            </a:pPr>
            <a:r>
              <a:rPr lang="en-US" b="1" dirty="0">
                <a:latin typeface="Calibri" panose="020F0502020204030204" pitchFamily="34" charset="0"/>
                <a:cs typeface="Calibri" panose="020F0502020204030204" pitchFamily="34" charset="0"/>
              </a:rPr>
              <a:t>Heavy workload in our ISEA areas- particularly wet end and ARCI</a:t>
            </a:r>
          </a:p>
          <a:p>
            <a:pPr marL="742950" lvl="2" indent="-285750" fontAlgn="base">
              <a:lnSpc>
                <a:spcPct val="90000"/>
              </a:lnSpc>
              <a:spcBef>
                <a:spcPts val="600"/>
              </a:spcBef>
              <a:spcAft>
                <a:spcPts val="600"/>
              </a:spcAft>
              <a:buFont typeface="Calibri" panose="020F0502020204030204" pitchFamily="34" charset="0"/>
              <a:buChar char="­"/>
            </a:pPr>
            <a:r>
              <a:rPr lang="en-US" b="1" dirty="0">
                <a:latin typeface="Calibri" panose="020F0502020204030204" pitchFamily="34" charset="0"/>
                <a:cs typeface="Calibri" panose="020F0502020204030204" pitchFamily="34" charset="0"/>
              </a:rPr>
              <a:t>Heavy workload in Sonar T&amp;E- particularly surface ship and submarine</a:t>
            </a:r>
          </a:p>
        </p:txBody>
      </p:sp>
      <p:sp>
        <p:nvSpPr>
          <p:cNvPr id="31" name="Slide Number Placeholder 2"/>
          <p:cNvSpPr txBox="1">
            <a:spLocks/>
          </p:cNvSpPr>
          <p:nvPr/>
        </p:nvSpPr>
        <p:spPr>
          <a:xfrm>
            <a:off x="8926031" y="6492875"/>
            <a:ext cx="2179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A24B3E9-C830-4F9F-8675-0D22472E8C11}" type="slidenum">
              <a:rPr lang="en-US" sz="1200" smtClean="0"/>
              <a:pPr algn="ctr"/>
              <a:t>8</a:t>
            </a:fld>
            <a:endParaRPr lang="en-US" sz="1200" dirty="0"/>
          </a:p>
        </p:txBody>
      </p:sp>
    </p:spTree>
    <p:extLst>
      <p:ext uri="{BB962C8B-B14F-4D97-AF65-F5344CB8AC3E}">
        <p14:creationId xmlns:p14="http://schemas.microsoft.com/office/powerpoint/2010/main" val="3678254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3827"/>
            <a:ext cx="7772400" cy="523220"/>
          </a:xfrm>
          <a:noFill/>
        </p:spPr>
        <p:txBody>
          <a:bodyPr anchor="ctr">
            <a:spAutoFit/>
          </a:bodyPr>
          <a:lstStyle/>
          <a:p>
            <a:pPr algn="ctr"/>
            <a:r>
              <a:rPr lang="en-US" dirty="0">
                <a:solidFill>
                  <a:schemeClr val="tx1"/>
                </a:solidFill>
                <a:latin typeface="Calibri" panose="020F0502020204030204" pitchFamily="34" charset="0"/>
                <a:cs typeface="Calibri" panose="020F0502020204030204" pitchFamily="34" charset="0"/>
              </a:rPr>
              <a:t>Contracting Status</a:t>
            </a:r>
            <a:endParaRPr lang="en-US" b="0" dirty="0">
              <a:solidFill>
                <a:schemeClr val="tx1"/>
              </a:solidFill>
              <a:latin typeface="Calibri" panose="020F0502020204030204" pitchFamily="34" charset="0"/>
              <a:cs typeface="Calibri" panose="020F0502020204030204" pitchFamily="34" charset="0"/>
            </a:endParaRPr>
          </a:p>
        </p:txBody>
      </p:sp>
      <p:sp>
        <p:nvSpPr>
          <p:cNvPr id="6" name="Slide Number Placeholder 2"/>
          <p:cNvSpPr txBox="1">
            <a:spLocks/>
          </p:cNvSpPr>
          <p:nvPr/>
        </p:nvSpPr>
        <p:spPr>
          <a:xfrm>
            <a:off x="8926031" y="6488418"/>
            <a:ext cx="2179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A24B3E9-C830-4F9F-8675-0D22472E8C11}" type="slidenum">
              <a:rPr lang="en-US" sz="1200" smtClean="0"/>
              <a:pPr algn="ctr"/>
              <a:t>9</a:t>
            </a:fld>
            <a:endParaRPr lang="en-US" sz="1200" dirty="0"/>
          </a:p>
        </p:txBody>
      </p:sp>
    </p:spTree>
    <p:extLst>
      <p:ext uri="{BB962C8B-B14F-4D97-AF65-F5344CB8AC3E}">
        <p14:creationId xmlns:p14="http://schemas.microsoft.com/office/powerpoint/2010/main" val="791084377"/>
      </p:ext>
    </p:extLst>
  </p:cSld>
  <p:clrMapOvr>
    <a:masterClrMapping/>
  </p:clrMapOvr>
</p:sld>
</file>

<file path=ppt/theme/theme1.xml><?xml version="1.0" encoding="utf-8"?>
<a:theme xmlns:a="http://schemas.openxmlformats.org/drawingml/2006/main" name="3_Code 15 Template 2009">
  <a:themeElements>
    <a:clrScheme name="Code 15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15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FBDC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1" u="sng" strike="noStrike" cap="none" normalizeH="0" baseline="0" smtClean="0">
            <a:ln>
              <a:noFill/>
            </a:ln>
            <a:solidFill>
              <a:srgbClr val="003366"/>
            </a:solidFill>
            <a:effectLst/>
            <a:latin typeface="Times New Roman" pitchFamily="18" charset="0"/>
          </a:defRPr>
        </a:defPPr>
      </a:lstStyle>
    </a:spDef>
    <a:lnDef>
      <a:spPr bwMode="auto">
        <a:xfrm>
          <a:off x="0" y="0"/>
          <a:ext cx="1" cy="1"/>
        </a:xfrm>
        <a:custGeom>
          <a:avLst/>
          <a:gdLst/>
          <a:ahLst/>
          <a:cxnLst/>
          <a:rect l="0" t="0" r="0" b="0"/>
          <a:pathLst/>
        </a:custGeom>
        <a:solidFill>
          <a:srgbClr val="6FBDC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1" u="sng" strike="noStrike" cap="none" normalizeH="0" baseline="0" smtClean="0">
            <a:ln>
              <a:noFill/>
            </a:ln>
            <a:solidFill>
              <a:srgbClr val="003366"/>
            </a:solidFill>
            <a:effectLst/>
            <a:latin typeface="Times New Roman" pitchFamily="18" charset="0"/>
          </a:defRPr>
        </a:defPPr>
      </a:lstStyle>
    </a:lnDef>
  </a:objectDefaults>
  <a:extraClrSchemeLst>
    <a:extraClrScheme>
      <a:clrScheme name="Code 15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de 15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de 15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de 15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de 15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de 15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de 15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de 15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de 15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de 15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de 15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de 15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de 15 Template 2009">
  <a:themeElements>
    <a:clrScheme name="Code 15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15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de 15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de 15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de 15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de 15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de 15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de 15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de 15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de 15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de 15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de 15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de 15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de 15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de 15 Template 2009">
  <a:themeElements>
    <a:clrScheme name="Code 15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15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de 15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de 15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de 15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de 15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de 15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de 15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de 15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de 15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de 15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de 15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de 15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de 15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Code 15 Template 2009">
  <a:themeElements>
    <a:clrScheme name="Code 15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15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FBDC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1" u="sng" strike="noStrike" cap="none" normalizeH="0" baseline="0" smtClean="0">
            <a:ln>
              <a:noFill/>
            </a:ln>
            <a:solidFill>
              <a:srgbClr val="003366"/>
            </a:solidFill>
            <a:effectLst/>
            <a:latin typeface="Times New Roman" pitchFamily="18" charset="0"/>
          </a:defRPr>
        </a:defPPr>
      </a:lstStyle>
    </a:spDef>
    <a:lnDef>
      <a:spPr bwMode="auto">
        <a:xfrm>
          <a:off x="0" y="0"/>
          <a:ext cx="1" cy="1"/>
        </a:xfrm>
        <a:custGeom>
          <a:avLst/>
          <a:gdLst/>
          <a:ahLst/>
          <a:cxnLst/>
          <a:rect l="0" t="0" r="0" b="0"/>
          <a:pathLst/>
        </a:custGeom>
        <a:solidFill>
          <a:srgbClr val="6FBDC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1" u="sng" strike="noStrike" cap="none" normalizeH="0" baseline="0" smtClean="0">
            <a:ln>
              <a:noFill/>
            </a:ln>
            <a:solidFill>
              <a:srgbClr val="003366"/>
            </a:solidFill>
            <a:effectLst/>
            <a:latin typeface="Times New Roman" pitchFamily="18" charset="0"/>
          </a:defRPr>
        </a:defPPr>
      </a:lstStyle>
    </a:lnDef>
  </a:objectDefaults>
  <a:extraClrSchemeLst>
    <a:extraClrScheme>
      <a:clrScheme name="Code 15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de 15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de 15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de 15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de 15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de 15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de 15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de 15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de 15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de 15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de 15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de 15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de 15 Template 2009">
  <a:themeElements>
    <a:clrScheme name="Code 15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15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de 15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de 15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de 15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de 15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de 15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de 15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de 15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de 15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de 15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de 15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de 15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de 15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44">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EBF0DA"/>
      </a:accent5>
      <a:accent6>
        <a:srgbClr val="EBF0DA"/>
      </a:accent6>
      <a:hlink>
        <a:srgbClr val="FFFFFF"/>
      </a:hlink>
      <a:folHlink>
        <a:srgbClr val="F2F2F2"/>
      </a:folHlink>
    </a:clrScheme>
    <a:fontScheme name="Blank Presentation">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alpha val="50000"/>
            </a:schemeClr>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kumimoji="0" lang="en-US" sz="19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alpha val="50000"/>
            </a:schemeClr>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kumimoji="0" lang="en-US" sz="19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8e9ceb-7708-449f-a721-2c2bc7d50619">
      <Terms xmlns="http://schemas.microsoft.com/office/infopath/2007/PartnerControls"/>
    </lcf76f155ced4ddcb4097134ff3c332f>
    <TaxCatchAll xmlns="6a568886-8bfe-4b58-9f58-a6621cbc77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06798517F68B49A2775F8ADC95F3DE" ma:contentTypeVersion="11" ma:contentTypeDescription="Create a new document." ma:contentTypeScope="" ma:versionID="3d51af53281a462702639e31ccf64399">
  <xsd:schema xmlns:xsd="http://www.w3.org/2001/XMLSchema" xmlns:xs="http://www.w3.org/2001/XMLSchema" xmlns:p="http://schemas.microsoft.com/office/2006/metadata/properties" xmlns:ns2="1a8e9ceb-7708-449f-a721-2c2bc7d50619" xmlns:ns3="6a568886-8bfe-4b58-9f58-a6621cbc7717" targetNamespace="http://schemas.microsoft.com/office/2006/metadata/properties" ma:root="true" ma:fieldsID="84c0ba66e88be6e8fe3083b5454879f5" ns2:_="" ns3:_="">
    <xsd:import namespace="1a8e9ceb-7708-449f-a721-2c2bc7d50619"/>
    <xsd:import namespace="6a568886-8bfe-4b58-9f58-a6621cbc77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e9ceb-7708-449f-a721-2c2bc7d506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568886-8bfe-4b58-9f58-a6621cbc7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30091a-b946-4198-9c04-9a35776a2801}" ma:internalName="TaxCatchAll" ma:showField="CatchAllData" ma:web="6a568886-8bfe-4b58-9f58-a6621cbc77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802EE-6D19-4063-9BB7-5A01D698AEAF}">
  <ds:schemaRefs>
    <ds:schemaRef ds:uri="http://schemas.microsoft.com/sharepoint/v3/contenttype/forms"/>
  </ds:schemaRefs>
</ds:datastoreItem>
</file>

<file path=customXml/itemProps2.xml><?xml version="1.0" encoding="utf-8"?>
<ds:datastoreItem xmlns:ds="http://schemas.openxmlformats.org/officeDocument/2006/customXml" ds:itemID="{28AEDAE3-B58A-42AB-BD52-BA9220D64708}">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49bff6f-04bb-497b-92e8-8c76d6067f68"/>
    <ds:schemaRef ds:uri="http://www.w3.org/XML/1998/namespace"/>
    <ds:schemaRef ds:uri="1a8e9ceb-7708-449f-a721-2c2bc7d50619"/>
    <ds:schemaRef ds:uri="6a568886-8bfe-4b58-9f58-a6621cbc7717"/>
  </ds:schemaRefs>
</ds:datastoreItem>
</file>

<file path=customXml/itemProps3.xml><?xml version="1.0" encoding="utf-8"?>
<ds:datastoreItem xmlns:ds="http://schemas.openxmlformats.org/officeDocument/2006/customXml" ds:itemID="{702085E0-B35E-4046-B0AD-E950849098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e9ceb-7708-449f-a721-2c2bc7d50619"/>
    <ds:schemaRef ds:uri="6a568886-8bfe-4b58-9f58-a6621cbc7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9232</TotalTime>
  <Words>1590</Words>
  <Application>Microsoft Office PowerPoint</Application>
  <PresentationFormat>On-screen Show (4:3)</PresentationFormat>
  <Paragraphs>295</Paragraphs>
  <Slides>17</Slides>
  <Notes>0</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3_Code 15 Template 2009</vt:lpstr>
      <vt:lpstr>1_Office Theme</vt:lpstr>
      <vt:lpstr>1_Code 15 Template 2009</vt:lpstr>
      <vt:lpstr>2_Code 15 Template 2009</vt:lpstr>
      <vt:lpstr>10_Code 15 Template 2009</vt:lpstr>
      <vt:lpstr>5_Code 15 Template 2009</vt:lpstr>
      <vt:lpstr>Theme44</vt:lpstr>
      <vt:lpstr>PowerPoint Presentation</vt:lpstr>
      <vt:lpstr>PowerPoint Presentation</vt:lpstr>
      <vt:lpstr>PowerPoint Presentation</vt:lpstr>
      <vt:lpstr>Sensors &amp; SONAR Systems Department</vt:lpstr>
      <vt:lpstr>Service Cost Centers</vt:lpstr>
      <vt:lpstr>Strategically Located Offsite and Intermediate Maintenance Activities (IMA) Personnel</vt:lpstr>
      <vt:lpstr>C15 Strategy Map</vt:lpstr>
      <vt:lpstr>Leadership Thoughts and Outlook</vt:lpstr>
      <vt:lpstr>Contracting Status</vt:lpstr>
      <vt:lpstr>Contract Management Structure</vt:lpstr>
      <vt:lpstr>Projected Contracting ($M)</vt:lpstr>
      <vt:lpstr>Services Outsourced By Skill (FY 24)</vt:lpstr>
      <vt:lpstr>Major Code 15 Contractors</vt:lpstr>
      <vt:lpstr>Code 15 Projected Contracts</vt:lpstr>
      <vt:lpstr>Code 15 Projected Contracts</vt:lpstr>
      <vt:lpstr>Opportunities</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robin.hodor.ctr@navy.mil</dc:creator>
  <cp:lastModifiedBy>Young, Donald P CIV USN NUWC DIV NEWPORT RI (USA)</cp:lastModifiedBy>
  <cp:revision>319</cp:revision>
  <cp:lastPrinted>2024-09-13T14:34:52Z</cp:lastPrinted>
  <dcterms:created xsi:type="dcterms:W3CDTF">2014-11-07T13:29:42Z</dcterms:created>
  <dcterms:modified xsi:type="dcterms:W3CDTF">2024-10-07T14:05:28Z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0x0101006906798517F68B49A2775F8ADC95F3DE</vt:lpwstr>
  </property>
  <property fmtid="{D5CDD505-2E9C-101B-9397-08002B2CF9AE}" pid="3" name="MediaServiceImageTags">
    <vt:lpwstr/>
  </property>
</Properties>
</file>