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26"/>
  </p:notesMasterIdLst>
  <p:handoutMasterIdLst>
    <p:handoutMasterId r:id="rId27"/>
  </p:handoutMasterIdLst>
  <p:sldIdLst>
    <p:sldId id="301" r:id="rId5"/>
    <p:sldId id="400" r:id="rId6"/>
    <p:sldId id="305" r:id="rId7"/>
    <p:sldId id="401" r:id="rId8"/>
    <p:sldId id="294" r:id="rId9"/>
    <p:sldId id="306" r:id="rId10"/>
    <p:sldId id="311" r:id="rId11"/>
    <p:sldId id="412" r:id="rId12"/>
    <p:sldId id="307" r:id="rId13"/>
    <p:sldId id="279" r:id="rId14"/>
    <p:sldId id="281" r:id="rId15"/>
    <p:sldId id="314" r:id="rId16"/>
    <p:sldId id="315" r:id="rId17"/>
    <p:sldId id="316" r:id="rId18"/>
    <p:sldId id="317" r:id="rId19"/>
    <p:sldId id="318" r:id="rId20"/>
    <p:sldId id="319" r:id="rId21"/>
    <p:sldId id="308" r:id="rId22"/>
    <p:sldId id="410" r:id="rId23"/>
    <p:sldId id="407" r:id="rId24"/>
    <p:sldId id="411"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1">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58" autoAdjust="0"/>
  </p:normalViewPr>
  <p:slideViewPr>
    <p:cSldViewPr snapToGrid="0">
      <p:cViewPr varScale="1">
        <p:scale>
          <a:sx n="155" d="100"/>
          <a:sy n="155" d="100"/>
        </p:scale>
        <p:origin x="4434" y="126"/>
      </p:cViewPr>
      <p:guideLst>
        <p:guide orient="horz" pos="1581"/>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792"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ourtney.r.green\Documents\fy22%20dEPARTMENT%20oVERVIEW%20aLL%20hANDS%20sOURCE%20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3D2D-48A7-8FEE-4C496F3DFEF6}"/>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3D2D-48A7-8FEE-4C496F3DFEF6}"/>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3D2D-48A7-8FEE-4C496F3DFEF6}"/>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3D2D-48A7-8FEE-4C496F3DFEF6}"/>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3D2D-48A7-8FEE-4C496F3DFEF6}"/>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3D2D-48A7-8FEE-4C496F3DFEF6}"/>
              </c:ext>
            </c:extLst>
          </c:dPt>
          <c:dLbls>
            <c:dLbl>
              <c:idx val="0"/>
              <c:layout>
                <c:manualLayout>
                  <c:x val="-0.2327066765883273"/>
                  <c:y val="-8.8037451852288395E-2"/>
                </c:manualLayout>
              </c:layout>
              <c:tx>
                <c:rich>
                  <a:bodyPr/>
                  <a:lstStyle/>
                  <a:p>
                    <a:fld id="{D6739B30-563F-41FE-9865-E0CE649F7DBA}" type="CATEGORYNAME">
                      <a:rPr lang="en-US"/>
                      <a:pPr/>
                      <a:t>[CATEGORY NAME]</a:t>
                    </a:fld>
                    <a:r>
                      <a:rPr lang="en-US" baseline="0" dirty="0"/>
                      <a:t>, 58%</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D2D-48A7-8FEE-4C496F3DFEF6}"/>
                </c:ext>
              </c:extLst>
            </c:dLbl>
            <c:dLbl>
              <c:idx val="1"/>
              <c:layout>
                <c:manualLayout>
                  <c:x val="0.2008387783542761"/>
                  <c:y val="-0.2780177553750940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2D-48A7-8FEE-4C496F3DFEF6}"/>
                </c:ext>
              </c:extLst>
            </c:dLbl>
            <c:dLbl>
              <c:idx val="2"/>
              <c:tx>
                <c:rich>
                  <a:bodyPr/>
                  <a:lstStyle/>
                  <a:p>
                    <a:fld id="{2F026674-C028-4D89-A1E8-6740F028EBED}" type="CATEGORYNAME">
                      <a:rPr lang="en-US"/>
                      <a:pPr/>
                      <a:t>[CATEGORY NAME]</a:t>
                    </a:fld>
                    <a:r>
                      <a:rPr lang="en-US" baseline="0"/>
                      <a:t>, 11%</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D2D-48A7-8FEE-4C496F3DFEF6}"/>
                </c:ext>
              </c:extLst>
            </c:dLbl>
            <c:dLbl>
              <c:idx val="3"/>
              <c:layout>
                <c:manualLayout>
                  <c:x val="2.5434351759759898E-2"/>
                  <c:y val="-2.235260101235657E-2"/>
                </c:manualLayout>
              </c:layout>
              <c:tx>
                <c:rich>
                  <a:bodyPr/>
                  <a:lstStyle/>
                  <a:p>
                    <a:r>
                      <a:rPr lang="en-US" dirty="0"/>
                      <a:t>OPN</a:t>
                    </a:r>
                    <a:r>
                      <a:rPr lang="en-US" baseline="0" dirty="0"/>
                      <a:t>, 5%</a:t>
                    </a:r>
                    <a:endParaRPr lang="en-US" dirty="0"/>
                  </a:p>
                </c:rich>
              </c:tx>
              <c:showLegendKey val="0"/>
              <c:showVal val="1"/>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3D2D-48A7-8FEE-4C496F3DFEF6}"/>
                </c:ext>
              </c:extLst>
            </c:dLbl>
            <c:dLbl>
              <c:idx val="4"/>
              <c:layout>
                <c:manualLayout>
                  <c:x val="2.2231995025578373E-3"/>
                  <c:y val="-4.4881079871563132E-3"/>
                </c:manualLayout>
              </c:layout>
              <c:tx>
                <c:rich>
                  <a:bodyPr/>
                  <a:lstStyle/>
                  <a:p>
                    <a:fld id="{92AAFBC9-63A3-4DB2-980F-2364D567AEA2}" type="CATEGORYNAME">
                      <a:rPr lang="en-US"/>
                      <a:pPr/>
                      <a:t>[CATEGORY NAME]</a:t>
                    </a:fld>
                    <a:r>
                      <a:rPr lang="en-US" baseline="0"/>
                      <a:t>, 5%</a:t>
                    </a:r>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3D2D-48A7-8FEE-4C496F3DFEF6}"/>
                </c:ext>
              </c:extLst>
            </c:dLbl>
            <c:dLbl>
              <c:idx val="5"/>
              <c:layout>
                <c:manualLayout>
                  <c:x val="5.1424539800469772E-2"/>
                  <c:y val="-1.695839982467465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D2D-48A7-8FEE-4C496F3DFEF6}"/>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 (2)'!$E$14:$E$19</c:f>
              <c:strCache>
                <c:ptCount val="6"/>
                <c:pt idx="0">
                  <c:v>RDTE/RDDA</c:v>
                </c:pt>
                <c:pt idx="1">
                  <c:v>OMN</c:v>
                </c:pt>
                <c:pt idx="2">
                  <c:v>SCN</c:v>
                </c:pt>
                <c:pt idx="3">
                  <c:v>OPN/WPN</c:v>
                </c:pt>
                <c:pt idx="4">
                  <c:v>FMS</c:v>
                </c:pt>
                <c:pt idx="5">
                  <c:v>Other</c:v>
                </c:pt>
              </c:strCache>
            </c:strRef>
          </c:cat>
          <c:val>
            <c:numRef>
              <c:f>'Sheet2 (2)'!$F$14:$F$19</c:f>
              <c:numCache>
                <c:formatCode>0%</c:formatCode>
                <c:ptCount val="6"/>
                <c:pt idx="0">
                  <c:v>0.4973091946422406</c:v>
                </c:pt>
                <c:pt idx="1">
                  <c:v>0.17879157600228293</c:v>
                </c:pt>
                <c:pt idx="2">
                  <c:v>9.8136232612508145E-2</c:v>
                </c:pt>
                <c:pt idx="3">
                  <c:v>9.3352860528948228E-2</c:v>
                </c:pt>
                <c:pt idx="4">
                  <c:v>0.10618582502843554</c:v>
                </c:pt>
                <c:pt idx="5">
                  <c:v>2.6224311185584645E-2</c:v>
                </c:pt>
              </c:numCache>
            </c:numRef>
          </c:val>
          <c:extLst>
            <c:ext xmlns:c16="http://schemas.microsoft.com/office/drawing/2014/chart" uri="{C3380CC4-5D6E-409C-BE32-E72D297353CC}">
              <c16:uniqueId val="{0000000C-3D2D-48A7-8FEE-4C496F3DFEF6}"/>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170255" cy="480390"/>
          </a:xfrm>
          <a:prstGeom prst="rect">
            <a:avLst/>
          </a:prstGeom>
        </p:spPr>
        <p:txBody>
          <a:bodyPr vert="horz" lIns="95641" tIns="47821" rIns="95641" bIns="47821" rtlCol="0"/>
          <a:lstStyle>
            <a:lvl1pPr algn="l">
              <a:defRPr sz="1200"/>
            </a:lvl1pPr>
          </a:lstStyle>
          <a:p>
            <a:endParaRPr lang="en-US" dirty="0"/>
          </a:p>
        </p:txBody>
      </p:sp>
      <p:sp>
        <p:nvSpPr>
          <p:cNvPr id="3" name="Date Placeholder 2"/>
          <p:cNvSpPr>
            <a:spLocks noGrp="1"/>
          </p:cNvSpPr>
          <p:nvPr>
            <p:ph type="dt" sz="quarter" idx="1"/>
          </p:nvPr>
        </p:nvSpPr>
        <p:spPr>
          <a:xfrm>
            <a:off x="4143273" y="1"/>
            <a:ext cx="3170255" cy="480390"/>
          </a:xfrm>
          <a:prstGeom prst="rect">
            <a:avLst/>
          </a:prstGeom>
        </p:spPr>
        <p:txBody>
          <a:bodyPr vert="horz" lIns="95641" tIns="47821" rIns="95641" bIns="47821" rtlCol="0"/>
          <a:lstStyle>
            <a:lvl1pPr algn="r">
              <a:defRPr sz="1200"/>
            </a:lvl1pPr>
          </a:lstStyle>
          <a:p>
            <a:fld id="{45AF37A5-8C6C-4B3B-9496-5B00BEC1D9B0}" type="datetimeFigureOut">
              <a:rPr lang="en-US" smtClean="0"/>
              <a:t>10/12/2024</a:t>
            </a:fld>
            <a:endParaRPr lang="en-US" dirty="0"/>
          </a:p>
        </p:txBody>
      </p:sp>
      <p:sp>
        <p:nvSpPr>
          <p:cNvPr id="4" name="Footer Placeholder 3"/>
          <p:cNvSpPr>
            <a:spLocks noGrp="1"/>
          </p:cNvSpPr>
          <p:nvPr>
            <p:ph type="ftr" sz="quarter" idx="2"/>
          </p:nvPr>
        </p:nvSpPr>
        <p:spPr>
          <a:xfrm>
            <a:off x="3" y="9119159"/>
            <a:ext cx="3170255" cy="480390"/>
          </a:xfrm>
          <a:prstGeom prst="rect">
            <a:avLst/>
          </a:prstGeom>
        </p:spPr>
        <p:txBody>
          <a:bodyPr vert="horz" lIns="95641" tIns="47821" rIns="95641" bIns="47821"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273" y="9119159"/>
            <a:ext cx="3170255" cy="480390"/>
          </a:xfrm>
          <a:prstGeom prst="rect">
            <a:avLst/>
          </a:prstGeom>
        </p:spPr>
        <p:txBody>
          <a:bodyPr vert="horz" lIns="95641" tIns="47821" rIns="95641" bIns="47821" rtlCol="0" anchor="b"/>
          <a:lstStyle>
            <a:lvl1pPr algn="r">
              <a:defRPr sz="1200"/>
            </a:lvl1pPr>
          </a:lstStyle>
          <a:p>
            <a:fld id="{92E18B70-12AC-4C9B-904F-9752132EA8D5}" type="slidenum">
              <a:rPr lang="en-US" smtClean="0"/>
              <a:t>‹#›</a:t>
            </a:fld>
            <a:endParaRPr lang="en-US" dirty="0"/>
          </a:p>
        </p:txBody>
      </p:sp>
    </p:spTree>
    <p:extLst>
      <p:ext uri="{BB962C8B-B14F-4D97-AF65-F5344CB8AC3E}">
        <p14:creationId xmlns:p14="http://schemas.microsoft.com/office/powerpoint/2010/main" val="30788638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27" tIns="48313" rIns="96627" bIns="48313" rtlCol="0"/>
          <a:lstStyle>
            <a:lvl1pPr algn="l">
              <a:defRPr sz="1200"/>
            </a:lvl1pPr>
          </a:lstStyle>
          <a:p>
            <a:endParaRPr lang="en-US" dirty="0"/>
          </a:p>
        </p:txBody>
      </p:sp>
      <p:sp>
        <p:nvSpPr>
          <p:cNvPr id="3" name="Date Placeholder 2"/>
          <p:cNvSpPr>
            <a:spLocks noGrp="1"/>
          </p:cNvSpPr>
          <p:nvPr>
            <p:ph type="dt" idx="1"/>
          </p:nvPr>
        </p:nvSpPr>
        <p:spPr>
          <a:xfrm>
            <a:off x="4143589" y="1"/>
            <a:ext cx="3169920" cy="480060"/>
          </a:xfrm>
          <a:prstGeom prst="rect">
            <a:avLst/>
          </a:prstGeom>
        </p:spPr>
        <p:txBody>
          <a:bodyPr vert="horz" lIns="96627" tIns="48313" rIns="96627" bIns="48313" rtlCol="0"/>
          <a:lstStyle>
            <a:lvl1pPr algn="r">
              <a:defRPr sz="1200"/>
            </a:lvl1pPr>
          </a:lstStyle>
          <a:p>
            <a:fld id="{3FF05188-A96E-4A88-9DC7-63D67B5E0F0C}" type="datetimeFigureOut">
              <a:rPr lang="en-US" smtClean="0"/>
              <a:t>10/12/2024</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27" tIns="48313" rIns="96627" bIns="48313"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27" tIns="48313" rIns="96627" bIns="483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27" tIns="48313" rIns="96627" bIns="48313"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9" y="9119474"/>
            <a:ext cx="3169920" cy="480060"/>
          </a:xfrm>
          <a:prstGeom prst="rect">
            <a:avLst/>
          </a:prstGeom>
        </p:spPr>
        <p:txBody>
          <a:bodyPr vert="horz" lIns="96627" tIns="48313" rIns="96627" bIns="48313" rtlCol="0" anchor="b"/>
          <a:lstStyle>
            <a:lvl1pPr algn="r">
              <a:defRPr sz="1200"/>
            </a:lvl1pPr>
          </a:lstStyle>
          <a:p>
            <a:fld id="{A20642C0-C361-47F3-89FE-61B9AA9A47FF}" type="slidenum">
              <a:rPr lang="en-US" smtClean="0"/>
              <a:t>‹#›</a:t>
            </a:fld>
            <a:endParaRPr lang="en-US" dirty="0"/>
          </a:p>
        </p:txBody>
      </p:sp>
    </p:spTree>
    <p:extLst>
      <p:ext uri="{BB962C8B-B14F-4D97-AF65-F5344CB8AC3E}">
        <p14:creationId xmlns:p14="http://schemas.microsoft.com/office/powerpoint/2010/main" val="2124772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3328">
              <a:spcBef>
                <a:spcPct val="30000"/>
              </a:spcBef>
              <a:defRPr sz="1200">
                <a:solidFill>
                  <a:schemeClr val="tx1"/>
                </a:solidFill>
                <a:latin typeface="Arial" panose="020B0604020202020204" pitchFamily="34" charset="0"/>
              </a:defRPr>
            </a:lvl1pPr>
            <a:lvl2pPr marL="777249" indent="-298056" defTabSz="963328">
              <a:spcBef>
                <a:spcPct val="30000"/>
              </a:spcBef>
              <a:defRPr sz="1200">
                <a:solidFill>
                  <a:schemeClr val="tx1"/>
                </a:solidFill>
                <a:latin typeface="Arial" panose="020B0604020202020204" pitchFamily="34" charset="0"/>
              </a:defRPr>
            </a:lvl2pPr>
            <a:lvl3pPr marL="1195514" indent="-238774" defTabSz="963328">
              <a:spcBef>
                <a:spcPct val="30000"/>
              </a:spcBef>
              <a:defRPr sz="1200">
                <a:solidFill>
                  <a:schemeClr val="tx1"/>
                </a:solidFill>
                <a:latin typeface="Arial" panose="020B0604020202020204" pitchFamily="34" charset="0"/>
              </a:defRPr>
            </a:lvl3pPr>
            <a:lvl4pPr marL="1673061" indent="-238774" defTabSz="963328">
              <a:spcBef>
                <a:spcPct val="30000"/>
              </a:spcBef>
              <a:defRPr sz="1200">
                <a:solidFill>
                  <a:schemeClr val="tx1"/>
                </a:solidFill>
                <a:latin typeface="Arial" panose="020B0604020202020204" pitchFamily="34" charset="0"/>
              </a:defRPr>
            </a:lvl4pPr>
            <a:lvl5pPr marL="2152255" indent="-238774" defTabSz="963328">
              <a:spcBef>
                <a:spcPct val="30000"/>
              </a:spcBef>
              <a:defRPr sz="1200">
                <a:solidFill>
                  <a:schemeClr val="tx1"/>
                </a:solidFill>
                <a:latin typeface="Arial" panose="020B0604020202020204" pitchFamily="34" charset="0"/>
              </a:defRPr>
            </a:lvl5pPr>
            <a:lvl6pPr marL="2626509" indent="-238774" defTabSz="963328" eaLnBrk="0" fontAlgn="base" hangingPunct="0">
              <a:spcBef>
                <a:spcPct val="30000"/>
              </a:spcBef>
              <a:spcAft>
                <a:spcPct val="0"/>
              </a:spcAft>
              <a:defRPr sz="1200">
                <a:solidFill>
                  <a:schemeClr val="tx1"/>
                </a:solidFill>
                <a:latin typeface="Arial" panose="020B0604020202020204" pitchFamily="34" charset="0"/>
              </a:defRPr>
            </a:lvl6pPr>
            <a:lvl7pPr marL="3100763" indent="-238774" defTabSz="963328" eaLnBrk="0" fontAlgn="base" hangingPunct="0">
              <a:spcBef>
                <a:spcPct val="30000"/>
              </a:spcBef>
              <a:spcAft>
                <a:spcPct val="0"/>
              </a:spcAft>
              <a:defRPr sz="1200">
                <a:solidFill>
                  <a:schemeClr val="tx1"/>
                </a:solidFill>
                <a:latin typeface="Arial" panose="020B0604020202020204" pitchFamily="34" charset="0"/>
              </a:defRPr>
            </a:lvl7pPr>
            <a:lvl8pPr marL="3575016" indent="-238774" defTabSz="963328" eaLnBrk="0" fontAlgn="base" hangingPunct="0">
              <a:spcBef>
                <a:spcPct val="30000"/>
              </a:spcBef>
              <a:spcAft>
                <a:spcPct val="0"/>
              </a:spcAft>
              <a:defRPr sz="1200">
                <a:solidFill>
                  <a:schemeClr val="tx1"/>
                </a:solidFill>
                <a:latin typeface="Arial" panose="020B0604020202020204" pitchFamily="34" charset="0"/>
              </a:defRPr>
            </a:lvl8pPr>
            <a:lvl9pPr marL="4049270" indent="-238774" defTabSz="96332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4995A1-0D08-4444-BD2B-64571FA1A807}" type="slidenum">
              <a:rPr lang="en-US" altLang="en-US" smtClean="0"/>
              <a:pPr>
                <a:spcBef>
                  <a:spcPct val="0"/>
                </a:spcBef>
              </a:pPr>
              <a:t>6</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500">
              <a:latin typeface="Times New Roman" panose="02020603050405020304" pitchFamily="18" charset="0"/>
            </a:endParaRPr>
          </a:p>
        </p:txBody>
      </p:sp>
    </p:spTree>
    <p:extLst>
      <p:ext uri="{BB962C8B-B14F-4D97-AF65-F5344CB8AC3E}">
        <p14:creationId xmlns:p14="http://schemas.microsoft.com/office/powerpoint/2010/main" val="4049299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15</a:t>
            </a:fld>
            <a:endParaRPr lang="en-US" dirty="0"/>
          </a:p>
        </p:txBody>
      </p:sp>
    </p:spTree>
    <p:extLst>
      <p:ext uri="{BB962C8B-B14F-4D97-AF65-F5344CB8AC3E}">
        <p14:creationId xmlns:p14="http://schemas.microsoft.com/office/powerpoint/2010/main" val="890648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16</a:t>
            </a:fld>
            <a:endParaRPr lang="en-US" dirty="0"/>
          </a:p>
        </p:txBody>
      </p:sp>
    </p:spTree>
    <p:extLst>
      <p:ext uri="{BB962C8B-B14F-4D97-AF65-F5344CB8AC3E}">
        <p14:creationId xmlns:p14="http://schemas.microsoft.com/office/powerpoint/2010/main" val="2766963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17</a:t>
            </a:fld>
            <a:endParaRPr lang="en-US" dirty="0"/>
          </a:p>
        </p:txBody>
      </p:sp>
    </p:spTree>
    <p:extLst>
      <p:ext uri="{BB962C8B-B14F-4D97-AF65-F5344CB8AC3E}">
        <p14:creationId xmlns:p14="http://schemas.microsoft.com/office/powerpoint/2010/main" val="3987284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18</a:t>
            </a:fld>
            <a:endParaRPr lang="en-US" dirty="0"/>
          </a:p>
        </p:txBody>
      </p:sp>
    </p:spTree>
    <p:extLst>
      <p:ext uri="{BB962C8B-B14F-4D97-AF65-F5344CB8AC3E}">
        <p14:creationId xmlns:p14="http://schemas.microsoft.com/office/powerpoint/2010/main" val="686703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19</a:t>
            </a:fld>
            <a:endParaRPr lang="en-US" dirty="0"/>
          </a:p>
        </p:txBody>
      </p:sp>
    </p:spTree>
    <p:extLst>
      <p:ext uri="{BB962C8B-B14F-4D97-AF65-F5344CB8AC3E}">
        <p14:creationId xmlns:p14="http://schemas.microsoft.com/office/powerpoint/2010/main" val="33001017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20</a:t>
            </a:fld>
            <a:endParaRPr lang="en-US" dirty="0"/>
          </a:p>
        </p:txBody>
      </p:sp>
    </p:spTree>
    <p:extLst>
      <p:ext uri="{BB962C8B-B14F-4D97-AF65-F5344CB8AC3E}">
        <p14:creationId xmlns:p14="http://schemas.microsoft.com/office/powerpoint/2010/main" val="1907047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21</a:t>
            </a:fld>
            <a:endParaRPr lang="en-US" dirty="0"/>
          </a:p>
        </p:txBody>
      </p:sp>
    </p:spTree>
    <p:extLst>
      <p:ext uri="{BB962C8B-B14F-4D97-AF65-F5344CB8AC3E}">
        <p14:creationId xmlns:p14="http://schemas.microsoft.com/office/powerpoint/2010/main" val="3240943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7</a:t>
            </a:fld>
            <a:endParaRPr lang="en-US" dirty="0"/>
          </a:p>
        </p:txBody>
      </p:sp>
    </p:spTree>
    <p:extLst>
      <p:ext uri="{BB962C8B-B14F-4D97-AF65-F5344CB8AC3E}">
        <p14:creationId xmlns:p14="http://schemas.microsoft.com/office/powerpoint/2010/main" val="976864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8</a:t>
            </a:fld>
            <a:endParaRPr lang="en-US" dirty="0"/>
          </a:p>
        </p:txBody>
      </p:sp>
    </p:spTree>
    <p:extLst>
      <p:ext uri="{BB962C8B-B14F-4D97-AF65-F5344CB8AC3E}">
        <p14:creationId xmlns:p14="http://schemas.microsoft.com/office/powerpoint/2010/main" val="234618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9</a:t>
            </a:fld>
            <a:endParaRPr lang="en-US" dirty="0"/>
          </a:p>
        </p:txBody>
      </p:sp>
    </p:spTree>
    <p:extLst>
      <p:ext uri="{BB962C8B-B14F-4D97-AF65-F5344CB8AC3E}">
        <p14:creationId xmlns:p14="http://schemas.microsoft.com/office/powerpoint/2010/main" val="3648736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10</a:t>
            </a:fld>
            <a:endParaRPr lang="en-US" dirty="0"/>
          </a:p>
        </p:txBody>
      </p:sp>
    </p:spTree>
    <p:extLst>
      <p:ext uri="{BB962C8B-B14F-4D97-AF65-F5344CB8AC3E}">
        <p14:creationId xmlns:p14="http://schemas.microsoft.com/office/powerpoint/2010/main" val="3365334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11</a:t>
            </a:fld>
            <a:endParaRPr lang="en-US" dirty="0"/>
          </a:p>
        </p:txBody>
      </p:sp>
    </p:spTree>
    <p:extLst>
      <p:ext uri="{BB962C8B-B14F-4D97-AF65-F5344CB8AC3E}">
        <p14:creationId xmlns:p14="http://schemas.microsoft.com/office/powerpoint/2010/main" val="3529125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12</a:t>
            </a:fld>
            <a:endParaRPr lang="en-US" dirty="0"/>
          </a:p>
        </p:txBody>
      </p:sp>
    </p:spTree>
    <p:extLst>
      <p:ext uri="{BB962C8B-B14F-4D97-AF65-F5344CB8AC3E}">
        <p14:creationId xmlns:p14="http://schemas.microsoft.com/office/powerpoint/2010/main" val="940813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13</a:t>
            </a:fld>
            <a:endParaRPr lang="en-US" dirty="0"/>
          </a:p>
        </p:txBody>
      </p:sp>
    </p:spTree>
    <p:extLst>
      <p:ext uri="{BB962C8B-B14F-4D97-AF65-F5344CB8AC3E}">
        <p14:creationId xmlns:p14="http://schemas.microsoft.com/office/powerpoint/2010/main" val="3445019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0642C0-C361-47F3-89FE-61B9AA9A47FF}" type="slidenum">
              <a:rPr lang="en-US" smtClean="0"/>
              <a:t>14</a:t>
            </a:fld>
            <a:endParaRPr lang="en-US" dirty="0"/>
          </a:p>
        </p:txBody>
      </p:sp>
    </p:spTree>
    <p:extLst>
      <p:ext uri="{BB962C8B-B14F-4D97-AF65-F5344CB8AC3E}">
        <p14:creationId xmlns:p14="http://schemas.microsoft.com/office/powerpoint/2010/main" val="2784472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68F7EF-1C81-40D2-A38E-76094CDF6C40}" type="datetime1">
              <a:rPr lang="en-US" smtClean="0">
                <a:solidFill>
                  <a:prstClr val="black">
                    <a:tint val="75000"/>
                  </a:prstClr>
                </a:solidFill>
              </a:rPr>
              <a:t>10/12/2024</a:t>
            </a:fld>
            <a:endParaRPr lang="en-US" dirty="0">
              <a:solidFill>
                <a:prstClr val="black">
                  <a:tint val="75000"/>
                </a:prstClr>
              </a:solidFill>
            </a:endParaRPr>
          </a:p>
        </p:txBody>
      </p:sp>
      <p:sp>
        <p:nvSpPr>
          <p:cNvPr id="5" name="Footer Placeholder 4"/>
          <p:cNvSpPr>
            <a:spLocks noGrp="1"/>
          </p:cNvSpPr>
          <p:nvPr>
            <p:ph type="ftr" sz="quarter" idx="11"/>
          </p:nvPr>
        </p:nvSpPr>
        <p:spPr>
          <a:xfrm>
            <a:off x="3124200" y="6476999"/>
            <a:ext cx="2895600" cy="365125"/>
          </a:xfrm>
        </p:spPr>
        <p:txBody>
          <a:bodyPr/>
          <a:lstStyle>
            <a:lvl1pPr>
              <a:defRPr/>
            </a:lvl1pPr>
          </a:lstStyle>
          <a:p>
            <a:pPr>
              <a:defRPr/>
            </a:pPr>
            <a:r>
              <a:rPr lang="en-US" sz="1200"/>
              <a:t>CUI – Pending Public Release Approval</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4D89700-2832-4DBD-B69F-B02CE8C9F4E1}" type="slidenum">
              <a:rPr lang="en-US"/>
              <a:pPr>
                <a:defRPr/>
              </a:pPr>
              <a:t>‹#›</a:t>
            </a:fld>
            <a:endParaRPr lang="en-US" dirty="0"/>
          </a:p>
        </p:txBody>
      </p:sp>
    </p:spTree>
    <p:extLst>
      <p:ext uri="{BB962C8B-B14F-4D97-AF65-F5344CB8AC3E}">
        <p14:creationId xmlns:p14="http://schemas.microsoft.com/office/powerpoint/2010/main" val="2782848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B6727ED-3CB9-493C-B10F-E4C44BAECD91}" type="datetime1">
              <a:rPr lang="en-US" smtClean="0">
                <a:solidFill>
                  <a:prstClr val="black">
                    <a:tint val="75000"/>
                  </a:prstClr>
                </a:solidFill>
              </a:rPr>
              <a:t>10/12/2024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CUI – Pending Public Release Approval</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D1E4A6F-778D-437C-A8FA-D8BA90063F9E}" type="slidenum">
              <a:rPr lang="en-US"/>
              <a:pPr>
                <a:defRPr/>
              </a:pPr>
              <a:t>‹#›</a:t>
            </a:fld>
            <a:endParaRPr lang="en-US" dirty="0"/>
          </a:p>
        </p:txBody>
      </p:sp>
    </p:spTree>
    <p:extLst>
      <p:ext uri="{BB962C8B-B14F-4D97-AF65-F5344CB8AC3E}">
        <p14:creationId xmlns:p14="http://schemas.microsoft.com/office/powerpoint/2010/main" val="3217107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69B43EE-885A-432D-AF12-95EFB39D54BF}" type="datetime1">
              <a:rPr lang="en-US" smtClean="0">
                <a:solidFill>
                  <a:prstClr val="black">
                    <a:tint val="75000"/>
                  </a:prstClr>
                </a:solidFill>
              </a:rPr>
              <a:t>10/12/2024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CUI – Pending Public Release Approval</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9368396-9170-434B-9B22-227645D7D3E8}" type="slidenum">
              <a:rPr lang="en-US"/>
              <a:pPr>
                <a:defRPr/>
              </a:pPr>
              <a:t>‹#›</a:t>
            </a:fld>
            <a:endParaRPr lang="en-US" dirty="0"/>
          </a:p>
        </p:txBody>
      </p:sp>
    </p:spTree>
    <p:extLst>
      <p:ext uri="{BB962C8B-B14F-4D97-AF65-F5344CB8AC3E}">
        <p14:creationId xmlns:p14="http://schemas.microsoft.com/office/powerpoint/2010/main" val="4178256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72390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en-US" noProof="0" dirty="0"/>
          </a:p>
        </p:txBody>
      </p:sp>
      <p:sp>
        <p:nvSpPr>
          <p:cNvPr id="4" name="Rectangle 5"/>
          <p:cNvSpPr>
            <a:spLocks noGrp="1" noChangeArrowheads="1"/>
          </p:cNvSpPr>
          <p:nvPr>
            <p:ph type="ftr" sz="quarter" idx="10"/>
          </p:nvPr>
        </p:nvSpPr>
        <p:spPr>
          <a:xfrm>
            <a:off x="3124200" y="6245225"/>
            <a:ext cx="2895600" cy="476250"/>
          </a:xfrm>
        </p:spPr>
        <p:txBody>
          <a:bodyPr/>
          <a:lstStyle>
            <a:lvl1pPr>
              <a:defRPr/>
            </a:lvl1pPr>
          </a:lstStyle>
          <a:p>
            <a:pPr>
              <a:defRPr/>
            </a:pPr>
            <a:r>
              <a:rPr lang="en-US">
                <a:solidFill>
                  <a:prstClr val="black">
                    <a:tint val="75000"/>
                  </a:prstClr>
                </a:solidFill>
              </a:rPr>
              <a:t>CUI – Pending Public Release Approval</a:t>
            </a:r>
            <a:endParaRPr lang="en-US" dirty="0">
              <a:solidFill>
                <a:prstClr val="black">
                  <a:tint val="75000"/>
                </a:prstClr>
              </a:solidFill>
            </a:endParaRPr>
          </a:p>
        </p:txBody>
      </p:sp>
    </p:spTree>
    <p:extLst>
      <p:ext uri="{BB962C8B-B14F-4D97-AF65-F5344CB8AC3E}">
        <p14:creationId xmlns:p14="http://schemas.microsoft.com/office/powerpoint/2010/main" val="35923632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63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399" y="23813"/>
            <a:ext cx="7045325"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p:cNvSpPr>
            <a:spLocks noGrp="1"/>
          </p:cNvSpPr>
          <p:nvPr>
            <p:ph type="dt" sz="half" idx="10"/>
          </p:nvPr>
        </p:nvSpPr>
        <p:spPr/>
        <p:txBody>
          <a:bodyPr/>
          <a:lstStyle/>
          <a:p>
            <a:pPr>
              <a:defRPr/>
            </a:pPr>
            <a:fld id="{09DE0216-3B7D-4A58-A3B4-FDEC90912DB7}" type="datetime1">
              <a:rPr lang="en-US" smtClean="0">
                <a:solidFill>
                  <a:prstClr val="black">
                    <a:tint val="75000"/>
                  </a:prstClr>
                </a:solidFill>
              </a:rPr>
              <a:t>10/12/2024</a:t>
            </a:fld>
            <a:endParaRPr lang="en-US" dirty="0">
              <a:solidFill>
                <a:prstClr val="black">
                  <a:tint val="75000"/>
                </a:prstClr>
              </a:solidFill>
            </a:endParaRPr>
          </a:p>
        </p:txBody>
      </p:sp>
      <p:sp>
        <p:nvSpPr>
          <p:cNvPr id="11" name="Footer Placeholder 10"/>
          <p:cNvSpPr>
            <a:spLocks noGrp="1"/>
          </p:cNvSpPr>
          <p:nvPr>
            <p:ph type="ftr" sz="quarter" idx="11"/>
          </p:nvPr>
        </p:nvSpPr>
        <p:spPr/>
        <p:txBody>
          <a:bodyPr/>
          <a:lstStyle/>
          <a:p>
            <a:pPr>
              <a:defRPr/>
            </a:pPr>
            <a:r>
              <a:rPr lang="en-US">
                <a:solidFill>
                  <a:prstClr val="black">
                    <a:tint val="75000"/>
                  </a:prstClr>
                </a:solidFill>
              </a:rPr>
              <a:t>CUI – Pending Public Release Approval</a:t>
            </a:r>
            <a:endParaRPr lang="en-US" dirty="0">
              <a:solidFill>
                <a:prstClr val="black">
                  <a:tint val="75000"/>
                </a:prstClr>
              </a:solidFill>
            </a:endParaRPr>
          </a:p>
        </p:txBody>
      </p:sp>
      <p:sp>
        <p:nvSpPr>
          <p:cNvPr id="12" name="Slide Number Placeholder 11"/>
          <p:cNvSpPr>
            <a:spLocks noGrp="1"/>
          </p:cNvSpPr>
          <p:nvPr>
            <p:ph type="sldNum" sz="quarter" idx="12"/>
          </p:nvPr>
        </p:nvSpPr>
        <p:spPr/>
        <p:txBody>
          <a:bodyPr/>
          <a:lstStyle/>
          <a:p>
            <a:pPr fontAlgn="base">
              <a:spcBef>
                <a:spcPct val="0"/>
              </a:spcBef>
              <a:spcAft>
                <a:spcPct val="0"/>
              </a:spcAft>
              <a:defRPr/>
            </a:pPr>
            <a:fld id="{783DA1EA-81FB-4CE0-AEAE-36FAB6319A75}" type="slidenum">
              <a:rPr lang="en-US" smtClean="0"/>
              <a:pPr fontAlgn="base">
                <a:spcBef>
                  <a:spcPct val="0"/>
                </a:spcBef>
                <a:spcAft>
                  <a:spcPct val="0"/>
                </a:spcAft>
                <a:defRPr/>
              </a:pPr>
              <a:t>‹#›</a:t>
            </a:fld>
            <a:endParaRPr lang="en-US" dirty="0"/>
          </a:p>
        </p:txBody>
      </p:sp>
    </p:spTree>
    <p:extLst>
      <p:ext uri="{BB962C8B-B14F-4D97-AF65-F5344CB8AC3E}">
        <p14:creationId xmlns:p14="http://schemas.microsoft.com/office/powerpoint/2010/main" val="872476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514600"/>
            <a:ext cx="7772400" cy="1362075"/>
          </a:xfrm>
        </p:spPr>
        <p:txBody>
          <a:bodyPr anchor="t"/>
          <a:lstStyle>
            <a:lvl1pPr algn="ctr">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91558CF-15D4-478D-8F33-85503AF24980}" type="datetime1">
              <a:rPr lang="en-US" smtClean="0">
                <a:solidFill>
                  <a:prstClr val="black">
                    <a:tint val="75000"/>
                  </a:prstClr>
                </a:solidFill>
              </a:rPr>
              <a:t>10/12/2024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CUI – Pending Public Release Approval</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9B6DA72-9168-48B8-B9CD-5B45CEC26131}" type="slidenum">
              <a:rPr lang="en-US"/>
              <a:pPr>
                <a:defRPr/>
              </a:pPr>
              <a:t>‹#›</a:t>
            </a:fld>
            <a:endParaRPr lang="en-US" dirty="0"/>
          </a:p>
        </p:txBody>
      </p:sp>
    </p:spTree>
    <p:extLst>
      <p:ext uri="{BB962C8B-B14F-4D97-AF65-F5344CB8AC3E}">
        <p14:creationId xmlns:p14="http://schemas.microsoft.com/office/powerpoint/2010/main" val="4033112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9B7670F-E773-467C-9102-529C8F93B7BD}" type="datetime1">
              <a:rPr lang="en-US" smtClean="0">
                <a:solidFill>
                  <a:prstClr val="black">
                    <a:tint val="75000"/>
                  </a:prstClr>
                </a:solidFill>
              </a:rPr>
              <a:t>10/12/2024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CUI – Pending Public Release Approval</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90A67D3-FBC5-4602-9642-7038228F45C2}" type="slidenum">
              <a:rPr lang="en-US"/>
              <a:pPr>
                <a:defRPr/>
              </a:pPr>
              <a:t>‹#›</a:t>
            </a:fld>
            <a:endParaRPr lang="en-US" dirty="0"/>
          </a:p>
        </p:txBody>
      </p:sp>
    </p:spTree>
    <p:extLst>
      <p:ext uri="{BB962C8B-B14F-4D97-AF65-F5344CB8AC3E}">
        <p14:creationId xmlns:p14="http://schemas.microsoft.com/office/powerpoint/2010/main" val="723288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4085FD8-E158-41E1-A3E2-A7E2D4A775A8}" type="datetime1">
              <a:rPr lang="en-US" smtClean="0">
                <a:solidFill>
                  <a:prstClr val="black">
                    <a:tint val="75000"/>
                  </a:prstClr>
                </a:solidFill>
              </a:rPr>
              <a:t>10/12/2024</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CUI – Pending Public Release Approval</a:t>
            </a: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E37E377E-68AF-4BF4-9D1F-D48D228CF12C}" type="slidenum">
              <a:rPr lang="en-US"/>
              <a:pPr>
                <a:defRPr/>
              </a:pPr>
              <a:t>‹#›</a:t>
            </a:fld>
            <a:endParaRPr lang="en-US" dirty="0"/>
          </a:p>
        </p:txBody>
      </p:sp>
    </p:spTree>
    <p:extLst>
      <p:ext uri="{BB962C8B-B14F-4D97-AF65-F5344CB8AC3E}">
        <p14:creationId xmlns:p14="http://schemas.microsoft.com/office/powerpoint/2010/main" val="3050338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52600" y="23813"/>
            <a:ext cx="7162800" cy="1143000"/>
          </a:xfrm>
        </p:spPr>
        <p:txBody>
          <a:bodyPr/>
          <a:lstStyle/>
          <a:p>
            <a:r>
              <a:rPr lang="en-US"/>
              <a:t>Click to edit Master title style</a:t>
            </a:r>
          </a:p>
        </p:txBody>
      </p:sp>
      <p:sp>
        <p:nvSpPr>
          <p:cNvPr id="3" name="Date Placeholder 3"/>
          <p:cNvSpPr>
            <a:spLocks noGrp="1"/>
          </p:cNvSpPr>
          <p:nvPr>
            <p:ph type="dt" sz="half" idx="10"/>
          </p:nvPr>
        </p:nvSpPr>
        <p:spPr>
          <a:xfrm>
            <a:off x="0" y="6492875"/>
            <a:ext cx="2133600" cy="365125"/>
          </a:xfrm>
        </p:spPr>
        <p:txBody>
          <a:bodyPr/>
          <a:lstStyle>
            <a:lvl1pPr>
              <a:defRPr sz="1000"/>
            </a:lvl1pPr>
          </a:lstStyle>
          <a:p>
            <a:pPr>
              <a:defRPr/>
            </a:pPr>
            <a:fld id="{847F86C5-D37E-46B6-A838-26A173CEF290}" type="datetime1">
              <a:rPr lang="en-US" smtClean="0">
                <a:solidFill>
                  <a:prstClr val="black">
                    <a:tint val="75000"/>
                  </a:prstClr>
                </a:solidFill>
              </a:rPr>
              <a:t>10/12/2024</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CUI – Pending Public Release Approval</a:t>
            </a:r>
            <a:endParaRPr lang="en-US" dirty="0">
              <a:solidFill>
                <a:prstClr val="black">
                  <a:tint val="75000"/>
                </a:prstClr>
              </a:solidFill>
            </a:endParaRPr>
          </a:p>
        </p:txBody>
      </p:sp>
      <p:sp>
        <p:nvSpPr>
          <p:cNvPr id="5" name="Slide Number Placeholder 5"/>
          <p:cNvSpPr>
            <a:spLocks noGrp="1"/>
          </p:cNvSpPr>
          <p:nvPr>
            <p:ph type="sldNum" sz="quarter" idx="12"/>
          </p:nvPr>
        </p:nvSpPr>
        <p:spPr>
          <a:xfrm>
            <a:off x="7010400" y="6492875"/>
            <a:ext cx="2133600" cy="365125"/>
          </a:xfrm>
        </p:spPr>
        <p:txBody>
          <a:bodyPr/>
          <a:lstStyle>
            <a:lvl1pPr>
              <a:defRPr sz="1000"/>
            </a:lvl1pPr>
          </a:lstStyle>
          <a:p>
            <a:pPr>
              <a:defRPr/>
            </a:pPr>
            <a:fld id="{B7012071-428C-40C5-80FE-93F825919984}" type="slidenum">
              <a:rPr lang="en-US"/>
              <a:pPr>
                <a:defRPr/>
              </a:pPr>
              <a:t>‹#›</a:t>
            </a:fld>
            <a:endParaRPr lang="en-US" dirty="0"/>
          </a:p>
        </p:txBody>
      </p:sp>
    </p:spTree>
    <p:extLst>
      <p:ext uri="{BB962C8B-B14F-4D97-AF65-F5344CB8AC3E}">
        <p14:creationId xmlns:p14="http://schemas.microsoft.com/office/powerpoint/2010/main" val="1736793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B3E0F05-5A71-4D20-96A3-671F55158125}" type="datetime1">
              <a:rPr lang="en-US" smtClean="0">
                <a:solidFill>
                  <a:prstClr val="black">
                    <a:tint val="75000"/>
                  </a:prstClr>
                </a:solidFill>
              </a:rPr>
              <a:t>10/12/2024</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CUI – Pending Public Release Approval</a:t>
            </a: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BB6BABC5-B372-4CB6-B0E7-33CC1EC77748}" type="slidenum">
              <a:rPr lang="en-US"/>
              <a:pPr>
                <a:defRPr/>
              </a:pPr>
              <a:t>‹#›</a:t>
            </a:fld>
            <a:endParaRPr lang="en-US" dirty="0"/>
          </a:p>
        </p:txBody>
      </p:sp>
    </p:spTree>
    <p:extLst>
      <p:ext uri="{BB962C8B-B14F-4D97-AF65-F5344CB8AC3E}">
        <p14:creationId xmlns:p14="http://schemas.microsoft.com/office/powerpoint/2010/main" val="356556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D81306F-B6CE-4296-834F-486885E199DE}" type="datetime1">
              <a:rPr lang="en-US" smtClean="0">
                <a:solidFill>
                  <a:prstClr val="black">
                    <a:tint val="75000"/>
                  </a:prstClr>
                </a:solidFill>
              </a:rPr>
              <a:t>10/12/2024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CUI – Pending Public Release Approval</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53E6DA7-1E70-4A3B-997D-38BB1EFE1963}" type="slidenum">
              <a:rPr lang="en-US"/>
              <a:pPr>
                <a:defRPr/>
              </a:pPr>
              <a:t>‹#›</a:t>
            </a:fld>
            <a:endParaRPr lang="en-US" dirty="0"/>
          </a:p>
        </p:txBody>
      </p:sp>
    </p:spTree>
    <p:extLst>
      <p:ext uri="{BB962C8B-B14F-4D97-AF65-F5344CB8AC3E}">
        <p14:creationId xmlns:p14="http://schemas.microsoft.com/office/powerpoint/2010/main" val="1706832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2050AC2-25C3-4CC6-8150-FEBA20F55AA6}" type="datetime1">
              <a:rPr lang="en-US" smtClean="0">
                <a:solidFill>
                  <a:prstClr val="black">
                    <a:tint val="75000"/>
                  </a:prstClr>
                </a:solidFill>
              </a:rPr>
              <a:t>10/12/2024</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a:solidFill>
                  <a:prstClr val="black">
                    <a:tint val="75000"/>
                  </a:prstClr>
                </a:solidFill>
              </a:rPr>
              <a:t>CUI – Pending Public Release Approval</a:t>
            </a: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2CC1958-FEBF-4B39-B657-1607DF43BF81}" type="slidenum">
              <a:rPr lang="en-US"/>
              <a:pPr>
                <a:defRPr/>
              </a:pPr>
              <a:t>‹#›</a:t>
            </a:fld>
            <a:endParaRPr lang="en-US" dirty="0"/>
          </a:p>
        </p:txBody>
      </p:sp>
    </p:spTree>
    <p:extLst>
      <p:ext uri="{BB962C8B-B14F-4D97-AF65-F5344CB8AC3E}">
        <p14:creationId xmlns:p14="http://schemas.microsoft.com/office/powerpoint/2010/main" val="1068057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1752600" y="23813"/>
            <a:ext cx="716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 name="Text Placeholder 2"/>
          <p:cNvSpPr>
            <a:spLocks noGrp="1"/>
          </p:cNvSpPr>
          <p:nvPr>
            <p:ph type="body" idx="1"/>
          </p:nvPr>
        </p:nvSpPr>
        <p:spPr bwMode="auto">
          <a:xfrm>
            <a:off x="457200" y="13716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200" y="6492875"/>
            <a:ext cx="2133600" cy="365125"/>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mn-lt"/>
              </a:defRPr>
            </a:lvl1pPr>
          </a:lstStyle>
          <a:p>
            <a:pPr>
              <a:defRPr/>
            </a:pPr>
            <a:fld id="{19F99CBC-6660-4EFD-90EF-2F1867738685}" type="datetime1">
              <a:rPr lang="en-US" smtClean="0">
                <a:solidFill>
                  <a:prstClr val="black">
                    <a:tint val="75000"/>
                  </a:prstClr>
                </a:solidFill>
              </a:rPr>
              <a:t>10/12/2024</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r>
              <a:rPr lang="en-US">
                <a:solidFill>
                  <a:prstClr val="black">
                    <a:tint val="75000"/>
                  </a:prstClr>
                </a:solidFill>
              </a:rPr>
              <a:t>CUI – Pending Public Release Approval</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7010400" y="6477000"/>
            <a:ext cx="2133600" cy="365125"/>
          </a:xfrm>
          <a:prstGeom prst="rect">
            <a:avLst/>
          </a:prstGeom>
        </p:spPr>
        <p:txBody>
          <a:bodyPr vert="horz" wrap="square" lIns="91440" tIns="45720" rIns="91440" bIns="45720" numCol="1" anchor="ctr" anchorCtr="0" compatLnSpc="1">
            <a:prstTxWarp prst="textNoShape">
              <a:avLst/>
            </a:prstTxWarp>
          </a:bodyPr>
          <a:lstStyle>
            <a:lvl1pPr algn="r">
              <a:buFont typeface="+mj-lt"/>
              <a:buNone/>
              <a:defRPr sz="1000">
                <a:solidFill>
                  <a:srgbClr val="898989"/>
                </a:solidFill>
                <a:latin typeface="Calibri" pitchFamily="34" charset="0"/>
              </a:defRPr>
            </a:lvl1pPr>
          </a:lstStyle>
          <a:p>
            <a:pPr fontAlgn="base">
              <a:spcBef>
                <a:spcPct val="0"/>
              </a:spcBef>
              <a:spcAft>
                <a:spcPct val="0"/>
              </a:spcAft>
              <a:defRPr/>
            </a:pPr>
            <a:fld id="{783DA1EA-81FB-4CE0-AEAE-36FAB6319A75}" type="slidenum">
              <a:rPr lang="en-US"/>
              <a:pPr fontAlgn="base">
                <a:spcBef>
                  <a:spcPct val="0"/>
                </a:spcBef>
                <a:spcAft>
                  <a:spcPct val="0"/>
                </a:spcAft>
                <a:defRPr/>
              </a:pPr>
              <a:t>‹#›</a:t>
            </a:fld>
            <a:endParaRPr lang="en-US" dirty="0"/>
          </a:p>
        </p:txBody>
      </p:sp>
      <p:pic>
        <p:nvPicPr>
          <p:cNvPr id="12295" name="Picture 15" descr="NAVSEA_newport"/>
          <p:cNvPicPr>
            <a:picLocks noChangeAspect="1" noChangeArrowheads="1"/>
          </p:cNvPicPr>
          <p:nvPr userDrawn="1"/>
        </p:nvPicPr>
        <p:blipFill>
          <a:blip r:embed="rId15" cstate="print"/>
          <a:srcRect/>
          <a:stretch>
            <a:fillRect/>
          </a:stretch>
        </p:blipFill>
        <p:spPr bwMode="auto">
          <a:xfrm>
            <a:off x="0" y="0"/>
            <a:ext cx="1363663" cy="750888"/>
          </a:xfrm>
          <a:prstGeom prst="rect">
            <a:avLst/>
          </a:prstGeom>
          <a:noFill/>
          <a:ln w="9525">
            <a:noFill/>
            <a:miter lim="800000"/>
            <a:headEnd/>
            <a:tailEnd/>
          </a:ln>
        </p:spPr>
      </p:pic>
    </p:spTree>
    <p:extLst>
      <p:ext uri="{BB962C8B-B14F-4D97-AF65-F5344CB8AC3E}">
        <p14:creationId xmlns:p14="http://schemas.microsoft.com/office/powerpoint/2010/main" val="1216307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rtl="0" eaLnBrk="0" fontAlgn="base" hangingPunct="0">
        <a:spcBef>
          <a:spcPct val="0"/>
        </a:spcBef>
        <a:spcAft>
          <a:spcPct val="0"/>
        </a:spcAft>
        <a:defRPr sz="3600" b="1" kern="1200">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Calibri" pitchFamily="34" charset="0"/>
        </a:defRPr>
      </a:lvl2pPr>
      <a:lvl3pPr algn="l" rtl="0" eaLnBrk="0" fontAlgn="base" hangingPunct="0">
        <a:spcBef>
          <a:spcPct val="0"/>
        </a:spcBef>
        <a:spcAft>
          <a:spcPct val="0"/>
        </a:spcAft>
        <a:defRPr sz="3600" b="1">
          <a:solidFill>
            <a:schemeClr val="tx1"/>
          </a:solidFill>
          <a:latin typeface="Calibri" pitchFamily="34" charset="0"/>
        </a:defRPr>
      </a:lvl3pPr>
      <a:lvl4pPr algn="l" rtl="0" eaLnBrk="0" fontAlgn="base" hangingPunct="0">
        <a:spcBef>
          <a:spcPct val="0"/>
        </a:spcBef>
        <a:spcAft>
          <a:spcPct val="0"/>
        </a:spcAft>
        <a:defRPr sz="3600" b="1">
          <a:solidFill>
            <a:schemeClr val="tx1"/>
          </a:solidFill>
          <a:latin typeface="Calibri" pitchFamily="34" charset="0"/>
        </a:defRPr>
      </a:lvl4pPr>
      <a:lvl5pPr algn="l" rtl="0" eaLnBrk="0" fontAlgn="base" hangingPunct="0">
        <a:spcBef>
          <a:spcPct val="0"/>
        </a:spcBef>
        <a:spcAft>
          <a:spcPct val="0"/>
        </a:spcAft>
        <a:defRPr sz="3600" b="1">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oleObject" Target="../embeddings/oleObject1.bin"/><Relationship Id="rId7"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 Id="rId9"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0.em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1099" y="5181600"/>
            <a:ext cx="6781800" cy="1340070"/>
          </a:xfrm>
        </p:spPr>
        <p:txBody>
          <a:bodyPr/>
          <a:lstStyle/>
          <a:p>
            <a:r>
              <a:rPr lang="en-US" sz="1800" i="1" dirty="0">
                <a:solidFill>
                  <a:schemeClr val="tx1">
                    <a:lumMod val="85000"/>
                    <a:lumOff val="15000"/>
                  </a:schemeClr>
                </a:solidFill>
              </a:rPr>
              <a:t>16 October 2024</a:t>
            </a:r>
          </a:p>
          <a:p>
            <a:r>
              <a:rPr lang="en-US" sz="1600" b="0" i="1" dirty="0">
                <a:solidFill>
                  <a:schemeClr val="tx1">
                    <a:lumMod val="85000"/>
                    <a:lumOff val="15000"/>
                  </a:schemeClr>
                </a:solidFill>
              </a:rPr>
              <a:t>USW Platforms &amp; Payload Integration Department</a:t>
            </a:r>
          </a:p>
          <a:p>
            <a:r>
              <a:rPr lang="en-US" sz="1600" b="0" i="1" dirty="0">
                <a:solidFill>
                  <a:schemeClr val="tx1">
                    <a:lumMod val="85000"/>
                    <a:lumOff val="15000"/>
                  </a:schemeClr>
                </a:solidFill>
              </a:rPr>
              <a:t>Naval Undersea Warfare Center Division Newport, RI</a:t>
            </a:r>
            <a:endParaRPr lang="en-US" sz="1600" b="0" dirty="0">
              <a:solidFill>
                <a:schemeClr val="tx1">
                  <a:lumMod val="85000"/>
                  <a:lumOff val="1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6881" y="1981200"/>
            <a:ext cx="2830235" cy="2873088"/>
          </a:xfrm>
          <a:prstGeom prst="rect">
            <a:avLst/>
          </a:prstGeom>
        </p:spPr>
      </p:pic>
      <p:sp>
        <p:nvSpPr>
          <p:cNvPr id="8" name="Title 1"/>
          <p:cNvSpPr>
            <a:spLocks noGrp="1"/>
          </p:cNvSpPr>
          <p:nvPr>
            <p:ph type="ctrTitle"/>
          </p:nvPr>
        </p:nvSpPr>
        <p:spPr>
          <a:xfrm>
            <a:off x="685800" y="457200"/>
            <a:ext cx="7772400" cy="1707118"/>
          </a:xfrm>
        </p:spPr>
        <p:txBody>
          <a:bodyPr/>
          <a:lstStyle/>
          <a:p>
            <a:r>
              <a:rPr lang="en-US" sz="3200" cap="none" dirty="0"/>
              <a:t>Code 45 – USW Platforms and Payload Integration Department: Industry Day 2024</a:t>
            </a:r>
            <a:endParaRPr lang="en-US" sz="1400" cap="none" dirty="0"/>
          </a:p>
        </p:txBody>
      </p:sp>
      <p:pic>
        <p:nvPicPr>
          <p:cNvPr id="5" name="Picture 4">
            <a:extLst>
              <a:ext uri="{FF2B5EF4-FFF2-40B4-BE49-F238E27FC236}">
                <a16:creationId xmlns:a16="http://schemas.microsoft.com/office/drawing/2014/main" id="{8A83D2F7-EF3F-077F-29A9-B14E29139E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2" name="TextBox 1">
            <a:extLst>
              <a:ext uri="{FF2B5EF4-FFF2-40B4-BE49-F238E27FC236}">
                <a16:creationId xmlns:a16="http://schemas.microsoft.com/office/drawing/2014/main" id="{D680DFFC-EA72-4E35-4AD3-7A6BA379AE57}"/>
              </a:ext>
            </a:extLst>
          </p:cNvPr>
          <p:cNvSpPr txBox="1"/>
          <p:nvPr/>
        </p:nvSpPr>
        <p:spPr>
          <a:xfrm>
            <a:off x="0" y="6554012"/>
            <a:ext cx="9144000" cy="276999"/>
          </a:xfrm>
          <a:prstGeom prst="rect">
            <a:avLst/>
          </a:prstGeom>
          <a:noFill/>
        </p:spPr>
        <p:txBody>
          <a:bodyPr wrap="square" rtlCol="0">
            <a:spAutoFit/>
          </a:bodyPr>
          <a:lstStyle/>
          <a:p>
            <a:pPr algn="ctr"/>
            <a:r>
              <a:rPr lang="en-US" sz="1200" dirty="0"/>
              <a:t>DISTRIBUTION STATEMENT A. Approved for public release. Distribution is unlimited</a:t>
            </a:r>
          </a:p>
        </p:txBody>
      </p:sp>
    </p:spTree>
    <p:extLst>
      <p:ext uri="{BB962C8B-B14F-4D97-AF65-F5344CB8AC3E}">
        <p14:creationId xmlns:p14="http://schemas.microsoft.com/office/powerpoint/2010/main" val="1105601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txBox="1">
            <a:spLocks/>
          </p:cNvSpPr>
          <p:nvPr/>
        </p:nvSpPr>
        <p:spPr bwMode="auto">
          <a:xfrm>
            <a:off x="875220" y="54014"/>
            <a:ext cx="7856665" cy="94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fontAlgn="base">
              <a:spcBef>
                <a:spcPct val="0"/>
              </a:spcBef>
              <a:spcAft>
                <a:spcPct val="0"/>
              </a:spcAft>
            </a:pPr>
            <a:r>
              <a:rPr lang="en-US" sz="2800" b="1" dirty="0">
                <a:effectLst>
                  <a:outerShdw blurRad="38100" dist="38100" dir="2700000" algn="tl">
                    <a:srgbClr val="000000">
                      <a:alpha val="43137"/>
                    </a:srgbClr>
                  </a:outerShdw>
                </a:effectLst>
                <a:latin typeface="+mj-lt"/>
                <a:ea typeface="+mj-ea"/>
                <a:cs typeface="+mj-cs"/>
              </a:rPr>
              <a:t>C45 Laboratory Complex Engineering and </a:t>
            </a:r>
          </a:p>
          <a:p>
            <a:pPr algn="ctr" fontAlgn="base">
              <a:spcBef>
                <a:spcPct val="0"/>
              </a:spcBef>
              <a:spcAft>
                <a:spcPct val="0"/>
              </a:spcAft>
            </a:pPr>
            <a:r>
              <a:rPr lang="en-US" sz="2800" b="1" dirty="0">
                <a:effectLst>
                  <a:outerShdw blurRad="38100" dist="38100" dir="2700000" algn="tl">
                    <a:srgbClr val="000000">
                      <a:alpha val="43137"/>
                    </a:srgbClr>
                  </a:outerShdw>
                </a:effectLst>
                <a:latin typeface="+mj-lt"/>
                <a:ea typeface="+mj-ea"/>
                <a:cs typeface="+mj-cs"/>
              </a:rPr>
              <a:t>Technical Services</a:t>
            </a:r>
            <a:r>
              <a:rPr lang="en-US" sz="2000" b="1" dirty="0">
                <a:effectLst>
                  <a:outerShdw blurRad="38100" dist="38100" dir="2700000" algn="tl">
                    <a:srgbClr val="000000">
                      <a:alpha val="43137"/>
                    </a:srgbClr>
                  </a:outerShdw>
                </a:effectLst>
                <a:latin typeface="+mj-lt"/>
                <a:ea typeface="+mj-ea"/>
                <a:cs typeface="+mj-cs"/>
              </a:rPr>
              <a:t> (cont’d)</a:t>
            </a:r>
          </a:p>
        </p:txBody>
      </p:sp>
      <p:sp>
        <p:nvSpPr>
          <p:cNvPr id="3" name="TextBox 2"/>
          <p:cNvSpPr txBox="1"/>
          <p:nvPr/>
        </p:nvSpPr>
        <p:spPr>
          <a:xfrm>
            <a:off x="483269" y="1490783"/>
            <a:ext cx="8177462" cy="2585323"/>
          </a:xfrm>
          <a:prstGeom prst="rect">
            <a:avLst/>
          </a:prstGeom>
          <a:noFill/>
        </p:spPr>
        <p:txBody>
          <a:bodyPr wrap="square" rtlCol="0">
            <a:spAutoFit/>
          </a:bodyPr>
          <a:lstStyle/>
          <a:p>
            <a:pPr marL="285750" indent="-285750">
              <a:buFontTx/>
              <a:buChar char="-"/>
            </a:pPr>
            <a:endParaRPr lang="en-US" sz="600" b="1" dirty="0"/>
          </a:p>
          <a:p>
            <a:r>
              <a:rPr lang="en-US" b="1" dirty="0"/>
              <a:t>Contracting Method: </a:t>
            </a:r>
            <a:r>
              <a:rPr lang="en-US" dirty="0" err="1">
                <a:solidFill>
                  <a:srgbClr val="0070C0"/>
                </a:solidFill>
              </a:rPr>
              <a:t>SeaPort</a:t>
            </a:r>
            <a:endParaRPr lang="en-US" dirty="0">
              <a:solidFill>
                <a:srgbClr val="0070C0"/>
              </a:solidFill>
            </a:endParaRPr>
          </a:p>
          <a:p>
            <a:pPr marL="285750" indent="-285750">
              <a:buFontTx/>
              <a:buChar char="-"/>
            </a:pPr>
            <a:endParaRPr lang="en-US" sz="600" b="1" dirty="0"/>
          </a:p>
          <a:p>
            <a:r>
              <a:rPr lang="en-US" b="1" dirty="0"/>
              <a:t>Anticipated Period of Performance:  </a:t>
            </a:r>
            <a:r>
              <a:rPr lang="en-US" dirty="0">
                <a:solidFill>
                  <a:srgbClr val="0070C0"/>
                </a:solidFill>
              </a:rPr>
              <a:t>5 year </a:t>
            </a:r>
            <a:r>
              <a:rPr lang="en-US" dirty="0" err="1">
                <a:solidFill>
                  <a:srgbClr val="0070C0"/>
                </a:solidFill>
              </a:rPr>
              <a:t>PoP</a:t>
            </a:r>
            <a:endParaRPr lang="en-US" dirty="0">
              <a:solidFill>
                <a:srgbClr val="0070C0"/>
              </a:solidFill>
            </a:endParaRPr>
          </a:p>
          <a:p>
            <a:pPr marL="285750" indent="-285750">
              <a:buFontTx/>
              <a:buChar char="-"/>
            </a:pPr>
            <a:endParaRPr lang="en-US" sz="600" b="1" dirty="0"/>
          </a:p>
          <a:p>
            <a:r>
              <a:rPr lang="en-US" b="1" dirty="0"/>
              <a:t>Acquisition Strategy: </a:t>
            </a:r>
            <a:r>
              <a:rPr lang="en-US" dirty="0">
                <a:solidFill>
                  <a:srgbClr val="0070C0"/>
                </a:solidFill>
              </a:rPr>
              <a:t>TBD; Sources Sought / Pre-Sol Conf planned</a:t>
            </a:r>
          </a:p>
          <a:p>
            <a:pPr marL="285750" indent="-285750">
              <a:buFontTx/>
              <a:buChar char="-"/>
            </a:pPr>
            <a:endParaRPr lang="en-US" sz="600" b="1" dirty="0"/>
          </a:p>
          <a:p>
            <a:r>
              <a:rPr lang="en-US" b="1" dirty="0"/>
              <a:t>Level of Effort:  </a:t>
            </a:r>
            <a:r>
              <a:rPr lang="en-US" dirty="0">
                <a:solidFill>
                  <a:srgbClr val="0070C0"/>
                </a:solidFill>
              </a:rPr>
              <a:t>404,000 </a:t>
            </a:r>
            <a:r>
              <a:rPr lang="en-US" dirty="0" err="1">
                <a:solidFill>
                  <a:srgbClr val="0070C0"/>
                </a:solidFill>
              </a:rPr>
              <a:t>hrs</a:t>
            </a:r>
            <a:r>
              <a:rPr lang="en-US" dirty="0">
                <a:solidFill>
                  <a:srgbClr val="0070C0"/>
                </a:solidFill>
              </a:rPr>
              <a:t> /  ~$30M with approximately ~36% ODCs</a:t>
            </a:r>
          </a:p>
          <a:p>
            <a:pPr marL="285750" indent="-285750">
              <a:buFontTx/>
              <a:buChar char="-"/>
            </a:pPr>
            <a:endParaRPr lang="en-US" sz="600" b="1" dirty="0"/>
          </a:p>
          <a:p>
            <a:r>
              <a:rPr lang="en-US" b="1" dirty="0"/>
              <a:t>Anticipated work location: </a:t>
            </a:r>
            <a:r>
              <a:rPr lang="en-US" dirty="0">
                <a:solidFill>
                  <a:srgbClr val="0070C0"/>
                </a:solidFill>
              </a:rPr>
              <a:t>75% on-site / 25% contractor site</a:t>
            </a:r>
          </a:p>
          <a:p>
            <a:pPr marL="285750" indent="-285750">
              <a:buFontTx/>
              <a:buChar char="-"/>
            </a:pPr>
            <a:endParaRPr lang="en-US" sz="600" b="1" dirty="0"/>
          </a:p>
          <a:p>
            <a:r>
              <a:rPr lang="en-US" b="1" dirty="0"/>
              <a:t>Contract Type: </a:t>
            </a:r>
            <a:r>
              <a:rPr lang="en-US" dirty="0">
                <a:solidFill>
                  <a:srgbClr val="0070C0"/>
                </a:solidFill>
              </a:rPr>
              <a:t>Cost Plus Fixed Fee (CPFF) and Cost Reimbursement (Cost Only) provisions for ODC’s along with FFP for yearly HAZMAT tasking.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8" name="Slide Number Placeholder 7"/>
          <p:cNvSpPr>
            <a:spLocks noGrp="1"/>
          </p:cNvSpPr>
          <p:nvPr>
            <p:ph type="sldNum" sz="quarter" idx="12"/>
          </p:nvPr>
        </p:nvSpPr>
        <p:spPr/>
        <p:txBody>
          <a:bodyPr/>
          <a:lstStyle/>
          <a:p>
            <a:pPr>
              <a:defRPr/>
            </a:pPr>
            <a:fld id="{B7012071-428C-40C5-80FE-93F825919984}" type="slidenum">
              <a:rPr lang="en-US" smtClean="0"/>
              <a:pPr>
                <a:defRPr/>
              </a:pPr>
              <a:t>10</a:t>
            </a:fld>
            <a:endParaRPr lang="en-US" dirty="0"/>
          </a:p>
        </p:txBody>
      </p:sp>
      <p:sp>
        <p:nvSpPr>
          <p:cNvPr id="4" name="TextBox 3">
            <a:extLst>
              <a:ext uri="{FF2B5EF4-FFF2-40B4-BE49-F238E27FC236}">
                <a16:creationId xmlns:a16="http://schemas.microsoft.com/office/drawing/2014/main" id="{482E7D55-8724-E6E8-4BE5-C1B0F9D61681}"/>
              </a:ext>
            </a:extLst>
          </p:cNvPr>
          <p:cNvSpPr txBox="1"/>
          <p:nvPr/>
        </p:nvSpPr>
        <p:spPr>
          <a:xfrm>
            <a:off x="0" y="6554012"/>
            <a:ext cx="9144000" cy="276999"/>
          </a:xfrm>
          <a:prstGeom prst="rect">
            <a:avLst/>
          </a:prstGeom>
          <a:noFill/>
        </p:spPr>
        <p:txBody>
          <a:bodyPr wrap="square" rtlCol="0">
            <a:spAutoFit/>
          </a:bodyPr>
          <a:lstStyle/>
          <a:p>
            <a:pPr algn="ctr"/>
            <a:r>
              <a:rPr lang="en-US" sz="1200" dirty="0"/>
              <a:t>DISTRIBUTION STATEMENT A. Approved for public release. Distribution is unlimited</a:t>
            </a:r>
          </a:p>
        </p:txBody>
      </p:sp>
    </p:spTree>
    <p:extLst>
      <p:ext uri="{BB962C8B-B14F-4D97-AF65-F5344CB8AC3E}">
        <p14:creationId xmlns:p14="http://schemas.microsoft.com/office/powerpoint/2010/main" val="4062831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txBox="1">
            <a:spLocks/>
          </p:cNvSpPr>
          <p:nvPr/>
        </p:nvSpPr>
        <p:spPr bwMode="auto">
          <a:xfrm>
            <a:off x="995680" y="26637"/>
            <a:ext cx="7856665" cy="94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fontAlgn="base">
              <a:spcBef>
                <a:spcPct val="0"/>
              </a:spcBef>
              <a:spcAft>
                <a:spcPct val="0"/>
              </a:spcAft>
            </a:pPr>
            <a:r>
              <a:rPr lang="en-US" sz="2800" b="1" dirty="0">
                <a:effectLst>
                  <a:outerShdw blurRad="38100" dist="38100" dir="2700000" algn="tl">
                    <a:srgbClr val="000000">
                      <a:alpha val="43137"/>
                    </a:srgbClr>
                  </a:outerShdw>
                </a:effectLst>
                <a:latin typeface="+mj-lt"/>
                <a:ea typeface="+mj-ea"/>
                <a:cs typeface="+mj-cs"/>
              </a:rPr>
              <a:t>C45 Laboratory Complex Engineering and </a:t>
            </a:r>
          </a:p>
          <a:p>
            <a:pPr algn="ctr" fontAlgn="base">
              <a:spcBef>
                <a:spcPct val="0"/>
              </a:spcBef>
              <a:spcAft>
                <a:spcPct val="0"/>
              </a:spcAft>
            </a:pPr>
            <a:r>
              <a:rPr lang="en-US" sz="2800" b="1" dirty="0">
                <a:effectLst>
                  <a:outerShdw blurRad="38100" dist="38100" dir="2700000" algn="tl">
                    <a:srgbClr val="000000">
                      <a:alpha val="43137"/>
                    </a:srgbClr>
                  </a:outerShdw>
                </a:effectLst>
                <a:latin typeface="+mj-lt"/>
                <a:ea typeface="+mj-ea"/>
                <a:cs typeface="+mj-cs"/>
              </a:rPr>
              <a:t>Technical Services</a:t>
            </a:r>
            <a:r>
              <a:rPr lang="en-US" sz="2000" b="1" dirty="0">
                <a:effectLst>
                  <a:outerShdw blurRad="38100" dist="38100" dir="2700000" algn="tl">
                    <a:srgbClr val="000000">
                      <a:alpha val="43137"/>
                    </a:srgbClr>
                  </a:outerShdw>
                </a:effectLst>
                <a:latin typeface="+mj-lt"/>
                <a:ea typeface="+mj-ea"/>
                <a:cs typeface="+mj-cs"/>
              </a:rPr>
              <a:t> (cont’d)</a:t>
            </a:r>
            <a:endParaRPr lang="en-US" sz="2800" b="1" dirty="0">
              <a:effectLst>
                <a:outerShdw blurRad="38100" dist="38100" dir="2700000" algn="tl">
                  <a:srgbClr val="000000">
                    <a:alpha val="43137"/>
                  </a:srgbClr>
                </a:outerShdw>
              </a:effectLst>
              <a:latin typeface="+mj-lt"/>
              <a:ea typeface="+mj-ea"/>
              <a:cs typeface="+mj-cs"/>
            </a:endParaRPr>
          </a:p>
        </p:txBody>
      </p:sp>
      <p:sp>
        <p:nvSpPr>
          <p:cNvPr id="3" name="TextBox 2"/>
          <p:cNvSpPr txBox="1"/>
          <p:nvPr/>
        </p:nvSpPr>
        <p:spPr>
          <a:xfrm>
            <a:off x="477794" y="1227961"/>
            <a:ext cx="8188412" cy="4616648"/>
          </a:xfrm>
          <a:prstGeom prst="rect">
            <a:avLst/>
          </a:prstGeom>
          <a:noFill/>
        </p:spPr>
        <p:txBody>
          <a:bodyPr wrap="square" rtlCol="0">
            <a:spAutoFit/>
          </a:bodyPr>
          <a:lstStyle/>
          <a:p>
            <a:r>
              <a:rPr lang="en-US" b="1" dirty="0"/>
              <a:t>Unique Characteristics</a:t>
            </a:r>
          </a:p>
          <a:p>
            <a:pPr marL="742950" lvl="1" indent="-285750">
              <a:buFontTx/>
              <a:buChar char="-"/>
            </a:pPr>
            <a:r>
              <a:rPr lang="en-US" b="1" dirty="0"/>
              <a:t>Key Personnel requirements: </a:t>
            </a:r>
          </a:p>
          <a:p>
            <a:pPr marL="1200150" lvl="2" indent="-285750">
              <a:buFont typeface="Arial" panose="020B0604020202020204" pitchFamily="34" charset="0"/>
              <a:buChar char="•"/>
            </a:pPr>
            <a:r>
              <a:rPr lang="en-US" dirty="0">
                <a:solidFill>
                  <a:srgbClr val="0070C0"/>
                </a:solidFill>
              </a:rPr>
              <a:t>Mechanical technicians may be required to maintain, repair, or otherwise handle equipment designated as SUBSAFE, SUBSAFE/MIC LEVEL I and LEVEL I material during the performance of tasking</a:t>
            </a:r>
          </a:p>
          <a:p>
            <a:pPr marL="1200150" lvl="2" indent="-285750">
              <a:buFont typeface="Arial" panose="020B0604020202020204" pitchFamily="34" charset="0"/>
              <a:buChar char="•"/>
            </a:pPr>
            <a:r>
              <a:rPr lang="en-US" dirty="0">
                <a:solidFill>
                  <a:srgbClr val="0070C0"/>
                </a:solidFill>
              </a:rPr>
              <a:t>Personnel that are trained and qualified to the requirements of Craftsmen or Controlled Material Handlers (CMH) per the SUBSAFE/ Level I (SS/L1) requirements of NUWCDIVNPT SOP 8.</a:t>
            </a:r>
          </a:p>
          <a:p>
            <a:pPr marL="1200150" lvl="2" indent="-285750">
              <a:buFont typeface="Arial" panose="020B0604020202020204" pitchFamily="34" charset="0"/>
              <a:buChar char="•"/>
            </a:pPr>
            <a:r>
              <a:rPr lang="en-US" dirty="0">
                <a:solidFill>
                  <a:srgbClr val="0070C0"/>
                </a:solidFill>
              </a:rPr>
              <a:t>Category II and III Crane Operator certification</a:t>
            </a:r>
          </a:p>
          <a:p>
            <a:pPr marL="1200150" lvl="2" indent="-285750">
              <a:buFont typeface="Arial" panose="020B0604020202020204" pitchFamily="34" charset="0"/>
              <a:buChar char="•"/>
            </a:pPr>
            <a:r>
              <a:rPr lang="en-US" dirty="0">
                <a:solidFill>
                  <a:srgbClr val="0070C0"/>
                </a:solidFill>
              </a:rPr>
              <a:t>OSHA/HAZMAT certification</a:t>
            </a:r>
          </a:p>
          <a:p>
            <a:pPr lvl="2"/>
            <a:endParaRPr lang="en-US" sz="500" dirty="0">
              <a:solidFill>
                <a:srgbClr val="0070C0"/>
              </a:solidFill>
            </a:endParaRPr>
          </a:p>
          <a:p>
            <a:pPr marL="742950" lvl="1" indent="-285750">
              <a:buFontTx/>
              <a:buChar char="-"/>
            </a:pPr>
            <a:r>
              <a:rPr lang="en-US" b="1" dirty="0"/>
              <a:t>Facility requirements</a:t>
            </a:r>
            <a:r>
              <a:rPr lang="en-US" b="1" dirty="0">
                <a:solidFill>
                  <a:srgbClr val="0070C0"/>
                </a:solidFill>
              </a:rPr>
              <a:t>: </a:t>
            </a:r>
            <a:r>
              <a:rPr lang="en-US" dirty="0">
                <a:solidFill>
                  <a:srgbClr val="0070C0"/>
                </a:solidFill>
              </a:rPr>
              <a:t>Secret.</a:t>
            </a:r>
          </a:p>
          <a:p>
            <a:pPr marL="285750" indent="-285750">
              <a:buFontTx/>
              <a:buChar char="-"/>
            </a:pPr>
            <a:endParaRPr lang="en-US" sz="600" b="1" dirty="0"/>
          </a:p>
          <a:p>
            <a:r>
              <a:rPr lang="en-US" b="1" dirty="0"/>
              <a:t>Follow on ?  </a:t>
            </a:r>
            <a:r>
              <a:rPr lang="en-US" dirty="0">
                <a:solidFill>
                  <a:srgbClr val="0070C0"/>
                </a:solidFill>
              </a:rPr>
              <a:t>Yes. </a:t>
            </a:r>
            <a:r>
              <a:rPr lang="en-US" dirty="0" err="1">
                <a:solidFill>
                  <a:srgbClr val="0070C0"/>
                </a:solidFill>
              </a:rPr>
              <a:t>SeaPort</a:t>
            </a:r>
            <a:r>
              <a:rPr lang="en-US" dirty="0">
                <a:solidFill>
                  <a:srgbClr val="0070C0"/>
                </a:solidFill>
              </a:rPr>
              <a:t> N0017819D8089/N6660420F3004 with McLaughlin Research Corporation</a:t>
            </a:r>
          </a:p>
          <a:p>
            <a:pPr marL="285750" indent="-285750">
              <a:buFontTx/>
              <a:buChar char="-"/>
            </a:pPr>
            <a:endParaRPr lang="en-US" sz="600" b="1" dirty="0"/>
          </a:p>
          <a:p>
            <a:r>
              <a:rPr lang="en-US" b="1" dirty="0"/>
              <a:t>Does OCOI clause apply? </a:t>
            </a:r>
            <a:r>
              <a:rPr lang="en-US" dirty="0">
                <a:solidFill>
                  <a:srgbClr val="0070C0"/>
                </a:solidFill>
              </a:rPr>
              <a:t>Yes</a:t>
            </a:r>
          </a:p>
          <a:p>
            <a:pPr marL="285750" indent="-285750">
              <a:buFontTx/>
              <a:buChar char="-"/>
            </a:pPr>
            <a:endParaRPr lang="en-US" sz="600" b="1" dirty="0"/>
          </a:p>
          <a:p>
            <a:r>
              <a:rPr lang="en-US" b="1" dirty="0"/>
              <a:t>Expected RFP release: </a:t>
            </a:r>
            <a:r>
              <a:rPr lang="en-US" dirty="0">
                <a:solidFill>
                  <a:srgbClr val="0070C0"/>
                </a:solidFill>
              </a:rPr>
              <a:t>FY25Q4</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8" name="Slide Number Placeholder 7"/>
          <p:cNvSpPr>
            <a:spLocks noGrp="1"/>
          </p:cNvSpPr>
          <p:nvPr>
            <p:ph type="sldNum" sz="quarter" idx="12"/>
          </p:nvPr>
        </p:nvSpPr>
        <p:spPr/>
        <p:txBody>
          <a:bodyPr/>
          <a:lstStyle/>
          <a:p>
            <a:pPr>
              <a:defRPr/>
            </a:pPr>
            <a:fld id="{B7012071-428C-40C5-80FE-93F825919984}" type="slidenum">
              <a:rPr lang="en-US" smtClean="0"/>
              <a:pPr>
                <a:defRPr/>
              </a:pPr>
              <a:t>11</a:t>
            </a:fld>
            <a:endParaRPr lang="en-US" dirty="0"/>
          </a:p>
        </p:txBody>
      </p:sp>
      <p:sp>
        <p:nvSpPr>
          <p:cNvPr id="2" name="TextBox 1">
            <a:extLst>
              <a:ext uri="{FF2B5EF4-FFF2-40B4-BE49-F238E27FC236}">
                <a16:creationId xmlns:a16="http://schemas.microsoft.com/office/drawing/2014/main" id="{572170B3-F89E-933C-A180-F7A0266CE0A2}"/>
              </a:ext>
            </a:extLst>
          </p:cNvPr>
          <p:cNvSpPr txBox="1"/>
          <p:nvPr/>
        </p:nvSpPr>
        <p:spPr>
          <a:xfrm>
            <a:off x="0" y="6554012"/>
            <a:ext cx="9144000" cy="276999"/>
          </a:xfrm>
          <a:prstGeom prst="rect">
            <a:avLst/>
          </a:prstGeom>
          <a:noFill/>
        </p:spPr>
        <p:txBody>
          <a:bodyPr wrap="square" rtlCol="0">
            <a:spAutoFit/>
          </a:bodyPr>
          <a:lstStyle/>
          <a:p>
            <a:pPr algn="ctr"/>
            <a:r>
              <a:rPr lang="en-US" sz="1200" dirty="0"/>
              <a:t>DISTRIBUTION STATEMENT A. Approved for public release. Distribution is unlimited</a:t>
            </a:r>
          </a:p>
        </p:txBody>
      </p:sp>
    </p:spTree>
    <p:extLst>
      <p:ext uri="{BB962C8B-B14F-4D97-AF65-F5344CB8AC3E}">
        <p14:creationId xmlns:p14="http://schemas.microsoft.com/office/powerpoint/2010/main" val="1396643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txBox="1">
            <a:spLocks/>
          </p:cNvSpPr>
          <p:nvPr/>
        </p:nvSpPr>
        <p:spPr bwMode="auto">
          <a:xfrm>
            <a:off x="875220" y="54014"/>
            <a:ext cx="7856665" cy="94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fontAlgn="base">
              <a:spcBef>
                <a:spcPct val="0"/>
              </a:spcBef>
              <a:spcAft>
                <a:spcPct val="0"/>
              </a:spcAft>
            </a:pPr>
            <a:r>
              <a:rPr lang="en-US" sz="2800" b="1" dirty="0">
                <a:effectLst>
                  <a:outerShdw blurRad="38100" dist="38100" dir="2700000" algn="tl">
                    <a:srgbClr val="000000">
                      <a:alpha val="43137"/>
                    </a:srgbClr>
                  </a:outerShdw>
                </a:effectLst>
                <a:latin typeface="+mj-lt"/>
                <a:ea typeface="+mj-ea"/>
                <a:cs typeface="+mj-cs"/>
              </a:rPr>
              <a:t>C45 SUBSAFE Hardware </a:t>
            </a:r>
          </a:p>
          <a:p>
            <a:pPr algn="ctr" fontAlgn="base">
              <a:spcBef>
                <a:spcPct val="0"/>
              </a:spcBef>
              <a:spcAft>
                <a:spcPct val="0"/>
              </a:spcAft>
            </a:pPr>
            <a:r>
              <a:rPr lang="en-US" sz="2800" b="1" dirty="0">
                <a:effectLst>
                  <a:outerShdw blurRad="38100" dist="38100" dir="2700000" algn="tl">
                    <a:srgbClr val="000000">
                      <a:alpha val="43137"/>
                    </a:srgbClr>
                  </a:outerShdw>
                </a:effectLst>
                <a:latin typeface="+mj-lt"/>
                <a:ea typeface="+mj-ea"/>
                <a:cs typeface="+mj-cs"/>
              </a:rPr>
              <a:t>and Services</a:t>
            </a:r>
            <a:r>
              <a:rPr lang="en-US" sz="2000" b="1" dirty="0">
                <a:effectLst>
                  <a:outerShdw blurRad="38100" dist="38100" dir="2700000" algn="tl">
                    <a:srgbClr val="000000">
                      <a:alpha val="43137"/>
                    </a:srgbClr>
                  </a:outerShdw>
                </a:effectLst>
                <a:latin typeface="+mj-lt"/>
                <a:ea typeface="+mj-ea"/>
                <a:cs typeface="+mj-cs"/>
              </a:rPr>
              <a:t> </a:t>
            </a:r>
            <a:endParaRPr lang="en-US" sz="2800" b="1" dirty="0">
              <a:effectLst>
                <a:outerShdw blurRad="38100" dist="38100" dir="2700000" algn="tl">
                  <a:srgbClr val="000000">
                    <a:alpha val="43137"/>
                  </a:srgbClr>
                </a:outerShdw>
              </a:effectLst>
              <a:latin typeface="+mj-lt"/>
              <a:ea typeface="+mj-ea"/>
              <a:cs typeface="+mj-cs"/>
            </a:endParaRPr>
          </a:p>
        </p:txBody>
      </p:sp>
      <p:sp>
        <p:nvSpPr>
          <p:cNvPr id="3" name="TextBox 2"/>
          <p:cNvSpPr txBox="1"/>
          <p:nvPr/>
        </p:nvSpPr>
        <p:spPr>
          <a:xfrm>
            <a:off x="483269" y="1490783"/>
            <a:ext cx="8177462" cy="3416320"/>
          </a:xfrm>
          <a:prstGeom prst="rect">
            <a:avLst/>
          </a:prstGeom>
          <a:noFill/>
        </p:spPr>
        <p:txBody>
          <a:bodyPr wrap="square" rtlCol="0">
            <a:spAutoFit/>
          </a:bodyPr>
          <a:lstStyle/>
          <a:p>
            <a:r>
              <a:rPr lang="en-US" b="1" dirty="0"/>
              <a:t>Summary of Contract Scope:  </a:t>
            </a:r>
            <a:r>
              <a:rPr lang="en-US" dirty="0">
                <a:solidFill>
                  <a:srgbClr val="0070C0"/>
                </a:solidFill>
              </a:rPr>
              <a:t>5 year IDIQ MAC to support high criticality submarine safety (SUBSAFE) / LEVEL 1 (L1) engineering and technical services for systems engineering, technical analyses, mechanical and electrical design, manufacturing, installation, test and evaluation, and repair services of tasks which may include SUBSAFE/L1 components or assemblies. </a:t>
            </a:r>
          </a:p>
          <a:p>
            <a:endParaRPr lang="en-US" dirty="0">
              <a:solidFill>
                <a:srgbClr val="0070C0"/>
              </a:solidFill>
            </a:endParaRPr>
          </a:p>
          <a:p>
            <a:pPr marL="285750" indent="-285750">
              <a:buFont typeface="Arial" panose="020B0604020202020204" pitchFamily="34" charset="0"/>
              <a:buChar char="•"/>
            </a:pPr>
            <a:r>
              <a:rPr lang="en-US" dirty="0">
                <a:solidFill>
                  <a:srgbClr val="0070C0"/>
                </a:solidFill>
              </a:rPr>
              <a:t>This scope encompasses efforts for both SUBSAFE and non-SUBSAFE hardware and systems. </a:t>
            </a:r>
          </a:p>
          <a:p>
            <a:pPr marL="742950" lvl="1" indent="-285750">
              <a:buSzPct val="80000"/>
              <a:buFont typeface="Calibri" panose="020F0502020204030204" pitchFamily="34" charset="0"/>
              <a:buChar char="₋"/>
            </a:pPr>
            <a:r>
              <a:rPr lang="en-US" dirty="0">
                <a:solidFill>
                  <a:srgbClr val="0070C0"/>
                </a:solidFill>
              </a:rPr>
              <a:t>SUBSAFE efforts will require NAVSEA Note 5000 certification. </a:t>
            </a:r>
          </a:p>
          <a:p>
            <a:pPr marL="742950" lvl="1" indent="-285750">
              <a:buSzPct val="80000"/>
              <a:buFont typeface="Calibri" panose="020F0502020204030204" pitchFamily="34" charset="0"/>
              <a:buChar char="₋"/>
            </a:pPr>
            <a:r>
              <a:rPr lang="en-US" dirty="0">
                <a:solidFill>
                  <a:srgbClr val="0070C0"/>
                </a:solidFill>
              </a:rPr>
              <a:t>Non-SUBSAFE efforts will require skills and expertise integral to development and integration </a:t>
            </a:r>
            <a:r>
              <a:rPr lang="en-US">
                <a:solidFill>
                  <a:srgbClr val="0070C0"/>
                </a:solidFill>
              </a:rPr>
              <a:t>of submarine launcher </a:t>
            </a:r>
            <a:r>
              <a:rPr lang="en-US" dirty="0">
                <a:solidFill>
                  <a:srgbClr val="0070C0"/>
                </a:solidFill>
              </a:rPr>
              <a:t>and payload systems</a:t>
            </a:r>
          </a:p>
          <a:p>
            <a:endParaRPr lang="en-US" dirty="0">
              <a:solidFill>
                <a:srgbClr val="0070C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8" name="Slide Number Placeholder 7"/>
          <p:cNvSpPr>
            <a:spLocks noGrp="1"/>
          </p:cNvSpPr>
          <p:nvPr>
            <p:ph type="sldNum" sz="quarter" idx="12"/>
          </p:nvPr>
        </p:nvSpPr>
        <p:spPr/>
        <p:txBody>
          <a:bodyPr/>
          <a:lstStyle/>
          <a:p>
            <a:pPr>
              <a:defRPr/>
            </a:pPr>
            <a:fld id="{B7012071-428C-40C5-80FE-93F825919984}" type="slidenum">
              <a:rPr lang="en-US" smtClean="0"/>
              <a:pPr>
                <a:defRPr/>
              </a:pPr>
              <a:t>12</a:t>
            </a:fld>
            <a:endParaRPr lang="en-US" dirty="0"/>
          </a:p>
        </p:txBody>
      </p:sp>
      <p:sp>
        <p:nvSpPr>
          <p:cNvPr id="4" name="TextBox 3">
            <a:extLst>
              <a:ext uri="{FF2B5EF4-FFF2-40B4-BE49-F238E27FC236}">
                <a16:creationId xmlns:a16="http://schemas.microsoft.com/office/drawing/2014/main" id="{05C8B892-4543-90A5-C257-E6DD070CD3B8}"/>
              </a:ext>
            </a:extLst>
          </p:cNvPr>
          <p:cNvSpPr txBox="1"/>
          <p:nvPr/>
        </p:nvSpPr>
        <p:spPr>
          <a:xfrm>
            <a:off x="0" y="6554012"/>
            <a:ext cx="9144000" cy="276999"/>
          </a:xfrm>
          <a:prstGeom prst="rect">
            <a:avLst/>
          </a:prstGeom>
          <a:noFill/>
        </p:spPr>
        <p:txBody>
          <a:bodyPr wrap="square" rtlCol="0">
            <a:spAutoFit/>
          </a:bodyPr>
          <a:lstStyle/>
          <a:p>
            <a:pPr algn="ctr"/>
            <a:r>
              <a:rPr lang="en-US" sz="1200" dirty="0"/>
              <a:t>DISTRIBUTION STATEMENT A. Approved for public release. Distribution is unlimited</a:t>
            </a:r>
          </a:p>
        </p:txBody>
      </p:sp>
    </p:spTree>
    <p:extLst>
      <p:ext uri="{BB962C8B-B14F-4D97-AF65-F5344CB8AC3E}">
        <p14:creationId xmlns:p14="http://schemas.microsoft.com/office/powerpoint/2010/main" val="1855828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txBox="1">
            <a:spLocks/>
          </p:cNvSpPr>
          <p:nvPr/>
        </p:nvSpPr>
        <p:spPr bwMode="auto">
          <a:xfrm>
            <a:off x="875220" y="54014"/>
            <a:ext cx="7856665" cy="94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fontAlgn="base">
              <a:spcBef>
                <a:spcPct val="0"/>
              </a:spcBef>
              <a:spcAft>
                <a:spcPct val="0"/>
              </a:spcAft>
            </a:pPr>
            <a:r>
              <a:rPr lang="en-US" sz="2800" b="1" dirty="0">
                <a:effectLst>
                  <a:outerShdw blurRad="38100" dist="38100" dir="2700000" algn="tl">
                    <a:srgbClr val="000000">
                      <a:alpha val="43137"/>
                    </a:srgbClr>
                  </a:outerShdw>
                </a:effectLst>
                <a:latin typeface="+mj-lt"/>
                <a:ea typeface="+mj-ea"/>
                <a:cs typeface="+mj-cs"/>
              </a:rPr>
              <a:t>C45 SUBSAFE Hardware </a:t>
            </a:r>
          </a:p>
          <a:p>
            <a:pPr algn="ctr" fontAlgn="base">
              <a:spcBef>
                <a:spcPct val="0"/>
              </a:spcBef>
              <a:spcAft>
                <a:spcPct val="0"/>
              </a:spcAft>
            </a:pPr>
            <a:r>
              <a:rPr lang="en-US" sz="2800" b="1" dirty="0">
                <a:effectLst>
                  <a:outerShdw blurRad="38100" dist="38100" dir="2700000" algn="tl">
                    <a:srgbClr val="000000">
                      <a:alpha val="43137"/>
                    </a:srgbClr>
                  </a:outerShdw>
                </a:effectLst>
                <a:latin typeface="+mj-lt"/>
                <a:ea typeface="+mj-ea"/>
                <a:cs typeface="+mj-cs"/>
              </a:rPr>
              <a:t>and Services</a:t>
            </a:r>
            <a:r>
              <a:rPr lang="en-US" sz="2000" b="1" dirty="0">
                <a:effectLst>
                  <a:outerShdw blurRad="38100" dist="38100" dir="2700000" algn="tl">
                    <a:srgbClr val="000000">
                      <a:alpha val="43137"/>
                    </a:srgbClr>
                  </a:outerShdw>
                </a:effectLst>
                <a:latin typeface="+mj-lt"/>
                <a:ea typeface="+mj-ea"/>
                <a:cs typeface="+mj-cs"/>
              </a:rPr>
              <a:t> (cont’d)</a:t>
            </a:r>
          </a:p>
        </p:txBody>
      </p:sp>
      <p:sp>
        <p:nvSpPr>
          <p:cNvPr id="3" name="TextBox 2"/>
          <p:cNvSpPr txBox="1"/>
          <p:nvPr/>
        </p:nvSpPr>
        <p:spPr>
          <a:xfrm>
            <a:off x="483269" y="1490783"/>
            <a:ext cx="8177462" cy="2862322"/>
          </a:xfrm>
          <a:prstGeom prst="rect">
            <a:avLst/>
          </a:prstGeom>
          <a:noFill/>
        </p:spPr>
        <p:txBody>
          <a:bodyPr wrap="square" rtlCol="0">
            <a:spAutoFit/>
          </a:bodyPr>
          <a:lstStyle/>
          <a:p>
            <a:pPr marL="285750" indent="-285750">
              <a:buFontTx/>
              <a:buChar char="-"/>
            </a:pPr>
            <a:endParaRPr lang="en-US" sz="600" b="1" dirty="0"/>
          </a:p>
          <a:p>
            <a:r>
              <a:rPr lang="en-US" b="1" dirty="0"/>
              <a:t>Contracting Method: </a:t>
            </a:r>
            <a:r>
              <a:rPr lang="en-US" dirty="0">
                <a:solidFill>
                  <a:srgbClr val="0070C0"/>
                </a:solidFill>
              </a:rPr>
              <a:t>IDIQ MAC</a:t>
            </a:r>
          </a:p>
          <a:p>
            <a:pPr marL="285750" indent="-285750">
              <a:buFontTx/>
              <a:buChar char="-"/>
            </a:pPr>
            <a:endParaRPr lang="en-US" sz="600" b="1" dirty="0"/>
          </a:p>
          <a:p>
            <a:r>
              <a:rPr lang="en-US" b="1" dirty="0"/>
              <a:t>Anticipated Period of Performance:  </a:t>
            </a:r>
            <a:r>
              <a:rPr lang="en-US" dirty="0">
                <a:solidFill>
                  <a:srgbClr val="0070C0"/>
                </a:solidFill>
              </a:rPr>
              <a:t>5 year </a:t>
            </a:r>
            <a:r>
              <a:rPr lang="en-US" dirty="0" err="1">
                <a:solidFill>
                  <a:srgbClr val="0070C0"/>
                </a:solidFill>
              </a:rPr>
              <a:t>PoP</a:t>
            </a:r>
            <a:endParaRPr lang="en-US" dirty="0">
              <a:solidFill>
                <a:srgbClr val="0070C0"/>
              </a:solidFill>
            </a:endParaRPr>
          </a:p>
          <a:p>
            <a:pPr marL="285750" indent="-285750">
              <a:buFontTx/>
              <a:buChar char="-"/>
            </a:pPr>
            <a:endParaRPr lang="en-US" sz="600" b="1" dirty="0"/>
          </a:p>
          <a:p>
            <a:r>
              <a:rPr lang="en-US" b="1" dirty="0"/>
              <a:t>Acquisition Strategy: </a:t>
            </a:r>
            <a:r>
              <a:rPr lang="en-US" dirty="0">
                <a:solidFill>
                  <a:srgbClr val="0070C0"/>
                </a:solidFill>
              </a:rPr>
              <a:t>Unrestricted; Sources Sought / Pre-Sol Conf planned</a:t>
            </a:r>
          </a:p>
          <a:p>
            <a:pPr marL="285750" indent="-285750">
              <a:buFontTx/>
              <a:buChar char="-"/>
            </a:pPr>
            <a:endParaRPr lang="en-US" sz="600" b="1" dirty="0"/>
          </a:p>
          <a:p>
            <a:r>
              <a:rPr lang="en-US" b="1" dirty="0"/>
              <a:t>Level of Effort:  </a:t>
            </a:r>
            <a:r>
              <a:rPr lang="en-US" dirty="0">
                <a:solidFill>
                  <a:srgbClr val="0070C0"/>
                </a:solidFill>
              </a:rPr>
              <a:t>~260,000 </a:t>
            </a:r>
            <a:r>
              <a:rPr lang="en-US" dirty="0" err="1">
                <a:solidFill>
                  <a:srgbClr val="0070C0"/>
                </a:solidFill>
              </a:rPr>
              <a:t>hrs</a:t>
            </a:r>
            <a:r>
              <a:rPr lang="en-US" dirty="0">
                <a:solidFill>
                  <a:srgbClr val="0070C0"/>
                </a:solidFill>
              </a:rPr>
              <a:t> /  ~$60M total ceiling</a:t>
            </a:r>
          </a:p>
          <a:p>
            <a:pPr marL="285750" indent="-285750">
              <a:buFontTx/>
              <a:buChar char="-"/>
            </a:pPr>
            <a:endParaRPr lang="en-US" sz="600" b="1" dirty="0"/>
          </a:p>
          <a:p>
            <a:r>
              <a:rPr lang="en-US" b="1" dirty="0"/>
              <a:t>Anticipated work location: </a:t>
            </a:r>
            <a:r>
              <a:rPr lang="en-US" dirty="0">
                <a:solidFill>
                  <a:srgbClr val="0070C0"/>
                </a:solidFill>
              </a:rPr>
              <a:t>40% on-site / 60% contractor site</a:t>
            </a:r>
          </a:p>
          <a:p>
            <a:pPr marL="285750" indent="-285750">
              <a:buFontTx/>
              <a:buChar char="-"/>
            </a:pPr>
            <a:endParaRPr lang="en-US" sz="600" b="1" dirty="0"/>
          </a:p>
          <a:p>
            <a:r>
              <a:rPr lang="en-US" b="1" dirty="0"/>
              <a:t>Contract Type: </a:t>
            </a:r>
            <a:r>
              <a:rPr lang="en-US" dirty="0">
                <a:solidFill>
                  <a:srgbClr val="0070C0"/>
                </a:solidFill>
              </a:rPr>
              <a:t>Cost Plus Fixed Fee (CPFF) and Firmed Fixed Price (FFP) provisions for hardware/supplies/material. CPFF services and Cost Reimbursement (Cost Only) provisions for ODC’s (Travel only).</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8" name="Slide Number Placeholder 7"/>
          <p:cNvSpPr>
            <a:spLocks noGrp="1"/>
          </p:cNvSpPr>
          <p:nvPr>
            <p:ph type="sldNum" sz="quarter" idx="12"/>
          </p:nvPr>
        </p:nvSpPr>
        <p:spPr/>
        <p:txBody>
          <a:bodyPr/>
          <a:lstStyle/>
          <a:p>
            <a:pPr>
              <a:defRPr/>
            </a:pPr>
            <a:fld id="{B7012071-428C-40C5-80FE-93F825919984}" type="slidenum">
              <a:rPr lang="en-US" smtClean="0"/>
              <a:pPr>
                <a:defRPr/>
              </a:pPr>
              <a:t>13</a:t>
            </a:fld>
            <a:endParaRPr lang="en-US" dirty="0"/>
          </a:p>
        </p:txBody>
      </p:sp>
      <p:sp>
        <p:nvSpPr>
          <p:cNvPr id="4" name="TextBox 3">
            <a:extLst>
              <a:ext uri="{FF2B5EF4-FFF2-40B4-BE49-F238E27FC236}">
                <a16:creationId xmlns:a16="http://schemas.microsoft.com/office/drawing/2014/main" id="{0FD20DAA-343C-3E3E-68E5-05EE019F240F}"/>
              </a:ext>
            </a:extLst>
          </p:cNvPr>
          <p:cNvSpPr txBox="1"/>
          <p:nvPr/>
        </p:nvSpPr>
        <p:spPr>
          <a:xfrm>
            <a:off x="0" y="6554012"/>
            <a:ext cx="9144000" cy="276999"/>
          </a:xfrm>
          <a:prstGeom prst="rect">
            <a:avLst/>
          </a:prstGeom>
          <a:noFill/>
        </p:spPr>
        <p:txBody>
          <a:bodyPr wrap="square" rtlCol="0">
            <a:spAutoFit/>
          </a:bodyPr>
          <a:lstStyle/>
          <a:p>
            <a:pPr algn="ctr"/>
            <a:r>
              <a:rPr lang="en-US" sz="1200" dirty="0"/>
              <a:t>DISTRIBUTION STATEMENT A. Approved for public release. Distribution is unlimited</a:t>
            </a:r>
          </a:p>
        </p:txBody>
      </p:sp>
    </p:spTree>
    <p:extLst>
      <p:ext uri="{BB962C8B-B14F-4D97-AF65-F5344CB8AC3E}">
        <p14:creationId xmlns:p14="http://schemas.microsoft.com/office/powerpoint/2010/main" val="1768908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txBox="1">
            <a:spLocks/>
          </p:cNvSpPr>
          <p:nvPr/>
        </p:nvSpPr>
        <p:spPr bwMode="auto">
          <a:xfrm>
            <a:off x="995680" y="26637"/>
            <a:ext cx="7856665" cy="94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fontAlgn="base">
              <a:spcBef>
                <a:spcPct val="0"/>
              </a:spcBef>
              <a:spcAft>
                <a:spcPct val="0"/>
              </a:spcAft>
            </a:pPr>
            <a:r>
              <a:rPr lang="en-US" sz="2800" b="1" dirty="0">
                <a:effectLst>
                  <a:outerShdw blurRad="38100" dist="38100" dir="2700000" algn="tl">
                    <a:srgbClr val="000000">
                      <a:alpha val="43137"/>
                    </a:srgbClr>
                  </a:outerShdw>
                </a:effectLst>
                <a:latin typeface="+mj-lt"/>
                <a:ea typeface="+mj-ea"/>
                <a:cs typeface="+mj-cs"/>
              </a:rPr>
              <a:t>C45 SUBSAFE Hardware </a:t>
            </a:r>
          </a:p>
          <a:p>
            <a:pPr algn="ctr" fontAlgn="base">
              <a:spcBef>
                <a:spcPct val="0"/>
              </a:spcBef>
              <a:spcAft>
                <a:spcPct val="0"/>
              </a:spcAft>
            </a:pPr>
            <a:r>
              <a:rPr lang="en-US" sz="2800" b="1" dirty="0">
                <a:effectLst>
                  <a:outerShdw blurRad="38100" dist="38100" dir="2700000" algn="tl">
                    <a:srgbClr val="000000">
                      <a:alpha val="43137"/>
                    </a:srgbClr>
                  </a:outerShdw>
                </a:effectLst>
                <a:latin typeface="+mj-lt"/>
                <a:ea typeface="+mj-ea"/>
                <a:cs typeface="+mj-cs"/>
              </a:rPr>
              <a:t>and Services</a:t>
            </a:r>
            <a:r>
              <a:rPr lang="en-US" sz="2000" b="1" dirty="0">
                <a:effectLst>
                  <a:outerShdw blurRad="38100" dist="38100" dir="2700000" algn="tl">
                    <a:srgbClr val="000000">
                      <a:alpha val="43137"/>
                    </a:srgbClr>
                  </a:outerShdw>
                </a:effectLst>
                <a:latin typeface="+mj-lt"/>
                <a:ea typeface="+mj-ea"/>
                <a:cs typeface="+mj-cs"/>
              </a:rPr>
              <a:t> (cont’d)</a:t>
            </a:r>
            <a:endParaRPr lang="en-US" sz="2800" b="1" dirty="0">
              <a:effectLst>
                <a:outerShdw blurRad="38100" dist="38100" dir="2700000" algn="tl">
                  <a:srgbClr val="000000">
                    <a:alpha val="43137"/>
                  </a:srgbClr>
                </a:outerShdw>
              </a:effectLst>
              <a:latin typeface="+mj-lt"/>
              <a:ea typeface="+mj-ea"/>
              <a:cs typeface="+mj-cs"/>
            </a:endParaRPr>
          </a:p>
        </p:txBody>
      </p:sp>
      <p:sp>
        <p:nvSpPr>
          <p:cNvPr id="3" name="TextBox 2"/>
          <p:cNvSpPr txBox="1"/>
          <p:nvPr/>
        </p:nvSpPr>
        <p:spPr>
          <a:xfrm>
            <a:off x="477794" y="1227961"/>
            <a:ext cx="8188412" cy="5355312"/>
          </a:xfrm>
          <a:prstGeom prst="rect">
            <a:avLst/>
          </a:prstGeom>
          <a:noFill/>
        </p:spPr>
        <p:txBody>
          <a:bodyPr wrap="square" rtlCol="0">
            <a:spAutoFit/>
          </a:bodyPr>
          <a:lstStyle/>
          <a:p>
            <a:r>
              <a:rPr lang="en-US" b="1" dirty="0"/>
              <a:t>Unique Characteristics</a:t>
            </a:r>
          </a:p>
          <a:p>
            <a:pPr marL="742950" lvl="1" indent="-285750">
              <a:buFontTx/>
              <a:buChar char="-"/>
            </a:pPr>
            <a:r>
              <a:rPr lang="en-US" b="1" dirty="0"/>
              <a:t>Qualifications:</a:t>
            </a:r>
          </a:p>
          <a:p>
            <a:pPr marL="1200150" lvl="2" indent="-285750">
              <a:buFont typeface="Arial" panose="020B0604020202020204" pitchFamily="34" charset="0"/>
              <a:buChar char="•"/>
            </a:pPr>
            <a:r>
              <a:rPr lang="en-US" dirty="0">
                <a:solidFill>
                  <a:srgbClr val="0070C0"/>
                </a:solidFill>
              </a:rPr>
              <a:t>NAVSEA Note 5000 (SUBSAFE/L1 Only)</a:t>
            </a:r>
          </a:p>
          <a:p>
            <a:pPr marL="742950" lvl="1" indent="-285750">
              <a:buFontTx/>
              <a:buChar char="-"/>
            </a:pPr>
            <a:r>
              <a:rPr lang="en-US" b="1" dirty="0"/>
              <a:t>Key Personnel requirements: </a:t>
            </a:r>
          </a:p>
          <a:p>
            <a:pPr marL="1200150" lvl="2" indent="-285750">
              <a:buFont typeface="Arial" panose="020B0604020202020204" pitchFamily="34" charset="0"/>
              <a:buChar char="•"/>
            </a:pPr>
            <a:r>
              <a:rPr lang="en-US" dirty="0">
                <a:solidFill>
                  <a:srgbClr val="0070C0"/>
                </a:solidFill>
              </a:rPr>
              <a:t>Personnel that are trained and qualified to the requirements of Craftsmen or Controlled Material Handlers (CMH) per the SUBSAFE/ Level I (SS/L1) requirements of NUWCDIVNPT SOP 8.</a:t>
            </a:r>
          </a:p>
          <a:p>
            <a:pPr marL="1200150" lvl="2" indent="-285750">
              <a:buFont typeface="Arial" panose="020B0604020202020204" pitchFamily="34" charset="0"/>
              <a:buChar char="•"/>
            </a:pPr>
            <a:r>
              <a:rPr lang="en-US" dirty="0">
                <a:solidFill>
                  <a:srgbClr val="0070C0"/>
                </a:solidFill>
              </a:rPr>
              <a:t>Additional key personnel may be requested covering designated areas of expertise; if requested, a resume will be necessary for each key person</a:t>
            </a:r>
          </a:p>
          <a:p>
            <a:pPr marL="742950" lvl="1" indent="-285750">
              <a:buFontTx/>
              <a:buChar char="-"/>
            </a:pPr>
            <a:endParaRPr lang="en-US" b="1" dirty="0"/>
          </a:p>
          <a:p>
            <a:pPr marL="742950" lvl="1" indent="-285750">
              <a:buFontTx/>
              <a:buChar char="-"/>
            </a:pPr>
            <a:r>
              <a:rPr lang="en-US" b="1" dirty="0"/>
              <a:t>Facility requirements</a:t>
            </a:r>
            <a:r>
              <a:rPr lang="en-US" b="1" dirty="0">
                <a:solidFill>
                  <a:srgbClr val="0070C0"/>
                </a:solidFill>
              </a:rPr>
              <a:t>: </a:t>
            </a:r>
            <a:r>
              <a:rPr lang="en-US" dirty="0">
                <a:solidFill>
                  <a:srgbClr val="0070C0"/>
                </a:solidFill>
              </a:rPr>
              <a:t>Secret</a:t>
            </a:r>
          </a:p>
          <a:p>
            <a:pPr marL="285750" indent="-285750">
              <a:buFontTx/>
              <a:buChar char="-"/>
            </a:pPr>
            <a:endParaRPr lang="en-US" sz="600" b="1" dirty="0"/>
          </a:p>
          <a:p>
            <a:r>
              <a:rPr lang="en-US" b="1" dirty="0"/>
              <a:t>Follow on ?  </a:t>
            </a:r>
            <a:r>
              <a:rPr lang="en-US" dirty="0">
                <a:solidFill>
                  <a:srgbClr val="0070C0"/>
                </a:solidFill>
              </a:rPr>
              <a:t>Yes. </a:t>
            </a:r>
          </a:p>
          <a:p>
            <a:pPr marL="1200150" lvl="2" indent="-285750">
              <a:buSzPct val="100000"/>
              <a:buFont typeface="Arial" panose="020B0604020202020204" pitchFamily="34" charset="0"/>
              <a:buChar char="•"/>
            </a:pPr>
            <a:r>
              <a:rPr lang="en-US" dirty="0">
                <a:solidFill>
                  <a:srgbClr val="0070C0"/>
                </a:solidFill>
              </a:rPr>
              <a:t>N6660420DD001, 2, 3 with Electric Boat Corporation, Huntington Ingalls, Inc., and Oceaneering International, Inc.</a:t>
            </a:r>
          </a:p>
          <a:p>
            <a:pPr marL="1200150" lvl="2" indent="-285750">
              <a:buSzPct val="100000"/>
              <a:buFont typeface="Arial" panose="020B0604020202020204" pitchFamily="34" charset="0"/>
              <a:buChar char="•"/>
            </a:pPr>
            <a:r>
              <a:rPr lang="en-US" dirty="0">
                <a:solidFill>
                  <a:srgbClr val="0070C0"/>
                </a:solidFill>
              </a:rPr>
              <a:t>N6660424DD004 and 5 with Epsilon Systems Solutions, Inc. and Delphinus Engineering, Inc. via on-ramp</a:t>
            </a:r>
          </a:p>
          <a:p>
            <a:pPr marL="285750" indent="-285750">
              <a:buFontTx/>
              <a:buChar char="-"/>
            </a:pPr>
            <a:endParaRPr lang="en-US" sz="600" b="1" dirty="0"/>
          </a:p>
          <a:p>
            <a:r>
              <a:rPr lang="en-US" b="1" dirty="0"/>
              <a:t>Does OCOI clause apply? </a:t>
            </a:r>
            <a:r>
              <a:rPr lang="en-US" dirty="0">
                <a:solidFill>
                  <a:srgbClr val="0070C0"/>
                </a:solidFill>
              </a:rPr>
              <a:t>Yes</a:t>
            </a:r>
          </a:p>
          <a:p>
            <a:pPr marL="285750" indent="-285750">
              <a:buFontTx/>
              <a:buChar char="-"/>
            </a:pPr>
            <a:endParaRPr lang="en-US" sz="600" b="1" dirty="0"/>
          </a:p>
          <a:p>
            <a:r>
              <a:rPr lang="en-US" b="1" dirty="0"/>
              <a:t>Expected RFP release: </a:t>
            </a:r>
            <a:r>
              <a:rPr lang="en-US" dirty="0">
                <a:solidFill>
                  <a:srgbClr val="0070C0"/>
                </a:solidFill>
              </a:rPr>
              <a:t>FY29Q1</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8" name="Slide Number Placeholder 7"/>
          <p:cNvSpPr>
            <a:spLocks noGrp="1"/>
          </p:cNvSpPr>
          <p:nvPr>
            <p:ph type="sldNum" sz="quarter" idx="12"/>
          </p:nvPr>
        </p:nvSpPr>
        <p:spPr/>
        <p:txBody>
          <a:bodyPr/>
          <a:lstStyle/>
          <a:p>
            <a:pPr>
              <a:defRPr/>
            </a:pPr>
            <a:fld id="{B7012071-428C-40C5-80FE-93F825919984}" type="slidenum">
              <a:rPr lang="en-US" smtClean="0"/>
              <a:pPr>
                <a:defRPr/>
              </a:pPr>
              <a:t>14</a:t>
            </a:fld>
            <a:endParaRPr lang="en-US" dirty="0"/>
          </a:p>
        </p:txBody>
      </p:sp>
      <p:sp>
        <p:nvSpPr>
          <p:cNvPr id="2" name="TextBox 1">
            <a:extLst>
              <a:ext uri="{FF2B5EF4-FFF2-40B4-BE49-F238E27FC236}">
                <a16:creationId xmlns:a16="http://schemas.microsoft.com/office/drawing/2014/main" id="{A7965A23-758F-F671-299E-B7B9BF50FC5E}"/>
              </a:ext>
            </a:extLst>
          </p:cNvPr>
          <p:cNvSpPr txBox="1"/>
          <p:nvPr/>
        </p:nvSpPr>
        <p:spPr>
          <a:xfrm>
            <a:off x="0" y="6554012"/>
            <a:ext cx="9144000" cy="276999"/>
          </a:xfrm>
          <a:prstGeom prst="rect">
            <a:avLst/>
          </a:prstGeom>
          <a:noFill/>
        </p:spPr>
        <p:txBody>
          <a:bodyPr wrap="square" rtlCol="0">
            <a:spAutoFit/>
          </a:bodyPr>
          <a:lstStyle/>
          <a:p>
            <a:pPr algn="ctr"/>
            <a:r>
              <a:rPr lang="en-US" sz="1200" dirty="0"/>
              <a:t>DISTRIBUTION STATEMENT A. Approved for public release. Distribution is unlimited</a:t>
            </a:r>
          </a:p>
        </p:txBody>
      </p:sp>
    </p:spTree>
    <p:extLst>
      <p:ext uri="{BB962C8B-B14F-4D97-AF65-F5344CB8AC3E}">
        <p14:creationId xmlns:p14="http://schemas.microsoft.com/office/powerpoint/2010/main" val="1350355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txBox="1">
            <a:spLocks/>
          </p:cNvSpPr>
          <p:nvPr/>
        </p:nvSpPr>
        <p:spPr bwMode="auto">
          <a:xfrm>
            <a:off x="875220" y="54014"/>
            <a:ext cx="7856665" cy="94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fontAlgn="base">
              <a:spcBef>
                <a:spcPct val="0"/>
              </a:spcBef>
              <a:spcAft>
                <a:spcPct val="0"/>
              </a:spcAft>
            </a:pPr>
            <a:r>
              <a:rPr lang="en-US" sz="2800" b="1" dirty="0">
                <a:effectLst>
                  <a:outerShdw blurRad="38100" dist="38100" dir="2700000" algn="tl">
                    <a:srgbClr val="000000">
                      <a:alpha val="43137"/>
                    </a:srgbClr>
                  </a:outerShdw>
                </a:effectLst>
                <a:latin typeface="+mj-lt"/>
                <a:ea typeface="+mj-ea"/>
                <a:cs typeface="+mj-cs"/>
              </a:rPr>
              <a:t>C45 DDS Payload Integration</a:t>
            </a:r>
          </a:p>
          <a:p>
            <a:pPr algn="ctr" fontAlgn="base">
              <a:spcBef>
                <a:spcPct val="0"/>
              </a:spcBef>
              <a:spcAft>
                <a:spcPct val="0"/>
              </a:spcAft>
            </a:pPr>
            <a:r>
              <a:rPr lang="en-US" sz="2800" b="1" dirty="0">
                <a:effectLst>
                  <a:outerShdw blurRad="38100" dist="38100" dir="2700000" algn="tl">
                    <a:srgbClr val="000000">
                      <a:alpha val="43137"/>
                    </a:srgbClr>
                  </a:outerShdw>
                </a:effectLst>
                <a:latin typeface="+mj-lt"/>
                <a:ea typeface="+mj-ea"/>
                <a:cs typeface="+mj-cs"/>
              </a:rPr>
              <a:t>Hardware and Services</a:t>
            </a:r>
          </a:p>
        </p:txBody>
      </p:sp>
      <p:sp>
        <p:nvSpPr>
          <p:cNvPr id="3" name="TextBox 2"/>
          <p:cNvSpPr txBox="1"/>
          <p:nvPr/>
        </p:nvSpPr>
        <p:spPr>
          <a:xfrm>
            <a:off x="483269" y="1490783"/>
            <a:ext cx="8177462" cy="4524315"/>
          </a:xfrm>
          <a:prstGeom prst="rect">
            <a:avLst/>
          </a:prstGeom>
          <a:noFill/>
        </p:spPr>
        <p:txBody>
          <a:bodyPr wrap="square" rtlCol="0">
            <a:spAutoFit/>
          </a:bodyPr>
          <a:lstStyle/>
          <a:p>
            <a:r>
              <a:rPr lang="en-US" b="1" dirty="0"/>
              <a:t>Summary of Contract Scope:  </a:t>
            </a:r>
            <a:r>
              <a:rPr lang="en-US" dirty="0">
                <a:solidFill>
                  <a:srgbClr val="0070C0"/>
                </a:solidFill>
              </a:rPr>
              <a:t>5 year IDIQ MAC contract providing engineering and technical services supporting the development of Deep Submergence Systems Scope of Certification (DSS-SOC) UUV systems, as well as the Dry Deck Shelter (DDS) platform.</a:t>
            </a:r>
          </a:p>
          <a:p>
            <a:endParaRPr lang="en-US" dirty="0">
              <a:solidFill>
                <a:srgbClr val="0070C0"/>
              </a:solidFill>
            </a:endParaRPr>
          </a:p>
          <a:p>
            <a:pPr marL="285750" indent="-285750">
              <a:buFont typeface="Arial" panose="020B0604020202020204" pitchFamily="34" charset="0"/>
              <a:buChar char="•"/>
            </a:pPr>
            <a:r>
              <a:rPr lang="en-US" dirty="0">
                <a:solidFill>
                  <a:srgbClr val="0070C0"/>
                </a:solidFill>
              </a:rPr>
              <a:t>This will include DSS-SOC tasking such as equipment integration and/or fabrication, controlled material handling, equipment test/inspection/troubleshooting/grooming,  installation/removal activities, and DSS-SOC storage. </a:t>
            </a:r>
          </a:p>
          <a:p>
            <a:pPr marL="285750" indent="-285750">
              <a:buFont typeface="Arial" panose="020B0604020202020204" pitchFamily="34" charset="0"/>
              <a:buChar char="•"/>
            </a:pPr>
            <a:endParaRPr lang="en-US" dirty="0">
              <a:solidFill>
                <a:srgbClr val="0070C0"/>
              </a:solidFill>
            </a:endParaRPr>
          </a:p>
          <a:p>
            <a:pPr marL="285750" indent="-285750">
              <a:buFont typeface="Arial" panose="020B0604020202020204" pitchFamily="34" charset="0"/>
              <a:buChar char="•"/>
            </a:pPr>
            <a:r>
              <a:rPr lang="en-US" dirty="0">
                <a:solidFill>
                  <a:srgbClr val="0070C0"/>
                </a:solidFill>
              </a:rPr>
              <a:t>This will also include Non-DSS-SOC tasking such as concept/design development, engineering and technical services for the performance of ship checks, Temporary Modifications, Field Changes, Carry on Hardware, and Major Altercations (TEMPMOD / FC / COH / TEMPALT / SHIPALT) development, receipt inspection, and development of life cycle support plans. </a:t>
            </a:r>
          </a:p>
          <a:p>
            <a:endParaRPr lang="en-US" dirty="0">
              <a:solidFill>
                <a:srgbClr val="0070C0"/>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8" name="Slide Number Placeholder 7"/>
          <p:cNvSpPr>
            <a:spLocks noGrp="1"/>
          </p:cNvSpPr>
          <p:nvPr>
            <p:ph type="sldNum" sz="quarter" idx="12"/>
          </p:nvPr>
        </p:nvSpPr>
        <p:spPr/>
        <p:txBody>
          <a:bodyPr/>
          <a:lstStyle/>
          <a:p>
            <a:pPr>
              <a:defRPr/>
            </a:pPr>
            <a:fld id="{B7012071-428C-40C5-80FE-93F825919984}" type="slidenum">
              <a:rPr lang="en-US" smtClean="0"/>
              <a:pPr>
                <a:defRPr/>
              </a:pPr>
              <a:t>15</a:t>
            </a:fld>
            <a:endParaRPr lang="en-US" dirty="0"/>
          </a:p>
        </p:txBody>
      </p:sp>
      <p:sp>
        <p:nvSpPr>
          <p:cNvPr id="4" name="TextBox 3">
            <a:extLst>
              <a:ext uri="{FF2B5EF4-FFF2-40B4-BE49-F238E27FC236}">
                <a16:creationId xmlns:a16="http://schemas.microsoft.com/office/drawing/2014/main" id="{B27DA358-AD9C-C851-AB66-8B1996E1C519}"/>
              </a:ext>
            </a:extLst>
          </p:cNvPr>
          <p:cNvSpPr txBox="1"/>
          <p:nvPr/>
        </p:nvSpPr>
        <p:spPr>
          <a:xfrm>
            <a:off x="0" y="6554012"/>
            <a:ext cx="9144000" cy="276999"/>
          </a:xfrm>
          <a:prstGeom prst="rect">
            <a:avLst/>
          </a:prstGeom>
          <a:noFill/>
        </p:spPr>
        <p:txBody>
          <a:bodyPr wrap="square" rtlCol="0">
            <a:spAutoFit/>
          </a:bodyPr>
          <a:lstStyle/>
          <a:p>
            <a:pPr algn="ctr"/>
            <a:r>
              <a:rPr lang="en-US" sz="1200" dirty="0"/>
              <a:t>DISTRIBUTION STATEMENT A. Approved for public release. Distribution is unlimited</a:t>
            </a:r>
          </a:p>
        </p:txBody>
      </p:sp>
    </p:spTree>
    <p:extLst>
      <p:ext uri="{BB962C8B-B14F-4D97-AF65-F5344CB8AC3E}">
        <p14:creationId xmlns:p14="http://schemas.microsoft.com/office/powerpoint/2010/main" val="3560770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txBox="1">
            <a:spLocks/>
          </p:cNvSpPr>
          <p:nvPr/>
        </p:nvSpPr>
        <p:spPr bwMode="auto">
          <a:xfrm>
            <a:off x="875220" y="54014"/>
            <a:ext cx="7856665" cy="94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fontAlgn="base">
              <a:spcBef>
                <a:spcPct val="0"/>
              </a:spcBef>
              <a:spcAft>
                <a:spcPct val="0"/>
              </a:spcAft>
            </a:pPr>
            <a:r>
              <a:rPr lang="en-US" sz="2800" b="1" dirty="0">
                <a:effectLst>
                  <a:outerShdw blurRad="38100" dist="38100" dir="2700000" algn="tl">
                    <a:srgbClr val="000000">
                      <a:alpha val="43137"/>
                    </a:srgbClr>
                  </a:outerShdw>
                </a:effectLst>
                <a:latin typeface="+mj-lt"/>
                <a:ea typeface="+mj-ea"/>
                <a:cs typeface="+mj-cs"/>
              </a:rPr>
              <a:t>C45 DDS Payload Integration</a:t>
            </a:r>
          </a:p>
          <a:p>
            <a:pPr algn="ctr" fontAlgn="base">
              <a:spcBef>
                <a:spcPct val="0"/>
              </a:spcBef>
              <a:spcAft>
                <a:spcPct val="0"/>
              </a:spcAft>
            </a:pPr>
            <a:r>
              <a:rPr lang="en-US" sz="2800" b="1" dirty="0">
                <a:effectLst>
                  <a:outerShdw blurRad="38100" dist="38100" dir="2700000" algn="tl">
                    <a:srgbClr val="000000">
                      <a:alpha val="43137"/>
                    </a:srgbClr>
                  </a:outerShdw>
                </a:effectLst>
                <a:latin typeface="+mj-lt"/>
                <a:ea typeface="+mj-ea"/>
                <a:cs typeface="+mj-cs"/>
              </a:rPr>
              <a:t>Hardware and Services</a:t>
            </a:r>
            <a:r>
              <a:rPr lang="en-US" sz="2000" b="1" dirty="0">
                <a:effectLst>
                  <a:outerShdw blurRad="38100" dist="38100" dir="2700000" algn="tl">
                    <a:srgbClr val="000000">
                      <a:alpha val="43137"/>
                    </a:srgbClr>
                  </a:outerShdw>
                </a:effectLst>
                <a:latin typeface="+mj-lt"/>
                <a:ea typeface="+mj-ea"/>
                <a:cs typeface="+mj-cs"/>
              </a:rPr>
              <a:t> (cont’d)</a:t>
            </a:r>
          </a:p>
        </p:txBody>
      </p:sp>
      <p:sp>
        <p:nvSpPr>
          <p:cNvPr id="3" name="TextBox 2"/>
          <p:cNvSpPr txBox="1"/>
          <p:nvPr/>
        </p:nvSpPr>
        <p:spPr>
          <a:xfrm>
            <a:off x="483269" y="1490783"/>
            <a:ext cx="8177462" cy="2862322"/>
          </a:xfrm>
          <a:prstGeom prst="rect">
            <a:avLst/>
          </a:prstGeom>
          <a:noFill/>
        </p:spPr>
        <p:txBody>
          <a:bodyPr wrap="square" rtlCol="0">
            <a:spAutoFit/>
          </a:bodyPr>
          <a:lstStyle/>
          <a:p>
            <a:pPr marL="285750" indent="-285750">
              <a:buFontTx/>
              <a:buChar char="-"/>
            </a:pPr>
            <a:endParaRPr lang="en-US" sz="600" b="1" dirty="0"/>
          </a:p>
          <a:p>
            <a:r>
              <a:rPr lang="en-US" b="1" dirty="0"/>
              <a:t>Contracting Method: </a:t>
            </a:r>
            <a:r>
              <a:rPr lang="en-US" dirty="0">
                <a:solidFill>
                  <a:srgbClr val="0070C0"/>
                </a:solidFill>
              </a:rPr>
              <a:t>IDIQ MAC</a:t>
            </a:r>
          </a:p>
          <a:p>
            <a:pPr marL="285750" indent="-285750">
              <a:buFontTx/>
              <a:buChar char="-"/>
            </a:pPr>
            <a:endParaRPr lang="en-US" sz="600" b="1" dirty="0"/>
          </a:p>
          <a:p>
            <a:r>
              <a:rPr lang="en-US" b="1" dirty="0"/>
              <a:t>Anticipated Period of Performance:  </a:t>
            </a:r>
            <a:r>
              <a:rPr lang="en-US" dirty="0">
                <a:solidFill>
                  <a:srgbClr val="0070C0"/>
                </a:solidFill>
              </a:rPr>
              <a:t>5 year </a:t>
            </a:r>
            <a:r>
              <a:rPr lang="en-US" dirty="0" err="1">
                <a:solidFill>
                  <a:srgbClr val="0070C0"/>
                </a:solidFill>
              </a:rPr>
              <a:t>PoP</a:t>
            </a:r>
            <a:endParaRPr lang="en-US" dirty="0">
              <a:solidFill>
                <a:srgbClr val="0070C0"/>
              </a:solidFill>
            </a:endParaRPr>
          </a:p>
          <a:p>
            <a:pPr marL="285750" indent="-285750">
              <a:buFontTx/>
              <a:buChar char="-"/>
            </a:pPr>
            <a:endParaRPr lang="en-US" sz="600" b="1" dirty="0"/>
          </a:p>
          <a:p>
            <a:r>
              <a:rPr lang="en-US" b="1" dirty="0"/>
              <a:t>Acquisition Strategy: </a:t>
            </a:r>
            <a:r>
              <a:rPr lang="en-US" dirty="0">
                <a:solidFill>
                  <a:srgbClr val="0070C0"/>
                </a:solidFill>
              </a:rPr>
              <a:t>Unrestricted; Sources Sought /Pre-Sol Conf planned</a:t>
            </a:r>
          </a:p>
          <a:p>
            <a:pPr marL="285750" indent="-285750">
              <a:buFontTx/>
              <a:buChar char="-"/>
            </a:pPr>
            <a:endParaRPr lang="en-US" sz="600" b="1" dirty="0"/>
          </a:p>
          <a:p>
            <a:r>
              <a:rPr lang="en-US" b="1" dirty="0"/>
              <a:t>Level of Effort:  </a:t>
            </a:r>
            <a:r>
              <a:rPr lang="en-US" dirty="0">
                <a:solidFill>
                  <a:srgbClr val="0070C0"/>
                </a:solidFill>
              </a:rPr>
              <a:t>98,500 </a:t>
            </a:r>
            <a:r>
              <a:rPr lang="en-US" dirty="0" err="1">
                <a:solidFill>
                  <a:srgbClr val="0070C0"/>
                </a:solidFill>
              </a:rPr>
              <a:t>hrs</a:t>
            </a:r>
            <a:r>
              <a:rPr lang="en-US" dirty="0">
                <a:solidFill>
                  <a:srgbClr val="0070C0"/>
                </a:solidFill>
              </a:rPr>
              <a:t> / ~$49.5M total ceiling (labor and material) with approximately 12% ODC for travel</a:t>
            </a:r>
          </a:p>
          <a:p>
            <a:pPr marL="285750" indent="-285750">
              <a:buFontTx/>
              <a:buChar char="-"/>
            </a:pPr>
            <a:endParaRPr lang="en-US" sz="600" b="1" dirty="0"/>
          </a:p>
          <a:p>
            <a:r>
              <a:rPr lang="en-US" b="1" dirty="0"/>
              <a:t>Anticipated work location: </a:t>
            </a:r>
            <a:r>
              <a:rPr lang="en-US" dirty="0">
                <a:solidFill>
                  <a:srgbClr val="0070C0"/>
                </a:solidFill>
              </a:rPr>
              <a:t>30% on-site / 70% contractor site</a:t>
            </a:r>
          </a:p>
          <a:p>
            <a:pPr marL="285750" indent="-285750">
              <a:buFontTx/>
              <a:buChar char="-"/>
            </a:pPr>
            <a:endParaRPr lang="en-US" sz="600" b="1" dirty="0"/>
          </a:p>
          <a:p>
            <a:r>
              <a:rPr lang="en-US" b="1" dirty="0"/>
              <a:t>Contract Type:  </a:t>
            </a:r>
            <a:r>
              <a:rPr lang="en-US" dirty="0">
                <a:solidFill>
                  <a:srgbClr val="0070C0"/>
                </a:solidFill>
              </a:rPr>
              <a:t>Cost Plus Fixed Fee (CPFF) provisions for hardware/supplies/material. CPFF services and Cost Reimbursement (Cost Only) provisions for ODC’s (Travel only).</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8" name="Slide Number Placeholder 7"/>
          <p:cNvSpPr>
            <a:spLocks noGrp="1"/>
          </p:cNvSpPr>
          <p:nvPr>
            <p:ph type="sldNum" sz="quarter" idx="12"/>
          </p:nvPr>
        </p:nvSpPr>
        <p:spPr/>
        <p:txBody>
          <a:bodyPr/>
          <a:lstStyle/>
          <a:p>
            <a:pPr>
              <a:defRPr/>
            </a:pPr>
            <a:fld id="{B7012071-428C-40C5-80FE-93F825919984}" type="slidenum">
              <a:rPr lang="en-US" smtClean="0"/>
              <a:pPr>
                <a:defRPr/>
              </a:pPr>
              <a:t>16</a:t>
            </a:fld>
            <a:endParaRPr lang="en-US" dirty="0"/>
          </a:p>
        </p:txBody>
      </p:sp>
      <p:sp>
        <p:nvSpPr>
          <p:cNvPr id="4" name="TextBox 3">
            <a:extLst>
              <a:ext uri="{FF2B5EF4-FFF2-40B4-BE49-F238E27FC236}">
                <a16:creationId xmlns:a16="http://schemas.microsoft.com/office/drawing/2014/main" id="{7E9DAD8A-D7B5-7ABF-D3B0-1241DA91A5C6}"/>
              </a:ext>
            </a:extLst>
          </p:cNvPr>
          <p:cNvSpPr txBox="1"/>
          <p:nvPr/>
        </p:nvSpPr>
        <p:spPr>
          <a:xfrm>
            <a:off x="0" y="6554012"/>
            <a:ext cx="9144000" cy="276999"/>
          </a:xfrm>
          <a:prstGeom prst="rect">
            <a:avLst/>
          </a:prstGeom>
          <a:noFill/>
        </p:spPr>
        <p:txBody>
          <a:bodyPr wrap="square" rtlCol="0">
            <a:spAutoFit/>
          </a:bodyPr>
          <a:lstStyle/>
          <a:p>
            <a:pPr algn="ctr"/>
            <a:r>
              <a:rPr lang="en-US" sz="1200" dirty="0"/>
              <a:t>DISTRIBUTION STATEMENT A. Approved for public release. Distribution is unlimited</a:t>
            </a:r>
          </a:p>
        </p:txBody>
      </p:sp>
    </p:spTree>
    <p:extLst>
      <p:ext uri="{BB962C8B-B14F-4D97-AF65-F5344CB8AC3E}">
        <p14:creationId xmlns:p14="http://schemas.microsoft.com/office/powerpoint/2010/main" val="29443046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txBox="1">
            <a:spLocks/>
          </p:cNvSpPr>
          <p:nvPr/>
        </p:nvSpPr>
        <p:spPr bwMode="auto">
          <a:xfrm>
            <a:off x="995680" y="26637"/>
            <a:ext cx="7856665" cy="94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fontAlgn="base">
              <a:spcBef>
                <a:spcPct val="0"/>
              </a:spcBef>
              <a:spcAft>
                <a:spcPct val="0"/>
              </a:spcAft>
            </a:pPr>
            <a:r>
              <a:rPr lang="en-US" sz="2800" b="1" dirty="0">
                <a:effectLst>
                  <a:outerShdw blurRad="38100" dist="38100" dir="2700000" algn="tl">
                    <a:srgbClr val="000000">
                      <a:alpha val="43137"/>
                    </a:srgbClr>
                  </a:outerShdw>
                </a:effectLst>
                <a:latin typeface="+mj-lt"/>
                <a:ea typeface="+mj-ea"/>
                <a:cs typeface="+mj-cs"/>
              </a:rPr>
              <a:t>C45 DDS Payload Integration</a:t>
            </a:r>
          </a:p>
          <a:p>
            <a:pPr algn="ctr" fontAlgn="base">
              <a:spcBef>
                <a:spcPct val="0"/>
              </a:spcBef>
              <a:spcAft>
                <a:spcPct val="0"/>
              </a:spcAft>
            </a:pPr>
            <a:r>
              <a:rPr lang="en-US" sz="2800" b="1" dirty="0">
                <a:effectLst>
                  <a:outerShdw blurRad="38100" dist="38100" dir="2700000" algn="tl">
                    <a:srgbClr val="000000">
                      <a:alpha val="43137"/>
                    </a:srgbClr>
                  </a:outerShdw>
                </a:effectLst>
                <a:latin typeface="+mj-lt"/>
                <a:ea typeface="+mj-ea"/>
                <a:cs typeface="+mj-cs"/>
              </a:rPr>
              <a:t>Hardware and Services</a:t>
            </a:r>
            <a:r>
              <a:rPr lang="en-US" sz="2000" b="1" dirty="0">
                <a:effectLst>
                  <a:outerShdw blurRad="38100" dist="38100" dir="2700000" algn="tl">
                    <a:srgbClr val="000000">
                      <a:alpha val="43137"/>
                    </a:srgbClr>
                  </a:outerShdw>
                </a:effectLst>
                <a:latin typeface="+mj-lt"/>
                <a:ea typeface="+mj-ea"/>
                <a:cs typeface="+mj-cs"/>
              </a:rPr>
              <a:t> (cont’d)</a:t>
            </a:r>
            <a:endParaRPr lang="en-US" sz="2800" b="1" dirty="0">
              <a:effectLst>
                <a:outerShdw blurRad="38100" dist="38100" dir="2700000" algn="tl">
                  <a:srgbClr val="000000">
                    <a:alpha val="43137"/>
                  </a:srgbClr>
                </a:outerShdw>
              </a:effectLst>
              <a:latin typeface="+mj-lt"/>
              <a:ea typeface="+mj-ea"/>
              <a:cs typeface="+mj-cs"/>
            </a:endParaRPr>
          </a:p>
        </p:txBody>
      </p:sp>
      <p:sp>
        <p:nvSpPr>
          <p:cNvPr id="3" name="TextBox 2"/>
          <p:cNvSpPr txBox="1"/>
          <p:nvPr/>
        </p:nvSpPr>
        <p:spPr>
          <a:xfrm>
            <a:off x="477794" y="1227961"/>
            <a:ext cx="8188412" cy="4524315"/>
          </a:xfrm>
          <a:prstGeom prst="rect">
            <a:avLst/>
          </a:prstGeom>
          <a:noFill/>
        </p:spPr>
        <p:txBody>
          <a:bodyPr wrap="square" rtlCol="0">
            <a:spAutoFit/>
          </a:bodyPr>
          <a:lstStyle/>
          <a:p>
            <a:r>
              <a:rPr lang="en-US" b="1" dirty="0"/>
              <a:t>Unique Characteristics</a:t>
            </a:r>
          </a:p>
          <a:p>
            <a:pPr marL="742950" lvl="1" indent="-285750">
              <a:buFontTx/>
              <a:buChar char="-"/>
            </a:pPr>
            <a:r>
              <a:rPr lang="en-US" b="1" dirty="0"/>
              <a:t>Qualifications:</a:t>
            </a:r>
          </a:p>
          <a:p>
            <a:pPr marL="1200150" lvl="2" indent="-285750">
              <a:buFont typeface="Arial" panose="020B0604020202020204" pitchFamily="34" charset="0"/>
              <a:buChar char="•"/>
            </a:pPr>
            <a:r>
              <a:rPr lang="en-US" dirty="0">
                <a:solidFill>
                  <a:srgbClr val="0070C0"/>
                </a:solidFill>
              </a:rPr>
              <a:t>NAVSEA Note 5000 (required for DSS-SOC tasking)</a:t>
            </a:r>
          </a:p>
          <a:p>
            <a:pPr marL="1200150" lvl="2" indent="-285750">
              <a:buFont typeface="Arial" panose="020B0604020202020204" pitchFamily="34" charset="0"/>
              <a:buChar char="•"/>
            </a:pPr>
            <a:r>
              <a:rPr lang="en-US" dirty="0">
                <a:solidFill>
                  <a:srgbClr val="0070C0"/>
                </a:solidFill>
              </a:rPr>
              <a:t>CMMI Level 3 or equivalent</a:t>
            </a:r>
          </a:p>
          <a:p>
            <a:pPr marL="742950" lvl="1" indent="-285750">
              <a:buFontTx/>
              <a:buChar char="-"/>
            </a:pPr>
            <a:r>
              <a:rPr lang="en-US" b="1" dirty="0"/>
              <a:t>Key Personnel requirements: </a:t>
            </a:r>
          </a:p>
          <a:p>
            <a:pPr marL="1200150" lvl="2" indent="-285750">
              <a:buFont typeface="Arial" panose="020B0604020202020204" pitchFamily="34" charset="0"/>
              <a:buChar char="•"/>
            </a:pPr>
            <a:r>
              <a:rPr lang="en-US" dirty="0">
                <a:solidFill>
                  <a:srgbClr val="0070C0"/>
                </a:solidFill>
              </a:rPr>
              <a:t>A group of key personnel may be requested covering designated areas of expertise; if requested, a resume will be necessary for each key person.</a:t>
            </a:r>
          </a:p>
          <a:p>
            <a:pPr marL="742950" lvl="1" indent="-285750">
              <a:buFontTx/>
              <a:buChar char="-"/>
            </a:pPr>
            <a:r>
              <a:rPr lang="en-US" b="1" dirty="0"/>
              <a:t>Facility requirements:</a:t>
            </a:r>
            <a:r>
              <a:rPr lang="en-US" b="1" dirty="0">
                <a:solidFill>
                  <a:srgbClr val="0070C0"/>
                </a:solidFill>
              </a:rPr>
              <a:t> </a:t>
            </a:r>
            <a:r>
              <a:rPr lang="en-US" dirty="0">
                <a:solidFill>
                  <a:srgbClr val="0070C0"/>
                </a:solidFill>
              </a:rPr>
              <a:t>Secret</a:t>
            </a:r>
          </a:p>
          <a:p>
            <a:pPr marL="742950" lvl="1" indent="-285750">
              <a:buFontTx/>
              <a:buChar char="-"/>
            </a:pPr>
            <a:r>
              <a:rPr lang="en-US" b="1" dirty="0"/>
              <a:t>Software Development Plan: </a:t>
            </a:r>
            <a:r>
              <a:rPr lang="en-US" dirty="0">
                <a:solidFill>
                  <a:srgbClr val="0070C0"/>
                </a:solidFill>
              </a:rPr>
              <a:t>Yes</a:t>
            </a:r>
          </a:p>
          <a:p>
            <a:pPr marL="285750" indent="-285750">
              <a:buFontTx/>
              <a:buChar char="-"/>
            </a:pPr>
            <a:endParaRPr lang="en-US" sz="600" b="1" dirty="0"/>
          </a:p>
          <a:p>
            <a:r>
              <a:rPr lang="en-US" b="1" dirty="0"/>
              <a:t>Follow on ?  </a:t>
            </a:r>
            <a:r>
              <a:rPr lang="en-US" dirty="0">
                <a:solidFill>
                  <a:srgbClr val="0070C0"/>
                </a:solidFill>
              </a:rPr>
              <a:t>Yes. </a:t>
            </a:r>
          </a:p>
          <a:p>
            <a:pPr marL="1200150" lvl="2" indent="-285750">
              <a:buSzPct val="100000"/>
              <a:buFont typeface="Arial" panose="020B0604020202020204" pitchFamily="34" charset="0"/>
              <a:buChar char="•"/>
            </a:pPr>
            <a:r>
              <a:rPr lang="en-US" dirty="0">
                <a:solidFill>
                  <a:srgbClr val="0070C0"/>
                </a:solidFill>
              </a:rPr>
              <a:t>N6660419DL901, 2, 3 with American Systems Corporation, Oceaneering International, Inc., and Serco, Inc.</a:t>
            </a:r>
          </a:p>
          <a:p>
            <a:pPr marL="1200150" lvl="2" indent="-285750">
              <a:buSzPct val="100000"/>
              <a:buFont typeface="Arial" panose="020B0604020202020204" pitchFamily="34" charset="0"/>
              <a:buChar char="•"/>
            </a:pPr>
            <a:r>
              <a:rPr lang="en-US" dirty="0">
                <a:solidFill>
                  <a:srgbClr val="0070C0"/>
                </a:solidFill>
              </a:rPr>
              <a:t>N6660420DL904 with Systems Engineering Associates Corporation.</a:t>
            </a:r>
          </a:p>
          <a:p>
            <a:pPr marL="285750" indent="-285750">
              <a:buFontTx/>
              <a:buChar char="-"/>
            </a:pPr>
            <a:endParaRPr lang="en-US" sz="600" b="1" dirty="0"/>
          </a:p>
          <a:p>
            <a:r>
              <a:rPr lang="en-US" b="1" dirty="0"/>
              <a:t>Does OCOI clause apply? </a:t>
            </a:r>
            <a:r>
              <a:rPr lang="en-US" dirty="0">
                <a:solidFill>
                  <a:srgbClr val="0070C0"/>
                </a:solidFill>
              </a:rPr>
              <a:t>Yes</a:t>
            </a:r>
          </a:p>
          <a:p>
            <a:pPr marL="285750" indent="-285750">
              <a:buFontTx/>
              <a:buChar char="-"/>
            </a:pPr>
            <a:endParaRPr lang="en-US" sz="600" b="1" dirty="0"/>
          </a:p>
          <a:p>
            <a:r>
              <a:rPr lang="en-US" b="1" dirty="0"/>
              <a:t>Expected RFP release:  </a:t>
            </a:r>
            <a:r>
              <a:rPr lang="en-US" dirty="0">
                <a:solidFill>
                  <a:srgbClr val="0070C0"/>
                </a:solidFill>
              </a:rPr>
              <a:t>FY28Q4</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8" name="Slide Number Placeholder 7"/>
          <p:cNvSpPr>
            <a:spLocks noGrp="1"/>
          </p:cNvSpPr>
          <p:nvPr>
            <p:ph type="sldNum" sz="quarter" idx="12"/>
          </p:nvPr>
        </p:nvSpPr>
        <p:spPr/>
        <p:txBody>
          <a:bodyPr/>
          <a:lstStyle/>
          <a:p>
            <a:pPr>
              <a:defRPr/>
            </a:pPr>
            <a:fld id="{B7012071-428C-40C5-80FE-93F825919984}" type="slidenum">
              <a:rPr lang="en-US" smtClean="0"/>
              <a:pPr>
                <a:defRPr/>
              </a:pPr>
              <a:t>17</a:t>
            </a:fld>
            <a:endParaRPr lang="en-US" dirty="0"/>
          </a:p>
        </p:txBody>
      </p:sp>
      <p:sp>
        <p:nvSpPr>
          <p:cNvPr id="2" name="TextBox 1">
            <a:extLst>
              <a:ext uri="{FF2B5EF4-FFF2-40B4-BE49-F238E27FC236}">
                <a16:creationId xmlns:a16="http://schemas.microsoft.com/office/drawing/2014/main" id="{81B977CB-1729-8877-C06F-0ED90EC0D72B}"/>
              </a:ext>
            </a:extLst>
          </p:cNvPr>
          <p:cNvSpPr txBox="1"/>
          <p:nvPr/>
        </p:nvSpPr>
        <p:spPr>
          <a:xfrm>
            <a:off x="0" y="6554012"/>
            <a:ext cx="9144000" cy="276999"/>
          </a:xfrm>
          <a:prstGeom prst="rect">
            <a:avLst/>
          </a:prstGeom>
          <a:noFill/>
        </p:spPr>
        <p:txBody>
          <a:bodyPr wrap="square" rtlCol="0">
            <a:spAutoFit/>
          </a:bodyPr>
          <a:lstStyle/>
          <a:p>
            <a:pPr algn="ctr"/>
            <a:r>
              <a:rPr lang="en-US" sz="1200" dirty="0"/>
              <a:t>DISTRIBUTION STATEMENT A. Approved for public release. Distribution is unlimited</a:t>
            </a:r>
          </a:p>
        </p:txBody>
      </p:sp>
    </p:spTree>
    <p:extLst>
      <p:ext uri="{BB962C8B-B14F-4D97-AF65-F5344CB8AC3E}">
        <p14:creationId xmlns:p14="http://schemas.microsoft.com/office/powerpoint/2010/main" val="1045123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txBox="1">
            <a:spLocks/>
          </p:cNvSpPr>
          <p:nvPr/>
        </p:nvSpPr>
        <p:spPr bwMode="auto">
          <a:xfrm>
            <a:off x="875220" y="54014"/>
            <a:ext cx="7856665" cy="94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fontAlgn="base">
              <a:spcBef>
                <a:spcPct val="0"/>
              </a:spcBef>
              <a:spcAft>
                <a:spcPct val="0"/>
              </a:spcAft>
            </a:pPr>
            <a:r>
              <a:rPr lang="en-US" sz="2800" b="1" dirty="0">
                <a:effectLst>
                  <a:outerShdw blurRad="38100" dist="38100" dir="2700000" algn="tl">
                    <a:srgbClr val="000000">
                      <a:alpha val="43137"/>
                    </a:srgbClr>
                  </a:outerShdw>
                </a:effectLst>
                <a:latin typeface="+mj-lt"/>
                <a:ea typeface="+mj-ea"/>
                <a:cs typeface="+mj-cs"/>
              </a:rPr>
              <a:t>C45 UUV </a:t>
            </a:r>
            <a:r>
              <a:rPr lang="en-US" sz="2800" b="1" dirty="0" err="1">
                <a:effectLst>
                  <a:outerShdw blurRad="38100" dist="38100" dir="2700000" algn="tl">
                    <a:srgbClr val="000000">
                      <a:alpha val="43137"/>
                    </a:srgbClr>
                  </a:outerShdw>
                </a:effectLst>
                <a:latin typeface="+mj-lt"/>
                <a:ea typeface="+mj-ea"/>
                <a:cs typeface="+mj-cs"/>
              </a:rPr>
              <a:t>FoS</a:t>
            </a:r>
            <a:r>
              <a:rPr lang="en-US" sz="2800" b="1" dirty="0">
                <a:effectLst>
                  <a:outerShdw blurRad="38100" dist="38100" dir="2700000" algn="tl">
                    <a:srgbClr val="000000">
                      <a:alpha val="43137"/>
                    </a:srgbClr>
                  </a:outerShdw>
                </a:effectLst>
                <a:latin typeface="+mj-lt"/>
                <a:ea typeface="+mj-ea"/>
                <a:cs typeface="+mj-cs"/>
              </a:rPr>
              <a:t> – Current Contract </a:t>
            </a:r>
          </a:p>
          <a:p>
            <a:pPr algn="ctr" fontAlgn="base">
              <a:spcBef>
                <a:spcPct val="0"/>
              </a:spcBef>
              <a:spcAft>
                <a:spcPct val="0"/>
              </a:spcAft>
            </a:pPr>
            <a:r>
              <a:rPr lang="en-US" sz="2800" b="1" dirty="0">
                <a:effectLst>
                  <a:outerShdw blurRad="38100" dist="38100" dir="2700000" algn="tl">
                    <a:srgbClr val="000000">
                      <a:alpha val="43137"/>
                    </a:srgbClr>
                  </a:outerShdw>
                </a:effectLst>
                <a:latin typeface="+mj-lt"/>
                <a:ea typeface="+mj-ea"/>
                <a:cs typeface="+mj-cs"/>
              </a:rPr>
              <a:t>N66604-18-D-C8XX</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8" name="Slide Number Placeholder 7"/>
          <p:cNvSpPr>
            <a:spLocks noGrp="1"/>
          </p:cNvSpPr>
          <p:nvPr>
            <p:ph type="sldNum" sz="quarter" idx="12"/>
          </p:nvPr>
        </p:nvSpPr>
        <p:spPr/>
        <p:txBody>
          <a:bodyPr/>
          <a:lstStyle/>
          <a:p>
            <a:pPr>
              <a:defRPr/>
            </a:pPr>
            <a:fld id="{B7012071-428C-40C5-80FE-93F825919984}" type="slidenum">
              <a:rPr lang="en-US" smtClean="0"/>
              <a:pPr>
                <a:defRPr/>
              </a:pPr>
              <a:t>18</a:t>
            </a:fld>
            <a:endParaRPr lang="en-US" dirty="0"/>
          </a:p>
        </p:txBody>
      </p:sp>
      <p:sp>
        <p:nvSpPr>
          <p:cNvPr id="5" name="TextBox 4">
            <a:extLst>
              <a:ext uri="{FF2B5EF4-FFF2-40B4-BE49-F238E27FC236}">
                <a16:creationId xmlns:a16="http://schemas.microsoft.com/office/drawing/2014/main" id="{F6EA2BC6-2C6F-10EB-03A3-0E618D3E38B7}"/>
              </a:ext>
            </a:extLst>
          </p:cNvPr>
          <p:cNvSpPr txBox="1"/>
          <p:nvPr/>
        </p:nvSpPr>
        <p:spPr>
          <a:xfrm>
            <a:off x="191564" y="1132266"/>
            <a:ext cx="8584608" cy="4278094"/>
          </a:xfrm>
          <a:prstGeom prst="rect">
            <a:avLst/>
          </a:prstGeom>
          <a:noFill/>
        </p:spPr>
        <p:txBody>
          <a:bodyPr wrap="square" rtlCol="0">
            <a:spAutoFit/>
          </a:bodyPr>
          <a:lstStyle/>
          <a:p>
            <a:r>
              <a:rPr lang="en-US" b="1" dirty="0"/>
              <a:t>Summary of Contract Scope:  </a:t>
            </a:r>
            <a:r>
              <a:rPr lang="en-US" dirty="0">
                <a:solidFill>
                  <a:srgbClr val="0070C0"/>
                </a:solidFill>
              </a:rPr>
              <a:t>The scope of this contract covers systems and subsystems required to support the advancement of the UUV Family of Systems (</a:t>
            </a:r>
            <a:r>
              <a:rPr lang="en-US" dirty="0" err="1">
                <a:solidFill>
                  <a:srgbClr val="0070C0"/>
                </a:solidFill>
              </a:rPr>
              <a:t>FoS</a:t>
            </a:r>
            <a:r>
              <a:rPr lang="en-US" dirty="0">
                <a:solidFill>
                  <a:srgbClr val="0070C0"/>
                </a:solidFill>
              </a:rPr>
              <a:t>), including current UUV systems and subsystems as well as any future UUVs systems and subsystems.</a:t>
            </a:r>
          </a:p>
          <a:p>
            <a:endParaRPr lang="en-US" sz="600" dirty="0">
              <a:solidFill>
                <a:srgbClr val="0070C0"/>
              </a:solidFill>
            </a:endParaRPr>
          </a:p>
          <a:p>
            <a:endParaRPr lang="en-US" sz="600" dirty="0">
              <a:solidFill>
                <a:srgbClr val="0070C0"/>
              </a:solidFill>
            </a:endParaRPr>
          </a:p>
          <a:p>
            <a:r>
              <a:rPr lang="en-US" b="1" dirty="0"/>
              <a:t>Contracting Method: </a:t>
            </a:r>
            <a:r>
              <a:rPr lang="en-US" dirty="0">
                <a:solidFill>
                  <a:srgbClr val="0070C0"/>
                </a:solidFill>
              </a:rPr>
              <a:t>IDIQ MAC</a:t>
            </a:r>
          </a:p>
          <a:p>
            <a:pPr marL="285750" indent="-285750">
              <a:buFontTx/>
              <a:buChar char="-"/>
            </a:pPr>
            <a:endParaRPr lang="en-US" sz="600" b="1" dirty="0"/>
          </a:p>
          <a:p>
            <a:r>
              <a:rPr lang="en-US" b="1" dirty="0"/>
              <a:t>Period of Performance:  </a:t>
            </a:r>
            <a:r>
              <a:rPr lang="en-US" dirty="0">
                <a:solidFill>
                  <a:srgbClr val="0070C0"/>
                </a:solidFill>
              </a:rPr>
              <a:t>5-year base with 4-year option (</a:t>
            </a:r>
            <a:r>
              <a:rPr lang="en-US" dirty="0" err="1">
                <a:solidFill>
                  <a:srgbClr val="0070C0"/>
                </a:solidFill>
              </a:rPr>
              <a:t>PoP</a:t>
            </a:r>
            <a:r>
              <a:rPr lang="en-US" dirty="0">
                <a:solidFill>
                  <a:srgbClr val="0070C0"/>
                </a:solidFill>
              </a:rPr>
              <a:t> End Date: 29 July 2027)</a:t>
            </a:r>
          </a:p>
          <a:p>
            <a:pPr marL="285750" indent="-285750">
              <a:buFontTx/>
              <a:buChar char="-"/>
            </a:pPr>
            <a:endParaRPr lang="en-US" sz="600" b="1" dirty="0"/>
          </a:p>
          <a:p>
            <a:r>
              <a:rPr lang="en-US" b="1" dirty="0"/>
              <a:t>Current Awarded Values:</a:t>
            </a:r>
          </a:p>
          <a:p>
            <a:pPr lvl="1"/>
            <a:r>
              <a:rPr lang="en-US" b="1" dirty="0"/>
              <a:t>Level of Effort:  </a:t>
            </a:r>
            <a:r>
              <a:rPr lang="en-US" dirty="0">
                <a:solidFill>
                  <a:srgbClr val="0070C0"/>
                </a:solidFill>
              </a:rPr>
              <a:t>1,518,273 Hours</a:t>
            </a:r>
          </a:p>
          <a:p>
            <a:pPr lvl="1"/>
            <a:r>
              <a:rPr lang="en-US" b="1" dirty="0"/>
              <a:t>Number of awardees: </a:t>
            </a:r>
            <a:r>
              <a:rPr lang="en-US" dirty="0">
                <a:solidFill>
                  <a:schemeClr val="tx2">
                    <a:lumMod val="60000"/>
                    <a:lumOff val="40000"/>
                  </a:schemeClr>
                </a:solidFill>
              </a:rPr>
              <a:t> 22 (awarded with 23 but due to merger now at 22)</a:t>
            </a:r>
          </a:p>
          <a:p>
            <a:pPr lvl="1"/>
            <a:r>
              <a:rPr lang="en-US" b="1" dirty="0"/>
              <a:t>Dollar Value: </a:t>
            </a:r>
            <a:r>
              <a:rPr lang="en-US" dirty="0">
                <a:solidFill>
                  <a:schemeClr val="tx2">
                    <a:lumMod val="60000"/>
                    <a:lumOff val="40000"/>
                  </a:schemeClr>
                </a:solidFill>
              </a:rPr>
              <a:t>$794,530,000</a:t>
            </a:r>
          </a:p>
          <a:p>
            <a:endParaRPr lang="en-US" sz="600" dirty="0">
              <a:solidFill>
                <a:schemeClr val="tx2">
                  <a:lumMod val="60000"/>
                  <a:lumOff val="40000"/>
                </a:schemeClr>
              </a:solidFill>
            </a:endParaRPr>
          </a:p>
          <a:p>
            <a:r>
              <a:rPr lang="en-US" b="1" dirty="0"/>
              <a:t>Current Execution Summary:</a:t>
            </a:r>
          </a:p>
          <a:p>
            <a:pPr lvl="1"/>
            <a:r>
              <a:rPr lang="en-US" b="1" dirty="0"/>
              <a:t>Level of Effort Executed to date:  </a:t>
            </a:r>
            <a:r>
              <a:rPr lang="en-US" dirty="0">
                <a:solidFill>
                  <a:srgbClr val="0070C0"/>
                </a:solidFill>
              </a:rPr>
              <a:t>819,815 Hours</a:t>
            </a:r>
            <a:endParaRPr lang="en-US" sz="600" dirty="0">
              <a:solidFill>
                <a:srgbClr val="0070C0"/>
              </a:solidFill>
            </a:endParaRPr>
          </a:p>
          <a:p>
            <a:pPr lvl="1"/>
            <a:r>
              <a:rPr lang="en-US" b="1" dirty="0"/>
              <a:t>Number of Orders to Date:  </a:t>
            </a:r>
            <a:r>
              <a:rPr lang="en-US" dirty="0">
                <a:solidFill>
                  <a:schemeClr val="tx2">
                    <a:lumMod val="60000"/>
                    <a:lumOff val="40000"/>
                  </a:schemeClr>
                </a:solidFill>
              </a:rPr>
              <a:t>46* </a:t>
            </a:r>
          </a:p>
          <a:p>
            <a:pPr lvl="1"/>
            <a:endParaRPr lang="en-US" sz="800" b="1" dirty="0"/>
          </a:p>
          <a:p>
            <a:pPr lvl="1"/>
            <a:r>
              <a:rPr lang="en-US" sz="1200" dirty="0">
                <a:solidFill>
                  <a:schemeClr val="tx2">
                    <a:lumMod val="60000"/>
                    <a:lumOff val="40000"/>
                  </a:schemeClr>
                </a:solidFill>
              </a:rPr>
              <a:t>*Includes kick-off meeting and minimum guarantee</a:t>
            </a:r>
          </a:p>
          <a:p>
            <a:endParaRPr lang="en-US" sz="600" b="1" dirty="0"/>
          </a:p>
        </p:txBody>
      </p:sp>
      <p:sp>
        <p:nvSpPr>
          <p:cNvPr id="2" name="TextBox 1">
            <a:extLst>
              <a:ext uri="{FF2B5EF4-FFF2-40B4-BE49-F238E27FC236}">
                <a16:creationId xmlns:a16="http://schemas.microsoft.com/office/drawing/2014/main" id="{E10B734C-5ABA-3849-01DB-BD5A2F2584DF}"/>
              </a:ext>
            </a:extLst>
          </p:cNvPr>
          <p:cNvSpPr txBox="1"/>
          <p:nvPr/>
        </p:nvSpPr>
        <p:spPr>
          <a:xfrm>
            <a:off x="0" y="6554012"/>
            <a:ext cx="9144000" cy="276999"/>
          </a:xfrm>
          <a:prstGeom prst="rect">
            <a:avLst/>
          </a:prstGeom>
          <a:noFill/>
        </p:spPr>
        <p:txBody>
          <a:bodyPr wrap="square" rtlCol="0">
            <a:spAutoFit/>
          </a:bodyPr>
          <a:lstStyle/>
          <a:p>
            <a:pPr algn="ctr"/>
            <a:r>
              <a:rPr lang="en-US" sz="1200" dirty="0"/>
              <a:t>DISTRIBUTION STATEMENT A. Approved for public release. Distribution is unlimited</a:t>
            </a:r>
          </a:p>
        </p:txBody>
      </p:sp>
    </p:spTree>
    <p:extLst>
      <p:ext uri="{BB962C8B-B14F-4D97-AF65-F5344CB8AC3E}">
        <p14:creationId xmlns:p14="http://schemas.microsoft.com/office/powerpoint/2010/main" val="2227451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8" name="Slide Number Placeholder 7"/>
          <p:cNvSpPr>
            <a:spLocks noGrp="1"/>
          </p:cNvSpPr>
          <p:nvPr>
            <p:ph type="sldNum" sz="quarter" idx="12"/>
          </p:nvPr>
        </p:nvSpPr>
        <p:spPr/>
        <p:txBody>
          <a:bodyPr/>
          <a:lstStyle/>
          <a:p>
            <a:pPr>
              <a:defRPr/>
            </a:pPr>
            <a:fld id="{B7012071-428C-40C5-80FE-93F825919984}" type="slidenum">
              <a:rPr lang="en-US" smtClean="0"/>
              <a:pPr>
                <a:defRPr/>
              </a:pPr>
              <a:t>19</a:t>
            </a:fld>
            <a:endParaRPr lang="en-US" dirty="0"/>
          </a:p>
        </p:txBody>
      </p:sp>
      <p:graphicFrame>
        <p:nvGraphicFramePr>
          <p:cNvPr id="4" name="Table 3">
            <a:extLst>
              <a:ext uri="{FF2B5EF4-FFF2-40B4-BE49-F238E27FC236}">
                <a16:creationId xmlns:a16="http://schemas.microsoft.com/office/drawing/2014/main" id="{A7FEF2DA-6CAE-BF37-EEAC-E7B2DE604496}"/>
              </a:ext>
            </a:extLst>
          </p:cNvPr>
          <p:cNvGraphicFramePr>
            <a:graphicFrameLocks noGrp="1"/>
          </p:cNvGraphicFramePr>
          <p:nvPr>
            <p:extLst>
              <p:ext uri="{D42A27DB-BD31-4B8C-83A1-F6EECF244321}">
                <p14:modId xmlns:p14="http://schemas.microsoft.com/office/powerpoint/2010/main" val="2108755690"/>
              </p:ext>
            </p:extLst>
          </p:nvPr>
        </p:nvGraphicFramePr>
        <p:xfrm>
          <a:off x="440066" y="1093218"/>
          <a:ext cx="4131934" cy="4518432"/>
        </p:xfrm>
        <a:graphic>
          <a:graphicData uri="http://schemas.openxmlformats.org/drawingml/2006/table">
            <a:tbl>
              <a:tblPr firstRow="1">
                <a:tableStyleId>{5940675A-B579-460E-94D1-54222C63F5DA}</a:tableStyleId>
              </a:tblPr>
              <a:tblGrid>
                <a:gridCol w="2493622">
                  <a:extLst>
                    <a:ext uri="{9D8B030D-6E8A-4147-A177-3AD203B41FA5}">
                      <a16:colId xmlns:a16="http://schemas.microsoft.com/office/drawing/2014/main" val="59130929"/>
                    </a:ext>
                  </a:extLst>
                </a:gridCol>
                <a:gridCol w="831898">
                  <a:extLst>
                    <a:ext uri="{9D8B030D-6E8A-4147-A177-3AD203B41FA5}">
                      <a16:colId xmlns:a16="http://schemas.microsoft.com/office/drawing/2014/main" val="1405492188"/>
                    </a:ext>
                  </a:extLst>
                </a:gridCol>
                <a:gridCol w="806414">
                  <a:extLst>
                    <a:ext uri="{9D8B030D-6E8A-4147-A177-3AD203B41FA5}">
                      <a16:colId xmlns:a16="http://schemas.microsoft.com/office/drawing/2014/main" val="3142917279"/>
                    </a:ext>
                  </a:extLst>
                </a:gridCol>
              </a:tblGrid>
              <a:tr h="156253">
                <a:tc>
                  <a:txBody>
                    <a:bodyPr/>
                    <a:lstStyle/>
                    <a:p>
                      <a:pPr algn="ctr" fontAlgn="b"/>
                      <a:r>
                        <a:rPr lang="en-US" sz="1200" u="none" strike="noStrike" dirty="0">
                          <a:effectLst/>
                        </a:rPr>
                        <a:t>VENDOR</a:t>
                      </a:r>
                      <a:endParaRPr lang="en-US" sz="1200" b="1"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CONTRACT</a:t>
                      </a:r>
                      <a:endParaRPr lang="en-US" sz="1200" b="1"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 of Orders</a:t>
                      </a:r>
                      <a:r>
                        <a:rPr lang="en-US" sz="1200" u="none" strike="noStrike" dirty="0">
                          <a:solidFill>
                            <a:srgbClr val="FF0000"/>
                          </a:solidFill>
                          <a:effectLst/>
                        </a:rPr>
                        <a:t>*</a:t>
                      </a:r>
                      <a:endParaRPr lang="en-US" sz="1200" b="1" i="0" u="none" strike="noStrike" dirty="0">
                        <a:solidFill>
                          <a:srgbClr val="FF0000"/>
                        </a:solidFill>
                        <a:effectLst/>
                        <a:latin typeface="Aptos Narrow" panose="020B0004020202020204" pitchFamily="34" charset="0"/>
                      </a:endParaRPr>
                    </a:p>
                  </a:txBody>
                  <a:tcPr marL="5388" marR="5388" marT="5388" marB="0" anchor="b"/>
                </a:tc>
                <a:extLst>
                  <a:ext uri="{0D108BD9-81ED-4DB2-BD59-A6C34878D82A}">
                    <a16:rowId xmlns:a16="http://schemas.microsoft.com/office/drawing/2014/main" val="2909538280"/>
                  </a:ext>
                </a:extLst>
              </a:tr>
              <a:tr h="156253">
                <a:tc>
                  <a:txBody>
                    <a:bodyPr/>
                    <a:lstStyle/>
                    <a:p>
                      <a:pPr algn="l" fontAlgn="b"/>
                      <a:r>
                        <a:rPr lang="en-US" sz="1200" u="none" strike="noStrike" dirty="0">
                          <a:effectLst/>
                        </a:rPr>
                        <a:t>Aerojet Rocketdyne</a:t>
                      </a:r>
                      <a:endParaRPr lang="en-US" sz="1200" b="0"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C801</a:t>
                      </a:r>
                      <a:endParaRPr lang="en-US" sz="1200" b="0"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Aptos Narrow" panose="020B0004020202020204" pitchFamily="34" charset="0"/>
                      </a:endParaRPr>
                    </a:p>
                  </a:txBody>
                  <a:tcPr marL="5388" marR="5388" marT="5388" marB="0" anchor="b"/>
                </a:tc>
                <a:extLst>
                  <a:ext uri="{0D108BD9-81ED-4DB2-BD59-A6C34878D82A}">
                    <a16:rowId xmlns:a16="http://schemas.microsoft.com/office/drawing/2014/main" val="124035612"/>
                  </a:ext>
                </a:extLst>
              </a:tr>
              <a:tr h="150865">
                <a:tc>
                  <a:txBody>
                    <a:bodyPr/>
                    <a:lstStyle/>
                    <a:p>
                      <a:pPr algn="l" fontAlgn="b"/>
                      <a:r>
                        <a:rPr lang="en-US" sz="1200" u="none" strike="noStrike" dirty="0">
                          <a:effectLst/>
                        </a:rPr>
                        <a:t>SERCO</a:t>
                      </a:r>
                      <a:endParaRPr lang="en-US" sz="1200" b="0"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C802</a:t>
                      </a:r>
                      <a:endParaRPr lang="en-US" sz="1200" b="0"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2</a:t>
                      </a:r>
                      <a:endParaRPr lang="en-US" sz="1200" b="0" i="0" u="none" strike="noStrike" dirty="0">
                        <a:solidFill>
                          <a:srgbClr val="000000"/>
                        </a:solidFill>
                        <a:effectLst/>
                        <a:latin typeface="Aptos Narrow" panose="020B0004020202020204" pitchFamily="34" charset="0"/>
                      </a:endParaRPr>
                    </a:p>
                  </a:txBody>
                  <a:tcPr marL="5388" marR="5388" marT="5388" marB="0" anchor="b"/>
                </a:tc>
                <a:extLst>
                  <a:ext uri="{0D108BD9-81ED-4DB2-BD59-A6C34878D82A}">
                    <a16:rowId xmlns:a16="http://schemas.microsoft.com/office/drawing/2014/main" val="4210888725"/>
                  </a:ext>
                </a:extLst>
              </a:tr>
              <a:tr h="156253">
                <a:tc>
                  <a:txBody>
                    <a:bodyPr/>
                    <a:lstStyle/>
                    <a:p>
                      <a:pPr algn="l" fontAlgn="b"/>
                      <a:r>
                        <a:rPr lang="en-US" sz="1200" u="none" strike="noStrike" dirty="0">
                          <a:effectLst/>
                        </a:rPr>
                        <a:t>AMERICAN Systems</a:t>
                      </a:r>
                      <a:endParaRPr lang="en-US" sz="1200" b="0"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C803</a:t>
                      </a:r>
                      <a:endParaRPr lang="en-US" sz="1200" b="0"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Aptos Narrow" panose="020B0004020202020204" pitchFamily="34" charset="0"/>
                      </a:endParaRPr>
                    </a:p>
                  </a:txBody>
                  <a:tcPr marL="5388" marR="5388" marT="5388" marB="0" anchor="b"/>
                </a:tc>
                <a:extLst>
                  <a:ext uri="{0D108BD9-81ED-4DB2-BD59-A6C34878D82A}">
                    <a16:rowId xmlns:a16="http://schemas.microsoft.com/office/drawing/2014/main" val="1446875654"/>
                  </a:ext>
                </a:extLst>
              </a:tr>
              <a:tr h="156253">
                <a:tc>
                  <a:txBody>
                    <a:bodyPr/>
                    <a:lstStyle/>
                    <a:p>
                      <a:pPr algn="l" fontAlgn="b"/>
                      <a:r>
                        <a:rPr lang="en-US" sz="1200" u="none" strike="noStrike" dirty="0">
                          <a:effectLst/>
                        </a:rPr>
                        <a:t>BAE Systems</a:t>
                      </a:r>
                      <a:endParaRPr lang="en-US" sz="1200" b="0"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C804</a:t>
                      </a:r>
                      <a:endParaRPr lang="en-US" sz="1200" b="0"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1</a:t>
                      </a:r>
                      <a:endParaRPr lang="en-US" sz="1200" b="0" i="0" u="none" strike="noStrike" dirty="0">
                        <a:solidFill>
                          <a:srgbClr val="000000"/>
                        </a:solidFill>
                        <a:effectLst/>
                        <a:latin typeface="Aptos Narrow" panose="020B0004020202020204" pitchFamily="34" charset="0"/>
                      </a:endParaRPr>
                    </a:p>
                  </a:txBody>
                  <a:tcPr marL="5388" marR="5388" marT="5388" marB="0" anchor="b"/>
                </a:tc>
                <a:extLst>
                  <a:ext uri="{0D108BD9-81ED-4DB2-BD59-A6C34878D82A}">
                    <a16:rowId xmlns:a16="http://schemas.microsoft.com/office/drawing/2014/main" val="1533612335"/>
                  </a:ext>
                </a:extLst>
              </a:tr>
              <a:tr h="156253">
                <a:tc>
                  <a:txBody>
                    <a:bodyPr/>
                    <a:lstStyle/>
                    <a:p>
                      <a:pPr algn="l" fontAlgn="b"/>
                      <a:r>
                        <a:rPr lang="en-US" sz="1200" u="none" strike="noStrike" dirty="0">
                          <a:effectLst/>
                        </a:rPr>
                        <a:t>DRAPER</a:t>
                      </a:r>
                      <a:endParaRPr lang="en-US" sz="1200" b="0"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C806</a:t>
                      </a:r>
                      <a:endParaRPr lang="en-US" sz="1200" b="0"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2</a:t>
                      </a:r>
                      <a:endParaRPr lang="en-US" sz="1200" b="0" i="0" u="none" strike="noStrike" dirty="0">
                        <a:solidFill>
                          <a:srgbClr val="000000"/>
                        </a:solidFill>
                        <a:effectLst/>
                        <a:latin typeface="Aptos Narrow" panose="020B0004020202020204" pitchFamily="34" charset="0"/>
                      </a:endParaRPr>
                    </a:p>
                  </a:txBody>
                  <a:tcPr marL="5388" marR="5388" marT="5388" marB="0" anchor="b"/>
                </a:tc>
                <a:extLst>
                  <a:ext uri="{0D108BD9-81ED-4DB2-BD59-A6C34878D82A}">
                    <a16:rowId xmlns:a16="http://schemas.microsoft.com/office/drawing/2014/main" val="3703812825"/>
                  </a:ext>
                </a:extLst>
              </a:tr>
              <a:tr h="156253">
                <a:tc>
                  <a:txBody>
                    <a:bodyPr/>
                    <a:lstStyle/>
                    <a:p>
                      <a:pPr algn="l" fontAlgn="b"/>
                      <a:r>
                        <a:rPr lang="en-US" sz="1200" u="none" strike="noStrike" dirty="0">
                          <a:effectLst/>
                        </a:rPr>
                        <a:t>DRS Naval Power Systems</a:t>
                      </a:r>
                      <a:endParaRPr lang="en-US" sz="1200" b="0"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C807</a:t>
                      </a:r>
                      <a:endParaRPr lang="en-US" sz="1200" b="0"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Aptos Narrow" panose="020B0004020202020204" pitchFamily="34" charset="0"/>
                      </a:endParaRPr>
                    </a:p>
                  </a:txBody>
                  <a:tcPr marL="5388" marR="5388" marT="5388" marB="0" anchor="b"/>
                </a:tc>
                <a:extLst>
                  <a:ext uri="{0D108BD9-81ED-4DB2-BD59-A6C34878D82A}">
                    <a16:rowId xmlns:a16="http://schemas.microsoft.com/office/drawing/2014/main" val="3765914573"/>
                  </a:ext>
                </a:extLst>
              </a:tr>
              <a:tr h="156253">
                <a:tc>
                  <a:txBody>
                    <a:bodyPr/>
                    <a:lstStyle/>
                    <a:p>
                      <a:pPr algn="l" fontAlgn="b"/>
                      <a:r>
                        <a:rPr lang="en-US" sz="1200" u="none" strike="noStrike" dirty="0">
                          <a:effectLst/>
                        </a:rPr>
                        <a:t>General Atomics</a:t>
                      </a:r>
                      <a:endParaRPr lang="en-US" sz="1200" b="0"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C808</a:t>
                      </a:r>
                      <a:endParaRPr lang="en-US" sz="1200" b="0"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a:effectLst/>
                        </a:rPr>
                        <a:t>1</a:t>
                      </a:r>
                      <a:endParaRPr lang="en-US" sz="1200" b="0" i="0" u="none" strike="noStrike">
                        <a:solidFill>
                          <a:srgbClr val="000000"/>
                        </a:solidFill>
                        <a:effectLst/>
                        <a:latin typeface="Aptos Narrow" panose="020B0004020202020204" pitchFamily="34" charset="0"/>
                      </a:endParaRPr>
                    </a:p>
                  </a:txBody>
                  <a:tcPr marL="5388" marR="5388" marT="5388" marB="0" anchor="b"/>
                </a:tc>
                <a:extLst>
                  <a:ext uri="{0D108BD9-81ED-4DB2-BD59-A6C34878D82A}">
                    <a16:rowId xmlns:a16="http://schemas.microsoft.com/office/drawing/2014/main" val="1235893968"/>
                  </a:ext>
                </a:extLst>
              </a:tr>
              <a:tr h="156253">
                <a:tc>
                  <a:txBody>
                    <a:bodyPr/>
                    <a:lstStyle/>
                    <a:p>
                      <a:pPr algn="l" fontAlgn="b"/>
                      <a:r>
                        <a:rPr lang="en-US" sz="1200" u="none" strike="noStrike" dirty="0">
                          <a:effectLst/>
                        </a:rPr>
                        <a:t>General Dynamics</a:t>
                      </a:r>
                      <a:endParaRPr lang="en-US" sz="1200" b="0"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C809</a:t>
                      </a:r>
                      <a:endParaRPr lang="en-US" sz="1200" b="0"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1</a:t>
                      </a:r>
                      <a:endParaRPr lang="en-US" sz="1200" b="0" i="0" u="none" strike="noStrike" dirty="0">
                        <a:solidFill>
                          <a:srgbClr val="000000"/>
                        </a:solidFill>
                        <a:effectLst/>
                        <a:latin typeface="Aptos Narrow" panose="020B0004020202020204" pitchFamily="34" charset="0"/>
                      </a:endParaRPr>
                    </a:p>
                  </a:txBody>
                  <a:tcPr marL="5388" marR="5388" marT="5388" marB="0" anchor="b"/>
                </a:tc>
                <a:extLst>
                  <a:ext uri="{0D108BD9-81ED-4DB2-BD59-A6C34878D82A}">
                    <a16:rowId xmlns:a16="http://schemas.microsoft.com/office/drawing/2014/main" val="1000339229"/>
                  </a:ext>
                </a:extLst>
              </a:tr>
              <a:tr h="156253">
                <a:tc>
                  <a:txBody>
                    <a:bodyPr/>
                    <a:lstStyle/>
                    <a:p>
                      <a:pPr algn="l" fontAlgn="b"/>
                      <a:r>
                        <a:rPr lang="en-US" sz="1200" u="none" strike="noStrike" dirty="0">
                          <a:effectLst/>
                        </a:rPr>
                        <a:t>Hamilton Sundstrand UTC Aerospace</a:t>
                      </a:r>
                      <a:endParaRPr lang="en-US" sz="1200" b="0"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a:effectLst/>
                        </a:rPr>
                        <a:t>C810</a:t>
                      </a:r>
                      <a:endParaRPr lang="en-US" sz="1200" b="0" i="0" u="none" strike="noStrike">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Aptos Narrow" panose="020B0004020202020204" pitchFamily="34" charset="0"/>
                      </a:endParaRPr>
                    </a:p>
                  </a:txBody>
                  <a:tcPr marL="5388" marR="5388" marT="5388" marB="0" anchor="b"/>
                </a:tc>
                <a:extLst>
                  <a:ext uri="{0D108BD9-81ED-4DB2-BD59-A6C34878D82A}">
                    <a16:rowId xmlns:a16="http://schemas.microsoft.com/office/drawing/2014/main" val="453504791"/>
                  </a:ext>
                </a:extLst>
              </a:tr>
              <a:tr h="156253">
                <a:tc>
                  <a:txBody>
                    <a:bodyPr/>
                    <a:lstStyle/>
                    <a:p>
                      <a:pPr algn="l" fontAlgn="b"/>
                      <a:r>
                        <a:rPr lang="en-US" sz="1200" u="none" strike="noStrike" dirty="0">
                          <a:solidFill>
                            <a:schemeClr val="bg1">
                              <a:lumMod val="75000"/>
                            </a:schemeClr>
                          </a:solidFill>
                          <a:effectLst/>
                        </a:rPr>
                        <a:t>HII Fleet Support Group LLC</a:t>
                      </a:r>
                      <a:endParaRPr lang="en-US" sz="1200" b="0" i="0" u="none" strike="noStrike" dirty="0">
                        <a:solidFill>
                          <a:schemeClr val="bg1">
                            <a:lumMod val="75000"/>
                          </a:schemeClr>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solidFill>
                            <a:schemeClr val="bg1">
                              <a:lumMod val="75000"/>
                            </a:schemeClr>
                          </a:solidFill>
                          <a:effectLst/>
                        </a:rPr>
                        <a:t>C811</a:t>
                      </a:r>
                      <a:endParaRPr lang="en-US" sz="1200" b="0" i="0" u="none" strike="noStrike" dirty="0">
                        <a:solidFill>
                          <a:schemeClr val="bg1">
                            <a:lumMod val="75000"/>
                          </a:schemeClr>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solidFill>
                            <a:schemeClr val="bg1">
                              <a:lumMod val="75000"/>
                            </a:schemeClr>
                          </a:solidFill>
                          <a:effectLst/>
                        </a:rPr>
                        <a:t>2</a:t>
                      </a:r>
                      <a:endParaRPr lang="en-US" sz="1200" b="0" i="0" u="none" strike="noStrike" dirty="0">
                        <a:solidFill>
                          <a:schemeClr val="bg1">
                            <a:lumMod val="75000"/>
                          </a:schemeClr>
                        </a:solidFill>
                        <a:effectLst/>
                        <a:latin typeface="Aptos Narrow" panose="020B0004020202020204" pitchFamily="34" charset="0"/>
                      </a:endParaRPr>
                    </a:p>
                  </a:txBody>
                  <a:tcPr marL="5388" marR="5388" marT="5388" marB="0" anchor="b"/>
                </a:tc>
                <a:extLst>
                  <a:ext uri="{0D108BD9-81ED-4DB2-BD59-A6C34878D82A}">
                    <a16:rowId xmlns:a16="http://schemas.microsoft.com/office/drawing/2014/main" val="1693184019"/>
                  </a:ext>
                </a:extLst>
              </a:tr>
              <a:tr h="156253">
                <a:tc>
                  <a:txBody>
                    <a:bodyPr/>
                    <a:lstStyle/>
                    <a:p>
                      <a:pPr algn="l" fontAlgn="b"/>
                      <a:r>
                        <a:rPr lang="en-US" sz="1200" u="none" strike="noStrike" dirty="0">
                          <a:solidFill>
                            <a:schemeClr val="tx1"/>
                          </a:solidFill>
                          <a:effectLst/>
                        </a:rPr>
                        <a:t>HII Unmanned Systems</a:t>
                      </a:r>
                      <a:endParaRPr lang="en-US" sz="1200" b="0" i="0" u="none" strike="sngStrike" dirty="0">
                        <a:solidFill>
                          <a:schemeClr val="bg1">
                            <a:lumMod val="65000"/>
                          </a:schemeClr>
                        </a:solidFill>
                        <a:effectLst/>
                        <a:latin typeface="Aptos Narrow" panose="020B0004020202020204" pitchFamily="34" charset="0"/>
                      </a:endParaRPr>
                    </a:p>
                  </a:txBody>
                  <a:tcPr marL="5388" marR="5388" marT="5388" marB="0" anchor="b"/>
                </a:tc>
                <a:tc>
                  <a:txBody>
                    <a:bodyPr/>
                    <a:lstStyle/>
                    <a:p>
                      <a:pPr algn="ctr" fontAlgn="b"/>
                      <a:r>
                        <a:rPr lang="en-US" sz="1200" u="none" strike="noStrike" baseline="0" dirty="0">
                          <a:solidFill>
                            <a:schemeClr val="tx1"/>
                          </a:solidFill>
                          <a:effectLst/>
                        </a:rPr>
                        <a:t>C812</a:t>
                      </a:r>
                      <a:endParaRPr lang="en-US" sz="1200" b="0" i="0" u="none" strike="noStrike" baseline="0" dirty="0">
                        <a:solidFill>
                          <a:schemeClr val="tx1"/>
                        </a:solidFill>
                        <a:effectLst/>
                        <a:latin typeface="Aptos Narrow" panose="020B0004020202020204" pitchFamily="34" charset="0"/>
                      </a:endParaRPr>
                    </a:p>
                  </a:txBody>
                  <a:tcPr marL="5388" marR="5388" marT="5388" marB="0" anchor="b"/>
                </a:tc>
                <a:tc>
                  <a:txBody>
                    <a:bodyPr/>
                    <a:lstStyle/>
                    <a:p>
                      <a:pPr algn="ctr" fontAlgn="b"/>
                      <a:r>
                        <a:rPr lang="en-US" sz="1200" u="none" strike="noStrike" baseline="0" dirty="0">
                          <a:solidFill>
                            <a:schemeClr val="tx1"/>
                          </a:solidFill>
                          <a:effectLst/>
                        </a:rPr>
                        <a:t>0</a:t>
                      </a:r>
                      <a:endParaRPr lang="en-US" sz="1200" b="0" i="0" u="none" strike="noStrike" baseline="0" dirty="0">
                        <a:solidFill>
                          <a:schemeClr val="tx1"/>
                        </a:solidFill>
                        <a:effectLst/>
                        <a:latin typeface="Aptos Narrow" panose="020B0004020202020204" pitchFamily="34" charset="0"/>
                      </a:endParaRPr>
                    </a:p>
                  </a:txBody>
                  <a:tcPr marL="5388" marR="5388" marT="5388" marB="0" anchor="b"/>
                </a:tc>
                <a:extLst>
                  <a:ext uri="{0D108BD9-81ED-4DB2-BD59-A6C34878D82A}">
                    <a16:rowId xmlns:a16="http://schemas.microsoft.com/office/drawing/2014/main" val="55784139"/>
                  </a:ext>
                </a:extLst>
              </a:tr>
              <a:tr h="156253">
                <a:tc>
                  <a:txBody>
                    <a:bodyPr/>
                    <a:lstStyle/>
                    <a:p>
                      <a:pPr algn="l" fontAlgn="b"/>
                      <a:r>
                        <a:rPr lang="en-US" sz="1200" u="none" strike="noStrike" dirty="0">
                          <a:effectLst/>
                        </a:rPr>
                        <a:t>L-3 Technologies</a:t>
                      </a:r>
                      <a:endParaRPr lang="en-US" sz="1200" b="0"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C814</a:t>
                      </a:r>
                      <a:endParaRPr lang="en-US" sz="1200" b="0"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Aptos Narrow" panose="020B0004020202020204" pitchFamily="34" charset="0"/>
                      </a:endParaRPr>
                    </a:p>
                  </a:txBody>
                  <a:tcPr marL="5388" marR="5388" marT="5388" marB="0" anchor="b"/>
                </a:tc>
                <a:extLst>
                  <a:ext uri="{0D108BD9-81ED-4DB2-BD59-A6C34878D82A}">
                    <a16:rowId xmlns:a16="http://schemas.microsoft.com/office/drawing/2014/main" val="806202129"/>
                  </a:ext>
                </a:extLst>
              </a:tr>
              <a:tr h="156253">
                <a:tc>
                  <a:txBody>
                    <a:bodyPr/>
                    <a:lstStyle/>
                    <a:p>
                      <a:pPr algn="l" fontAlgn="b"/>
                      <a:r>
                        <a:rPr lang="en-US" sz="1200" u="none" strike="noStrike" dirty="0">
                          <a:effectLst/>
                        </a:rPr>
                        <a:t>Lockheed Martin</a:t>
                      </a:r>
                      <a:endParaRPr lang="en-US" sz="1200" b="0"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C815</a:t>
                      </a:r>
                      <a:endParaRPr lang="en-US" sz="1200" b="0"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3</a:t>
                      </a:r>
                      <a:endParaRPr lang="en-US" sz="1200" b="0" i="0" u="none" strike="noStrike" dirty="0">
                        <a:solidFill>
                          <a:srgbClr val="000000"/>
                        </a:solidFill>
                        <a:effectLst/>
                        <a:latin typeface="Aptos Narrow" panose="020B0004020202020204" pitchFamily="34" charset="0"/>
                      </a:endParaRPr>
                    </a:p>
                  </a:txBody>
                  <a:tcPr marL="5388" marR="5388" marT="5388" marB="0" anchor="b"/>
                </a:tc>
                <a:extLst>
                  <a:ext uri="{0D108BD9-81ED-4DB2-BD59-A6C34878D82A}">
                    <a16:rowId xmlns:a16="http://schemas.microsoft.com/office/drawing/2014/main" val="1087071855"/>
                  </a:ext>
                </a:extLst>
              </a:tr>
              <a:tr h="156253">
                <a:tc>
                  <a:txBody>
                    <a:bodyPr/>
                    <a:lstStyle/>
                    <a:p>
                      <a:pPr algn="l" fontAlgn="b"/>
                      <a:r>
                        <a:rPr lang="en-US" sz="1200" u="none" strike="noStrike" dirty="0">
                          <a:effectLst/>
                        </a:rPr>
                        <a:t>MOOG</a:t>
                      </a:r>
                      <a:endParaRPr lang="en-US" sz="1200" b="0"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a:effectLst/>
                        </a:rPr>
                        <a:t>C816</a:t>
                      </a:r>
                      <a:endParaRPr lang="en-US" sz="1200" b="0" i="0" u="none" strike="noStrike">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Aptos Narrow" panose="020B0004020202020204" pitchFamily="34" charset="0"/>
                      </a:endParaRPr>
                    </a:p>
                  </a:txBody>
                  <a:tcPr marL="5388" marR="5388" marT="5388" marB="0" anchor="b"/>
                </a:tc>
                <a:extLst>
                  <a:ext uri="{0D108BD9-81ED-4DB2-BD59-A6C34878D82A}">
                    <a16:rowId xmlns:a16="http://schemas.microsoft.com/office/drawing/2014/main" val="2620495317"/>
                  </a:ext>
                </a:extLst>
              </a:tr>
              <a:tr h="156253">
                <a:tc>
                  <a:txBody>
                    <a:bodyPr/>
                    <a:lstStyle/>
                    <a:p>
                      <a:pPr algn="l" fontAlgn="b"/>
                      <a:r>
                        <a:rPr lang="en-US" sz="1200" u="none" strike="noStrike" dirty="0">
                          <a:effectLst/>
                        </a:rPr>
                        <a:t>Northrop Grumman</a:t>
                      </a:r>
                      <a:endParaRPr lang="en-US" sz="1200" b="0"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C817</a:t>
                      </a:r>
                      <a:endParaRPr lang="en-US" sz="1200" b="0"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2</a:t>
                      </a:r>
                      <a:endParaRPr lang="en-US" sz="1200" b="0" i="0" u="none" strike="noStrike" dirty="0">
                        <a:solidFill>
                          <a:srgbClr val="000000"/>
                        </a:solidFill>
                        <a:effectLst/>
                        <a:latin typeface="Aptos Narrow" panose="020B0004020202020204" pitchFamily="34" charset="0"/>
                      </a:endParaRPr>
                    </a:p>
                  </a:txBody>
                  <a:tcPr marL="5388" marR="5388" marT="5388" marB="0" anchor="b"/>
                </a:tc>
                <a:extLst>
                  <a:ext uri="{0D108BD9-81ED-4DB2-BD59-A6C34878D82A}">
                    <a16:rowId xmlns:a16="http://schemas.microsoft.com/office/drawing/2014/main" val="1508851448"/>
                  </a:ext>
                </a:extLst>
              </a:tr>
              <a:tr h="156253">
                <a:tc>
                  <a:txBody>
                    <a:bodyPr/>
                    <a:lstStyle/>
                    <a:p>
                      <a:pPr algn="l" fontAlgn="b"/>
                      <a:r>
                        <a:rPr lang="en-US" sz="1200" u="none" strike="noStrike" dirty="0">
                          <a:effectLst/>
                        </a:rPr>
                        <a:t>Oceaneering</a:t>
                      </a:r>
                      <a:endParaRPr lang="en-US" sz="1200" b="0"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a:effectLst/>
                        </a:rPr>
                        <a:t>C818</a:t>
                      </a:r>
                      <a:endParaRPr lang="en-US" sz="1200" b="0" i="0" u="none" strike="noStrike">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1</a:t>
                      </a:r>
                      <a:endParaRPr lang="en-US" sz="1200" b="0" i="0" u="none" strike="noStrike" dirty="0">
                        <a:solidFill>
                          <a:srgbClr val="000000"/>
                        </a:solidFill>
                        <a:effectLst/>
                        <a:latin typeface="Aptos Narrow" panose="020B0004020202020204" pitchFamily="34" charset="0"/>
                      </a:endParaRPr>
                    </a:p>
                  </a:txBody>
                  <a:tcPr marL="5388" marR="5388" marT="5388" marB="0" anchor="b"/>
                </a:tc>
                <a:extLst>
                  <a:ext uri="{0D108BD9-81ED-4DB2-BD59-A6C34878D82A}">
                    <a16:rowId xmlns:a16="http://schemas.microsoft.com/office/drawing/2014/main" val="30229639"/>
                  </a:ext>
                </a:extLst>
              </a:tr>
              <a:tr h="156253">
                <a:tc>
                  <a:txBody>
                    <a:bodyPr/>
                    <a:lstStyle/>
                    <a:p>
                      <a:pPr algn="l" fontAlgn="b"/>
                      <a:r>
                        <a:rPr lang="en-US" sz="1200" u="none" strike="noStrike" dirty="0">
                          <a:effectLst/>
                        </a:rPr>
                        <a:t>Raytheon</a:t>
                      </a:r>
                      <a:endParaRPr lang="en-US" sz="1200" b="0"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C819</a:t>
                      </a:r>
                      <a:endParaRPr lang="en-US" sz="1200" b="0"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Aptos Narrow" panose="020B0004020202020204" pitchFamily="34" charset="0"/>
                      </a:endParaRPr>
                    </a:p>
                  </a:txBody>
                  <a:tcPr marL="5388" marR="5388" marT="5388" marB="0" anchor="b"/>
                </a:tc>
                <a:extLst>
                  <a:ext uri="{0D108BD9-81ED-4DB2-BD59-A6C34878D82A}">
                    <a16:rowId xmlns:a16="http://schemas.microsoft.com/office/drawing/2014/main" val="3142956730"/>
                  </a:ext>
                </a:extLst>
              </a:tr>
              <a:tr h="156253">
                <a:tc>
                  <a:txBody>
                    <a:bodyPr/>
                    <a:lstStyle/>
                    <a:p>
                      <a:pPr algn="l" fontAlgn="b"/>
                      <a:r>
                        <a:rPr lang="en-US" sz="1200" u="none" strike="noStrike" dirty="0">
                          <a:effectLst/>
                        </a:rPr>
                        <a:t>Rite Solutions</a:t>
                      </a:r>
                      <a:endParaRPr lang="en-US" sz="1200" b="0"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C820</a:t>
                      </a:r>
                      <a:endParaRPr lang="en-US" sz="1200" b="0"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2</a:t>
                      </a:r>
                      <a:endParaRPr lang="en-US" sz="1200" b="0" i="0" u="none" strike="noStrike" dirty="0">
                        <a:solidFill>
                          <a:srgbClr val="000000"/>
                        </a:solidFill>
                        <a:effectLst/>
                        <a:latin typeface="Aptos Narrow" panose="020B0004020202020204" pitchFamily="34" charset="0"/>
                      </a:endParaRPr>
                    </a:p>
                  </a:txBody>
                  <a:tcPr marL="5388" marR="5388" marT="5388" marB="0" anchor="b"/>
                </a:tc>
                <a:extLst>
                  <a:ext uri="{0D108BD9-81ED-4DB2-BD59-A6C34878D82A}">
                    <a16:rowId xmlns:a16="http://schemas.microsoft.com/office/drawing/2014/main" val="3770835848"/>
                  </a:ext>
                </a:extLst>
              </a:tr>
              <a:tr h="156253">
                <a:tc>
                  <a:txBody>
                    <a:bodyPr/>
                    <a:lstStyle/>
                    <a:p>
                      <a:pPr algn="l" fontAlgn="b"/>
                      <a:r>
                        <a:rPr lang="en-US" sz="1200" u="none" strike="noStrike" dirty="0">
                          <a:effectLst/>
                        </a:rPr>
                        <a:t>SAIC</a:t>
                      </a:r>
                      <a:endParaRPr lang="en-US" sz="1200" b="0"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C822</a:t>
                      </a:r>
                      <a:endParaRPr lang="en-US" sz="1200" b="0"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Aptos Narrow" panose="020B0004020202020204" pitchFamily="34" charset="0"/>
                      </a:endParaRPr>
                    </a:p>
                  </a:txBody>
                  <a:tcPr marL="5388" marR="5388" marT="5388" marB="0" anchor="b"/>
                </a:tc>
                <a:extLst>
                  <a:ext uri="{0D108BD9-81ED-4DB2-BD59-A6C34878D82A}">
                    <a16:rowId xmlns:a16="http://schemas.microsoft.com/office/drawing/2014/main" val="3822961446"/>
                  </a:ext>
                </a:extLst>
              </a:tr>
              <a:tr h="156253">
                <a:tc>
                  <a:txBody>
                    <a:bodyPr/>
                    <a:lstStyle/>
                    <a:p>
                      <a:pPr algn="l" fontAlgn="b"/>
                      <a:r>
                        <a:rPr lang="en-US" sz="1200" u="none" strike="noStrike" dirty="0">
                          <a:effectLst/>
                        </a:rPr>
                        <a:t>SEA CORP</a:t>
                      </a:r>
                      <a:endParaRPr lang="en-US" sz="1200" b="0"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C823</a:t>
                      </a:r>
                      <a:endParaRPr lang="en-US" sz="1200" b="0"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1</a:t>
                      </a:r>
                      <a:endParaRPr lang="en-US" sz="1200" b="0" i="0" u="none" strike="noStrike" dirty="0">
                        <a:solidFill>
                          <a:srgbClr val="000000"/>
                        </a:solidFill>
                        <a:effectLst/>
                        <a:latin typeface="Aptos Narrow" panose="020B0004020202020204" pitchFamily="34" charset="0"/>
                      </a:endParaRPr>
                    </a:p>
                  </a:txBody>
                  <a:tcPr marL="5388" marR="5388" marT="5388" marB="0" anchor="b"/>
                </a:tc>
                <a:extLst>
                  <a:ext uri="{0D108BD9-81ED-4DB2-BD59-A6C34878D82A}">
                    <a16:rowId xmlns:a16="http://schemas.microsoft.com/office/drawing/2014/main" val="2391669345"/>
                  </a:ext>
                </a:extLst>
              </a:tr>
              <a:tr h="156253">
                <a:tc>
                  <a:txBody>
                    <a:bodyPr/>
                    <a:lstStyle/>
                    <a:p>
                      <a:pPr algn="l" fontAlgn="b"/>
                      <a:r>
                        <a:rPr lang="en-US" sz="1200" u="none" strike="noStrike" dirty="0">
                          <a:effectLst/>
                        </a:rPr>
                        <a:t>Southwest Research Institute</a:t>
                      </a:r>
                      <a:endParaRPr lang="en-US" sz="1200" b="0"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C825</a:t>
                      </a:r>
                      <a:endParaRPr lang="en-US" sz="1200" b="0"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Aptos Narrow" panose="020B0004020202020204" pitchFamily="34" charset="0"/>
                      </a:endParaRPr>
                    </a:p>
                  </a:txBody>
                  <a:tcPr marL="5388" marR="5388" marT="5388" marB="0" anchor="b"/>
                </a:tc>
                <a:extLst>
                  <a:ext uri="{0D108BD9-81ED-4DB2-BD59-A6C34878D82A}">
                    <a16:rowId xmlns:a16="http://schemas.microsoft.com/office/drawing/2014/main" val="1468561135"/>
                  </a:ext>
                </a:extLst>
              </a:tr>
              <a:tr h="156253">
                <a:tc>
                  <a:txBody>
                    <a:bodyPr/>
                    <a:lstStyle/>
                    <a:p>
                      <a:pPr algn="l" fontAlgn="b"/>
                      <a:r>
                        <a:rPr lang="en-US" sz="1200" u="none" strike="noStrike" dirty="0">
                          <a:effectLst/>
                        </a:rPr>
                        <a:t>Teledyne Brown</a:t>
                      </a:r>
                      <a:endParaRPr lang="en-US" sz="1200" b="0"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C826</a:t>
                      </a:r>
                      <a:endParaRPr lang="en-US" sz="1200" b="0"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0</a:t>
                      </a:r>
                      <a:endParaRPr lang="en-US" sz="1200" b="0" i="0" u="none" strike="noStrike" dirty="0">
                        <a:solidFill>
                          <a:srgbClr val="000000"/>
                        </a:solidFill>
                        <a:effectLst/>
                        <a:latin typeface="Aptos Narrow" panose="020B0004020202020204" pitchFamily="34" charset="0"/>
                      </a:endParaRPr>
                    </a:p>
                  </a:txBody>
                  <a:tcPr marL="5388" marR="5388" marT="5388" marB="0" anchor="b"/>
                </a:tc>
                <a:extLst>
                  <a:ext uri="{0D108BD9-81ED-4DB2-BD59-A6C34878D82A}">
                    <a16:rowId xmlns:a16="http://schemas.microsoft.com/office/drawing/2014/main" val="245718989"/>
                  </a:ext>
                </a:extLst>
              </a:tr>
              <a:tr h="156253">
                <a:tc>
                  <a:txBody>
                    <a:bodyPr/>
                    <a:lstStyle/>
                    <a:p>
                      <a:pPr algn="l" fontAlgn="b"/>
                      <a:r>
                        <a:rPr lang="en-US" sz="1200" u="none" strike="noStrike" dirty="0">
                          <a:effectLst/>
                        </a:rPr>
                        <a:t>Woods Hole Oceanographic Institute</a:t>
                      </a:r>
                      <a:endParaRPr lang="en-US" sz="1200" b="0"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C828</a:t>
                      </a:r>
                      <a:endParaRPr lang="en-US" sz="1200" b="0" i="0" u="none" strike="noStrike" dirty="0">
                        <a:solidFill>
                          <a:srgbClr val="000000"/>
                        </a:solidFill>
                        <a:effectLst/>
                        <a:latin typeface="Aptos Narrow" panose="020B0004020202020204" pitchFamily="34" charset="0"/>
                      </a:endParaRPr>
                    </a:p>
                  </a:txBody>
                  <a:tcPr marL="5388" marR="5388" marT="5388" marB="0" anchor="b"/>
                </a:tc>
                <a:tc>
                  <a:txBody>
                    <a:bodyPr/>
                    <a:lstStyle/>
                    <a:p>
                      <a:pPr algn="ctr" fontAlgn="b"/>
                      <a:r>
                        <a:rPr lang="en-US" sz="1200" u="none" strike="noStrike" dirty="0">
                          <a:effectLst/>
                        </a:rPr>
                        <a:t>5</a:t>
                      </a:r>
                      <a:endParaRPr lang="en-US" sz="1200" b="0" i="0" u="none" strike="noStrike" dirty="0">
                        <a:solidFill>
                          <a:srgbClr val="000000"/>
                        </a:solidFill>
                        <a:effectLst/>
                        <a:latin typeface="Aptos Narrow" panose="020B0004020202020204" pitchFamily="34" charset="0"/>
                      </a:endParaRPr>
                    </a:p>
                  </a:txBody>
                  <a:tcPr marL="5388" marR="5388" marT="5388" marB="0" anchor="b"/>
                </a:tc>
                <a:extLst>
                  <a:ext uri="{0D108BD9-81ED-4DB2-BD59-A6C34878D82A}">
                    <a16:rowId xmlns:a16="http://schemas.microsoft.com/office/drawing/2014/main" val="999728805"/>
                  </a:ext>
                </a:extLst>
              </a:tr>
            </a:tbl>
          </a:graphicData>
        </a:graphic>
      </p:graphicFrame>
      <p:sp>
        <p:nvSpPr>
          <p:cNvPr id="5" name="TextBox 4">
            <a:extLst>
              <a:ext uri="{FF2B5EF4-FFF2-40B4-BE49-F238E27FC236}">
                <a16:creationId xmlns:a16="http://schemas.microsoft.com/office/drawing/2014/main" id="{50240899-8E61-3EB8-A7B1-21121DBBE49B}"/>
              </a:ext>
            </a:extLst>
          </p:cNvPr>
          <p:cNvSpPr txBox="1"/>
          <p:nvPr/>
        </p:nvSpPr>
        <p:spPr>
          <a:xfrm>
            <a:off x="875220" y="5684269"/>
            <a:ext cx="3339270" cy="646331"/>
          </a:xfrm>
          <a:prstGeom prst="rect">
            <a:avLst/>
          </a:prstGeom>
          <a:noFill/>
        </p:spPr>
        <p:txBody>
          <a:bodyPr wrap="square" rtlCol="0">
            <a:spAutoFit/>
          </a:bodyPr>
          <a:lstStyle/>
          <a:p>
            <a:r>
              <a:rPr lang="en-US" sz="1800" dirty="0">
                <a:solidFill>
                  <a:srgbClr val="FF0000"/>
                </a:solidFill>
              </a:rPr>
              <a:t>*</a:t>
            </a:r>
            <a:r>
              <a:rPr lang="en-US" sz="1800" dirty="0"/>
              <a:t>Does not includes kick-off meeting / minimum guarantee</a:t>
            </a:r>
          </a:p>
        </p:txBody>
      </p:sp>
      <p:sp>
        <p:nvSpPr>
          <p:cNvPr id="12" name="Title 1">
            <a:extLst>
              <a:ext uri="{FF2B5EF4-FFF2-40B4-BE49-F238E27FC236}">
                <a16:creationId xmlns:a16="http://schemas.microsoft.com/office/drawing/2014/main" id="{7A0C6BD9-1BDB-E591-FE2C-7FA6D6EE4717}"/>
              </a:ext>
            </a:extLst>
          </p:cNvPr>
          <p:cNvSpPr txBox="1">
            <a:spLocks/>
          </p:cNvSpPr>
          <p:nvPr/>
        </p:nvSpPr>
        <p:spPr bwMode="auto">
          <a:xfrm>
            <a:off x="875220" y="54014"/>
            <a:ext cx="7856665" cy="94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fontAlgn="base">
              <a:spcBef>
                <a:spcPct val="0"/>
              </a:spcBef>
              <a:spcAft>
                <a:spcPct val="0"/>
              </a:spcAft>
            </a:pPr>
            <a:r>
              <a:rPr lang="en-US" sz="2800" b="1" dirty="0">
                <a:effectLst>
                  <a:outerShdw blurRad="38100" dist="38100" dir="2700000" algn="tl">
                    <a:srgbClr val="000000">
                      <a:alpha val="43137"/>
                    </a:srgbClr>
                  </a:outerShdw>
                </a:effectLst>
                <a:latin typeface="+mj-lt"/>
                <a:ea typeface="+mj-ea"/>
                <a:cs typeface="+mj-cs"/>
              </a:rPr>
              <a:t>C45 UUV </a:t>
            </a:r>
            <a:r>
              <a:rPr lang="en-US" sz="2800" b="1" dirty="0" err="1">
                <a:effectLst>
                  <a:outerShdw blurRad="38100" dist="38100" dir="2700000" algn="tl">
                    <a:srgbClr val="000000">
                      <a:alpha val="43137"/>
                    </a:srgbClr>
                  </a:outerShdw>
                </a:effectLst>
                <a:latin typeface="+mj-lt"/>
                <a:ea typeface="+mj-ea"/>
                <a:cs typeface="+mj-cs"/>
              </a:rPr>
              <a:t>FoS</a:t>
            </a:r>
            <a:r>
              <a:rPr lang="en-US" sz="2800" b="1" dirty="0">
                <a:effectLst>
                  <a:outerShdw blurRad="38100" dist="38100" dir="2700000" algn="tl">
                    <a:srgbClr val="000000">
                      <a:alpha val="43137"/>
                    </a:srgbClr>
                  </a:outerShdw>
                </a:effectLst>
                <a:latin typeface="+mj-lt"/>
                <a:ea typeface="+mj-ea"/>
                <a:cs typeface="+mj-cs"/>
              </a:rPr>
              <a:t> – Current Contract </a:t>
            </a:r>
          </a:p>
          <a:p>
            <a:pPr algn="ctr" fontAlgn="base">
              <a:spcBef>
                <a:spcPct val="0"/>
              </a:spcBef>
              <a:spcAft>
                <a:spcPct val="0"/>
              </a:spcAft>
            </a:pPr>
            <a:r>
              <a:rPr lang="en-US" sz="2800" b="1" dirty="0">
                <a:effectLst>
                  <a:outerShdw blurRad="38100" dist="38100" dir="2700000" algn="tl">
                    <a:srgbClr val="000000">
                      <a:alpha val="43137"/>
                    </a:srgbClr>
                  </a:outerShdw>
                </a:effectLst>
                <a:latin typeface="+mj-lt"/>
                <a:ea typeface="+mj-ea"/>
                <a:cs typeface="+mj-cs"/>
              </a:rPr>
              <a:t>N66604-18-D-C8XX</a:t>
            </a:r>
            <a:r>
              <a:rPr lang="en-US" sz="2000" b="1" dirty="0">
                <a:effectLst>
                  <a:outerShdw blurRad="38100" dist="38100" dir="2700000" algn="tl">
                    <a:srgbClr val="000000">
                      <a:alpha val="43137"/>
                    </a:srgbClr>
                  </a:outerShdw>
                </a:effectLst>
                <a:latin typeface="+mj-lt"/>
                <a:ea typeface="+mj-ea"/>
                <a:cs typeface="+mj-cs"/>
              </a:rPr>
              <a:t> (cont’d)</a:t>
            </a:r>
          </a:p>
        </p:txBody>
      </p:sp>
      <p:sp>
        <p:nvSpPr>
          <p:cNvPr id="9" name="TextBox 8">
            <a:extLst>
              <a:ext uri="{FF2B5EF4-FFF2-40B4-BE49-F238E27FC236}">
                <a16:creationId xmlns:a16="http://schemas.microsoft.com/office/drawing/2014/main" id="{A5C0A3F2-404D-1512-7153-BDF71276B2D1}"/>
              </a:ext>
            </a:extLst>
          </p:cNvPr>
          <p:cNvSpPr txBox="1"/>
          <p:nvPr/>
        </p:nvSpPr>
        <p:spPr>
          <a:xfrm>
            <a:off x="4927568" y="1589589"/>
            <a:ext cx="3604540" cy="3508653"/>
          </a:xfrm>
          <a:prstGeom prst="rect">
            <a:avLst/>
          </a:prstGeom>
          <a:noFill/>
          <a:ln>
            <a:solidFill>
              <a:schemeClr val="tx1"/>
            </a:solidFill>
          </a:ln>
        </p:spPr>
        <p:txBody>
          <a:bodyPr wrap="square" rtlCol="0">
            <a:spAutoFit/>
          </a:bodyPr>
          <a:lstStyle/>
          <a:p>
            <a:r>
              <a:rPr lang="en-US" b="1" dirty="0">
                <a:solidFill>
                  <a:srgbClr val="000000"/>
                </a:solidFill>
                <a:latin typeface="Calibri" panose="020F0502020204030204" pitchFamily="34" charset="0"/>
              </a:rPr>
              <a:t>Twelve (12) Functional Areas: </a:t>
            </a:r>
          </a:p>
          <a:p>
            <a:pPr lvl="1"/>
            <a:r>
              <a:rPr lang="en-US" sz="1700" dirty="0">
                <a:solidFill>
                  <a:schemeClr val="tx2">
                    <a:lumMod val="60000"/>
                    <a:lumOff val="40000"/>
                  </a:schemeClr>
                </a:solidFill>
                <a:latin typeface="Calibri" panose="020F0502020204030204" pitchFamily="34" charset="0"/>
              </a:rPr>
              <a:t>1. Payloads </a:t>
            </a:r>
          </a:p>
          <a:p>
            <a:pPr lvl="1"/>
            <a:r>
              <a:rPr lang="en-US" sz="1700" dirty="0">
                <a:solidFill>
                  <a:schemeClr val="tx2">
                    <a:lumMod val="60000"/>
                    <a:lumOff val="40000"/>
                  </a:schemeClr>
                </a:solidFill>
                <a:latin typeface="Calibri" panose="020F0502020204030204" pitchFamily="34" charset="0"/>
              </a:rPr>
              <a:t>2. Hull &amp; Structure</a:t>
            </a:r>
          </a:p>
          <a:p>
            <a:pPr lvl="1"/>
            <a:r>
              <a:rPr lang="en-US" sz="1700" dirty="0">
                <a:solidFill>
                  <a:schemeClr val="tx2">
                    <a:lumMod val="60000"/>
                    <a:lumOff val="40000"/>
                  </a:schemeClr>
                </a:solidFill>
                <a:latin typeface="Calibri" panose="020F0502020204030204" pitchFamily="34" charset="0"/>
              </a:rPr>
              <a:t>3. Propulsion </a:t>
            </a:r>
          </a:p>
          <a:p>
            <a:pPr lvl="1"/>
            <a:r>
              <a:rPr lang="en-US" sz="1700" dirty="0">
                <a:solidFill>
                  <a:schemeClr val="tx2">
                    <a:lumMod val="60000"/>
                    <a:lumOff val="40000"/>
                  </a:schemeClr>
                </a:solidFill>
                <a:latin typeface="Calibri" panose="020F0502020204030204" pitchFamily="34" charset="0"/>
              </a:rPr>
              <a:t>4. Energy Storage/Conversion</a:t>
            </a:r>
          </a:p>
          <a:p>
            <a:pPr lvl="1"/>
            <a:r>
              <a:rPr lang="en-US" sz="1700" dirty="0">
                <a:solidFill>
                  <a:schemeClr val="tx2">
                    <a:lumMod val="60000"/>
                    <a:lumOff val="40000"/>
                  </a:schemeClr>
                </a:solidFill>
                <a:latin typeface="Calibri" panose="020F0502020204030204" pitchFamily="34" charset="0"/>
              </a:rPr>
              <a:t>5. Electrical Power </a:t>
            </a:r>
          </a:p>
          <a:p>
            <a:pPr lvl="1"/>
            <a:r>
              <a:rPr lang="en-US" sz="1700" dirty="0">
                <a:solidFill>
                  <a:schemeClr val="tx2">
                    <a:lumMod val="60000"/>
                    <a:lumOff val="40000"/>
                  </a:schemeClr>
                </a:solidFill>
                <a:latin typeface="Calibri" panose="020F0502020204030204" pitchFamily="34" charset="0"/>
              </a:rPr>
              <a:t>6. Vehicle Controller</a:t>
            </a:r>
          </a:p>
          <a:p>
            <a:pPr lvl="1"/>
            <a:r>
              <a:rPr lang="en-US" sz="1700" dirty="0">
                <a:solidFill>
                  <a:schemeClr val="tx2">
                    <a:lumMod val="60000"/>
                    <a:lumOff val="40000"/>
                  </a:schemeClr>
                </a:solidFill>
                <a:latin typeface="Calibri" panose="020F0502020204030204" pitchFamily="34" charset="0"/>
              </a:rPr>
              <a:t>7. Software </a:t>
            </a:r>
          </a:p>
          <a:p>
            <a:pPr lvl="1"/>
            <a:r>
              <a:rPr lang="en-US" sz="1700" dirty="0">
                <a:solidFill>
                  <a:schemeClr val="tx2">
                    <a:lumMod val="60000"/>
                    <a:lumOff val="40000"/>
                  </a:schemeClr>
                </a:solidFill>
                <a:latin typeface="Calibri" panose="020F0502020204030204" pitchFamily="34" charset="0"/>
              </a:rPr>
              <a:t>8. Non-Payload Sensors </a:t>
            </a:r>
          </a:p>
          <a:p>
            <a:pPr lvl="1"/>
            <a:r>
              <a:rPr lang="en-US" sz="1700" dirty="0">
                <a:solidFill>
                  <a:schemeClr val="tx2">
                    <a:lumMod val="60000"/>
                    <a:lumOff val="40000"/>
                  </a:schemeClr>
                </a:solidFill>
                <a:latin typeface="Calibri" panose="020F0502020204030204" pitchFamily="34" charset="0"/>
              </a:rPr>
              <a:t>9. Vehicle Controller Systems</a:t>
            </a:r>
          </a:p>
          <a:p>
            <a:pPr lvl="1"/>
            <a:r>
              <a:rPr lang="en-US" sz="1700" dirty="0">
                <a:solidFill>
                  <a:schemeClr val="tx2">
                    <a:lumMod val="60000"/>
                    <a:lumOff val="40000"/>
                  </a:schemeClr>
                </a:solidFill>
                <a:latin typeface="Calibri" panose="020F0502020204030204" pitchFamily="34" charset="0"/>
              </a:rPr>
              <a:t>10. Host Platform Elements</a:t>
            </a:r>
          </a:p>
          <a:p>
            <a:pPr lvl="1"/>
            <a:r>
              <a:rPr lang="en-US" sz="1700" dirty="0">
                <a:solidFill>
                  <a:schemeClr val="tx2">
                    <a:lumMod val="60000"/>
                    <a:lumOff val="40000"/>
                  </a:schemeClr>
                </a:solidFill>
                <a:latin typeface="Calibri" panose="020F0502020204030204" pitchFamily="34" charset="0"/>
              </a:rPr>
              <a:t>11. Ashore Elements </a:t>
            </a:r>
          </a:p>
          <a:p>
            <a:pPr lvl="1"/>
            <a:r>
              <a:rPr lang="en-US" sz="1700" dirty="0">
                <a:solidFill>
                  <a:schemeClr val="tx2">
                    <a:lumMod val="60000"/>
                    <a:lumOff val="40000"/>
                  </a:schemeClr>
                </a:solidFill>
                <a:latin typeface="Calibri" panose="020F0502020204030204" pitchFamily="34" charset="0"/>
              </a:rPr>
              <a:t>12. Internal Architecture </a:t>
            </a:r>
            <a:endParaRPr lang="en-US" sz="1700" dirty="0">
              <a:solidFill>
                <a:schemeClr val="tx2">
                  <a:lumMod val="60000"/>
                  <a:lumOff val="40000"/>
                </a:schemeClr>
              </a:solidFill>
            </a:endParaRPr>
          </a:p>
        </p:txBody>
      </p:sp>
      <p:sp>
        <p:nvSpPr>
          <p:cNvPr id="2" name="TextBox 1">
            <a:extLst>
              <a:ext uri="{FF2B5EF4-FFF2-40B4-BE49-F238E27FC236}">
                <a16:creationId xmlns:a16="http://schemas.microsoft.com/office/drawing/2014/main" id="{01968F24-D865-DC5F-D4D1-398D8E64C645}"/>
              </a:ext>
            </a:extLst>
          </p:cNvPr>
          <p:cNvSpPr txBox="1"/>
          <p:nvPr/>
        </p:nvSpPr>
        <p:spPr>
          <a:xfrm>
            <a:off x="0" y="6554012"/>
            <a:ext cx="9144000" cy="276999"/>
          </a:xfrm>
          <a:prstGeom prst="rect">
            <a:avLst/>
          </a:prstGeom>
          <a:noFill/>
        </p:spPr>
        <p:txBody>
          <a:bodyPr wrap="square" rtlCol="0">
            <a:spAutoFit/>
          </a:bodyPr>
          <a:lstStyle/>
          <a:p>
            <a:pPr algn="ctr"/>
            <a:r>
              <a:rPr lang="en-US" sz="1200" dirty="0"/>
              <a:t>DISTRIBUTION STATEMENT A. Approved for public release. Distribution is unlimited</a:t>
            </a:r>
          </a:p>
        </p:txBody>
      </p:sp>
    </p:spTree>
    <p:extLst>
      <p:ext uri="{BB962C8B-B14F-4D97-AF65-F5344CB8AC3E}">
        <p14:creationId xmlns:p14="http://schemas.microsoft.com/office/powerpoint/2010/main" val="2463959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42244" y="424155"/>
            <a:ext cx="6411911" cy="4667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800" dirty="0">
                <a:effectLst>
                  <a:outerShdw blurRad="38100" dist="38100" dir="2700000" algn="tl">
                    <a:srgbClr val="000000">
                      <a:alpha val="43137"/>
                    </a:srgbClr>
                  </a:outerShdw>
                </a:effectLst>
              </a:rPr>
              <a:t>USW Platforms &amp; Payload Integration Department - Code 45 Overview</a:t>
            </a:r>
            <a:br>
              <a:rPr lang="en-US" sz="2800" dirty="0">
                <a:effectLst>
                  <a:outerShdw blurRad="38100" dist="38100" dir="2700000" algn="tl">
                    <a:srgbClr val="000000">
                      <a:alpha val="43137"/>
                    </a:srgbClr>
                  </a:outerShdw>
                </a:effectLst>
              </a:rPr>
            </a:br>
            <a:endParaRPr lang="en-US" sz="2800" dirty="0">
              <a:effectLst>
                <a:outerShdw blurRad="38100" dist="38100" dir="2700000" algn="tl">
                  <a:srgbClr val="000000">
                    <a:alpha val="43137"/>
                  </a:srgbClr>
                </a:outerShdw>
              </a:effectLst>
            </a:endParaRPr>
          </a:p>
        </p:txBody>
      </p:sp>
      <p:sp>
        <p:nvSpPr>
          <p:cNvPr id="12" name="Content Placeholder 1"/>
          <p:cNvSpPr txBox="1">
            <a:spLocks/>
          </p:cNvSpPr>
          <p:nvPr/>
        </p:nvSpPr>
        <p:spPr bwMode="auto">
          <a:xfrm>
            <a:off x="333555" y="1115962"/>
            <a:ext cx="8313482" cy="246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noAutofit/>
          </a:bodyPr>
          <a:lstStyle>
            <a:lvl1pPr marL="342900" indent="-342900" algn="l" rtl="0" eaLnBrk="0" fontAlgn="base" hangingPunct="0">
              <a:spcBef>
                <a:spcPct val="20000"/>
              </a:spcBef>
              <a:spcAft>
                <a:spcPct val="0"/>
              </a:spcAft>
              <a:buClr>
                <a:srgbClr val="0070C0"/>
              </a:buClr>
              <a:buSzPct val="100000"/>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70C0"/>
              </a:buClr>
              <a:buSzPct val="100000"/>
              <a:buChar char="–"/>
              <a:defRPr sz="2000" b="1">
                <a:solidFill>
                  <a:schemeClr val="tx1"/>
                </a:solidFill>
                <a:latin typeface="+mn-lt"/>
              </a:defRPr>
            </a:lvl2pPr>
            <a:lvl3pPr marL="1143000" indent="-228600" algn="l" rtl="0" eaLnBrk="0" fontAlgn="base" hangingPunct="0">
              <a:spcBef>
                <a:spcPct val="20000"/>
              </a:spcBef>
              <a:spcAft>
                <a:spcPct val="0"/>
              </a:spcAft>
              <a:buClr>
                <a:srgbClr val="0070C0"/>
              </a:buClr>
              <a:buSzPct val="100000"/>
              <a:buChar char="»"/>
              <a:defRPr b="1">
                <a:solidFill>
                  <a:schemeClr val="tx1"/>
                </a:solidFill>
                <a:latin typeface="+mn-lt"/>
              </a:defRPr>
            </a:lvl3pPr>
            <a:lvl4pPr marL="1600200" indent="-228600" algn="l" rtl="0" eaLnBrk="0" fontAlgn="base" hangingPunct="0">
              <a:spcBef>
                <a:spcPct val="20000"/>
              </a:spcBef>
              <a:spcAft>
                <a:spcPct val="0"/>
              </a:spcAft>
              <a:buClr>
                <a:srgbClr val="0070C0"/>
              </a:buClr>
              <a:buSzPct val="100000"/>
              <a:buChar char="•"/>
              <a:defRPr sz="1600" b="1">
                <a:solidFill>
                  <a:schemeClr val="tx1"/>
                </a:solidFill>
                <a:latin typeface="+mn-lt"/>
              </a:defRPr>
            </a:lvl4pPr>
            <a:lvl5pPr marL="2057400" indent="-228600" algn="l" rtl="0" eaLnBrk="0" fontAlgn="base" hangingPunct="0">
              <a:spcBef>
                <a:spcPct val="20000"/>
              </a:spcBef>
              <a:spcAft>
                <a:spcPct val="0"/>
              </a:spcAft>
              <a:buClr>
                <a:srgbClr val="0070C0"/>
              </a:buClr>
              <a:buSzPct val="100000"/>
              <a:buChar char="–"/>
              <a:defRPr sz="1600" b="1">
                <a:solidFill>
                  <a:schemeClr val="tx1"/>
                </a:solidFill>
                <a:latin typeface="+mn-lt"/>
              </a:defRPr>
            </a:lvl5pPr>
            <a:lvl6pPr marL="2514600" indent="-228600" algn="l" rtl="0" eaLnBrk="0" fontAlgn="base" hangingPunct="0">
              <a:spcBef>
                <a:spcPct val="20000"/>
              </a:spcBef>
              <a:spcAft>
                <a:spcPct val="0"/>
              </a:spcAft>
              <a:buClr>
                <a:schemeClr val="accent2"/>
              </a:buClr>
              <a:buSzPct val="100000"/>
              <a:buChar char="–"/>
              <a:defRPr sz="1600" b="1">
                <a:solidFill>
                  <a:schemeClr val="tx1"/>
                </a:solidFill>
                <a:latin typeface="+mn-lt"/>
              </a:defRPr>
            </a:lvl6pPr>
            <a:lvl7pPr marL="2971800" indent="-228600" algn="l" rtl="0" eaLnBrk="0" fontAlgn="base" hangingPunct="0">
              <a:spcBef>
                <a:spcPct val="20000"/>
              </a:spcBef>
              <a:spcAft>
                <a:spcPct val="0"/>
              </a:spcAft>
              <a:buClr>
                <a:schemeClr val="accent2"/>
              </a:buClr>
              <a:buSzPct val="100000"/>
              <a:buChar char="–"/>
              <a:defRPr sz="1600" b="1">
                <a:solidFill>
                  <a:schemeClr val="tx1"/>
                </a:solidFill>
                <a:latin typeface="+mn-lt"/>
              </a:defRPr>
            </a:lvl7pPr>
            <a:lvl8pPr marL="3429000" indent="-228600" algn="l" rtl="0" eaLnBrk="0" fontAlgn="base" hangingPunct="0">
              <a:spcBef>
                <a:spcPct val="20000"/>
              </a:spcBef>
              <a:spcAft>
                <a:spcPct val="0"/>
              </a:spcAft>
              <a:buClr>
                <a:schemeClr val="accent2"/>
              </a:buClr>
              <a:buSzPct val="100000"/>
              <a:buChar char="–"/>
              <a:defRPr sz="1600" b="1">
                <a:solidFill>
                  <a:schemeClr val="tx1"/>
                </a:solidFill>
                <a:latin typeface="+mn-lt"/>
              </a:defRPr>
            </a:lvl8pPr>
            <a:lvl9pPr marL="3886200" indent="-228600" algn="l" rtl="0" eaLnBrk="0" fontAlgn="base" hangingPunct="0">
              <a:spcBef>
                <a:spcPct val="20000"/>
              </a:spcBef>
              <a:spcAft>
                <a:spcPct val="0"/>
              </a:spcAft>
              <a:buClr>
                <a:schemeClr val="accent2"/>
              </a:buClr>
              <a:buSzPct val="100000"/>
              <a:buChar char="–"/>
              <a:defRPr sz="1600" b="1">
                <a:solidFill>
                  <a:schemeClr val="tx1"/>
                </a:solidFill>
                <a:latin typeface="+mn-lt"/>
              </a:defRPr>
            </a:lvl9pPr>
          </a:lstStyle>
          <a:p>
            <a:pPr marL="0" lvl="0" indent="0" eaLnBrk="1" fontAlgn="auto" hangingPunct="1">
              <a:spcAft>
                <a:spcPts val="0"/>
              </a:spcAft>
              <a:buClrTx/>
              <a:buSzTx/>
              <a:buNone/>
            </a:pPr>
            <a:r>
              <a:rPr lang="en-US" sz="1800" dirty="0">
                <a:solidFill>
                  <a:prstClr val="black"/>
                </a:solidFill>
                <a:latin typeface="Calibri"/>
              </a:rPr>
              <a:t>Our Mission: </a:t>
            </a:r>
          </a:p>
          <a:p>
            <a:pPr eaLnBrk="1" fontAlgn="auto" hangingPunct="1">
              <a:spcAft>
                <a:spcPts val="0"/>
              </a:spcAft>
              <a:buClrTx/>
              <a:buSzTx/>
            </a:pPr>
            <a:r>
              <a:rPr lang="en-US" sz="1600" b="0" dirty="0">
                <a:solidFill>
                  <a:prstClr val="black"/>
                </a:solidFill>
                <a:latin typeface="Calibri"/>
              </a:rPr>
              <a:t>Exercise full-spectrum programmatic and technical excellence in tactical missile, payload integration and unmanned undersea system solutions to deliver and sustain USW superiority</a:t>
            </a:r>
          </a:p>
          <a:p>
            <a:pPr marL="0" indent="0" eaLnBrk="1" fontAlgn="auto" hangingPunct="1">
              <a:spcAft>
                <a:spcPts val="0"/>
              </a:spcAft>
              <a:buClrTx/>
              <a:buSzTx/>
              <a:buNone/>
            </a:pPr>
            <a:endParaRPr lang="en-US" sz="1600" b="0" dirty="0">
              <a:solidFill>
                <a:prstClr val="black"/>
              </a:solidFill>
              <a:latin typeface="Calibri"/>
            </a:endParaRPr>
          </a:p>
          <a:p>
            <a:pPr marL="0" lvl="0" indent="0" eaLnBrk="1" fontAlgn="auto" hangingPunct="1">
              <a:spcAft>
                <a:spcPts val="0"/>
              </a:spcAft>
              <a:buClrTx/>
              <a:buSzTx/>
              <a:buNone/>
            </a:pPr>
            <a:r>
              <a:rPr lang="en-US" sz="1800" dirty="0">
                <a:solidFill>
                  <a:prstClr val="black"/>
                </a:solidFill>
                <a:latin typeface="Calibri"/>
              </a:rPr>
              <a:t>Our Vision: </a:t>
            </a:r>
          </a:p>
          <a:p>
            <a:pPr eaLnBrk="1" fontAlgn="auto" hangingPunct="1">
              <a:spcAft>
                <a:spcPts val="0"/>
              </a:spcAft>
              <a:buClrTx/>
              <a:buSzTx/>
            </a:pPr>
            <a:r>
              <a:rPr lang="en-US" sz="1600" b="0" dirty="0">
                <a:solidFill>
                  <a:prstClr val="black"/>
                </a:solidFill>
                <a:latin typeface="Calibri"/>
              </a:rPr>
              <a:t>Exploit the Ocean Interface for USW Platform &amp; Payload Superiority.</a:t>
            </a:r>
          </a:p>
          <a:p>
            <a:pPr marL="0" indent="0" eaLnBrk="1" fontAlgn="auto" hangingPunct="1">
              <a:spcAft>
                <a:spcPts val="0"/>
              </a:spcAft>
              <a:buClrTx/>
              <a:buSzTx/>
              <a:buNone/>
            </a:pPr>
            <a:endParaRPr lang="en-US" sz="1600" b="0" dirty="0">
              <a:solidFill>
                <a:prstClr val="black"/>
              </a:solidFill>
              <a:latin typeface="Calibri"/>
            </a:endParaRPr>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7" name="Slide Number Placeholder 6"/>
          <p:cNvSpPr>
            <a:spLocks noGrp="1"/>
          </p:cNvSpPr>
          <p:nvPr>
            <p:ph type="sldNum" sz="quarter" idx="12"/>
          </p:nvPr>
        </p:nvSpPr>
        <p:spPr/>
        <p:txBody>
          <a:bodyPr/>
          <a:lstStyle/>
          <a:p>
            <a:pPr fontAlgn="base">
              <a:spcBef>
                <a:spcPct val="0"/>
              </a:spcBef>
              <a:spcAft>
                <a:spcPct val="0"/>
              </a:spcAft>
              <a:defRPr/>
            </a:pPr>
            <a:fld id="{783DA1EA-81FB-4CE0-AEAE-36FAB6319A75}" type="slidenum">
              <a:rPr lang="en-US" smtClean="0"/>
              <a:pPr fontAlgn="base">
                <a:spcBef>
                  <a:spcPct val="0"/>
                </a:spcBef>
                <a:spcAft>
                  <a:spcPct val="0"/>
                </a:spcAft>
                <a:defRPr/>
              </a:pPr>
              <a:t>2</a:t>
            </a:fld>
            <a:endParaRPr lang="en-US" dirty="0"/>
          </a:p>
        </p:txBody>
      </p:sp>
      <p:sp>
        <p:nvSpPr>
          <p:cNvPr id="2" name="TextBox 1">
            <a:extLst>
              <a:ext uri="{FF2B5EF4-FFF2-40B4-BE49-F238E27FC236}">
                <a16:creationId xmlns:a16="http://schemas.microsoft.com/office/drawing/2014/main" id="{B123CC42-D032-C438-2854-8BE7C0BC524A}"/>
              </a:ext>
            </a:extLst>
          </p:cNvPr>
          <p:cNvSpPr txBox="1"/>
          <p:nvPr/>
        </p:nvSpPr>
        <p:spPr>
          <a:xfrm>
            <a:off x="0" y="6554012"/>
            <a:ext cx="9144000" cy="276999"/>
          </a:xfrm>
          <a:prstGeom prst="rect">
            <a:avLst/>
          </a:prstGeom>
          <a:noFill/>
        </p:spPr>
        <p:txBody>
          <a:bodyPr wrap="square" rtlCol="0">
            <a:spAutoFit/>
          </a:bodyPr>
          <a:lstStyle/>
          <a:p>
            <a:pPr algn="ctr"/>
            <a:r>
              <a:rPr lang="en-US" sz="1200" dirty="0"/>
              <a:t>DISTRIBUTION STATEMENT A. Approved for public release. Distribution is unlimited</a:t>
            </a:r>
          </a:p>
        </p:txBody>
      </p:sp>
    </p:spTree>
    <p:extLst>
      <p:ext uri="{BB962C8B-B14F-4D97-AF65-F5344CB8AC3E}">
        <p14:creationId xmlns:p14="http://schemas.microsoft.com/office/powerpoint/2010/main" val="40419153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txBox="1">
            <a:spLocks/>
          </p:cNvSpPr>
          <p:nvPr/>
        </p:nvSpPr>
        <p:spPr bwMode="auto">
          <a:xfrm>
            <a:off x="875220" y="54014"/>
            <a:ext cx="7856665" cy="94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fontAlgn="base">
              <a:spcBef>
                <a:spcPct val="0"/>
              </a:spcBef>
              <a:spcAft>
                <a:spcPct val="0"/>
              </a:spcAft>
            </a:pPr>
            <a:r>
              <a:rPr lang="en-US" sz="2800" b="1" dirty="0">
                <a:effectLst>
                  <a:outerShdw blurRad="38100" dist="38100" dir="2700000" algn="tl">
                    <a:srgbClr val="000000">
                      <a:alpha val="43137"/>
                    </a:srgbClr>
                  </a:outerShdw>
                </a:effectLst>
                <a:latin typeface="+mj-lt"/>
                <a:ea typeface="+mj-ea"/>
                <a:cs typeface="+mj-cs"/>
              </a:rPr>
              <a:t>C45 Platform &amp; Payload Family of Systems</a:t>
            </a:r>
          </a:p>
          <a:p>
            <a:pPr algn="ctr" fontAlgn="base">
              <a:spcBef>
                <a:spcPct val="0"/>
              </a:spcBef>
              <a:spcAft>
                <a:spcPct val="0"/>
              </a:spcAft>
            </a:pPr>
            <a:r>
              <a:rPr lang="en-US" sz="2800" b="1" dirty="0">
                <a:effectLst>
                  <a:outerShdw blurRad="38100" dist="38100" dir="2700000" algn="tl">
                    <a:srgbClr val="000000">
                      <a:alpha val="43137"/>
                    </a:srgbClr>
                  </a:outerShdw>
                </a:effectLst>
                <a:latin typeface="+mj-lt"/>
                <a:ea typeface="+mj-ea"/>
                <a:cs typeface="+mj-cs"/>
              </a:rPr>
              <a:t>Multi-Award Contact</a:t>
            </a:r>
            <a:endParaRPr lang="en-US" sz="2000" b="1" dirty="0">
              <a:effectLst>
                <a:outerShdw blurRad="38100" dist="38100" dir="2700000" algn="tl">
                  <a:srgbClr val="000000">
                    <a:alpha val="43137"/>
                  </a:srgbClr>
                </a:outerShdw>
              </a:effectLst>
              <a:latin typeface="+mj-lt"/>
              <a:ea typeface="+mj-ea"/>
              <a:cs typeface="+mj-cs"/>
            </a:endParaRPr>
          </a:p>
        </p:txBody>
      </p:sp>
      <p:sp>
        <p:nvSpPr>
          <p:cNvPr id="3" name="TextBox 2"/>
          <p:cNvSpPr txBox="1"/>
          <p:nvPr/>
        </p:nvSpPr>
        <p:spPr>
          <a:xfrm>
            <a:off x="665374" y="1003562"/>
            <a:ext cx="8177462" cy="5970865"/>
          </a:xfrm>
          <a:prstGeom prst="rect">
            <a:avLst/>
          </a:prstGeom>
          <a:noFill/>
        </p:spPr>
        <p:txBody>
          <a:bodyPr wrap="square" rtlCol="0">
            <a:spAutoFit/>
          </a:bodyPr>
          <a:lstStyle/>
          <a:p>
            <a:pPr marL="285750" indent="-285750">
              <a:buFontTx/>
              <a:buChar char="-"/>
            </a:pPr>
            <a:endParaRPr lang="en-US" sz="600" b="1" dirty="0"/>
          </a:p>
          <a:p>
            <a:r>
              <a:rPr lang="en-US" b="1" dirty="0"/>
              <a:t>Summary of Contract Scope:  </a:t>
            </a:r>
            <a:r>
              <a:rPr lang="en-US" dirty="0">
                <a:solidFill>
                  <a:srgbClr val="0070C0"/>
                </a:solidFill>
              </a:rPr>
              <a:t>The scope of this contract covers systems and subsystems required to support the advancement of </a:t>
            </a:r>
            <a:r>
              <a:rPr lang="en-US" u="sng" dirty="0">
                <a:solidFill>
                  <a:srgbClr val="0070C0"/>
                </a:solidFill>
              </a:rPr>
              <a:t>Platform and Payload Family of Systems (</a:t>
            </a:r>
            <a:r>
              <a:rPr lang="en-US" u="sng" dirty="0" err="1">
                <a:solidFill>
                  <a:srgbClr val="0070C0"/>
                </a:solidFill>
              </a:rPr>
              <a:t>FoS</a:t>
            </a:r>
            <a:r>
              <a:rPr lang="en-US" u="sng" dirty="0">
                <a:solidFill>
                  <a:srgbClr val="0070C0"/>
                </a:solidFill>
              </a:rPr>
              <a:t>)</a:t>
            </a:r>
            <a:r>
              <a:rPr lang="en-US" dirty="0">
                <a:solidFill>
                  <a:srgbClr val="0070C0"/>
                </a:solidFill>
              </a:rPr>
              <a:t>, including current systems and subsystems as well as any future systems and subsystems. Functional areas are under review and provisions for limited quantity prototypes for system validation and verification are being included.</a:t>
            </a:r>
          </a:p>
          <a:p>
            <a:endParaRPr lang="en-US" dirty="0">
              <a:solidFill>
                <a:srgbClr val="0070C0"/>
              </a:solidFill>
            </a:endParaRPr>
          </a:p>
          <a:p>
            <a:r>
              <a:rPr lang="en-US" b="1" dirty="0"/>
              <a:t>Contracting Method: </a:t>
            </a:r>
            <a:r>
              <a:rPr lang="en-US" dirty="0">
                <a:solidFill>
                  <a:srgbClr val="0070C0"/>
                </a:solidFill>
              </a:rPr>
              <a:t>IDIQ MAC</a:t>
            </a:r>
          </a:p>
          <a:p>
            <a:pPr marL="285750" indent="-285750">
              <a:buFontTx/>
              <a:buChar char="-"/>
            </a:pPr>
            <a:endParaRPr lang="en-US" sz="1000" b="1" dirty="0"/>
          </a:p>
          <a:p>
            <a:r>
              <a:rPr lang="en-US" b="1" dirty="0"/>
              <a:t>Anticipated Period of Performance:  </a:t>
            </a:r>
            <a:r>
              <a:rPr lang="en-US" dirty="0">
                <a:solidFill>
                  <a:srgbClr val="0070C0"/>
                </a:solidFill>
              </a:rPr>
              <a:t>5-year base with 4-year option</a:t>
            </a:r>
          </a:p>
          <a:p>
            <a:pPr marL="285750" indent="-285750">
              <a:buFontTx/>
              <a:buChar char="-"/>
            </a:pPr>
            <a:endParaRPr lang="en-US" sz="1000" b="1" dirty="0"/>
          </a:p>
          <a:p>
            <a:r>
              <a:rPr lang="en-US" b="1" dirty="0"/>
              <a:t>Acquisition Strategy: </a:t>
            </a:r>
            <a:r>
              <a:rPr lang="en-US" dirty="0">
                <a:solidFill>
                  <a:srgbClr val="0070C0"/>
                </a:solidFill>
              </a:rPr>
              <a:t>Unrestricted; Sources Sought / Pre-Sol Conf planned</a:t>
            </a:r>
          </a:p>
          <a:p>
            <a:pPr marL="285750" indent="-285750">
              <a:buFontTx/>
              <a:buChar char="-"/>
            </a:pPr>
            <a:endParaRPr lang="en-US" sz="1000" b="1" dirty="0"/>
          </a:p>
          <a:p>
            <a:r>
              <a:rPr lang="en-US" b="1" dirty="0"/>
              <a:t>Level of Effort:  </a:t>
            </a:r>
            <a:r>
              <a:rPr lang="en-US" dirty="0">
                <a:solidFill>
                  <a:srgbClr val="0070C0"/>
                </a:solidFill>
              </a:rPr>
              <a:t>TBD</a:t>
            </a:r>
          </a:p>
          <a:p>
            <a:pPr marL="285750" indent="-285750">
              <a:buFontTx/>
              <a:buChar char="-"/>
            </a:pPr>
            <a:endParaRPr lang="en-US" sz="1000" b="1" dirty="0"/>
          </a:p>
          <a:p>
            <a:r>
              <a:rPr lang="en-US" b="1" dirty="0"/>
              <a:t>Anticipated work location: </a:t>
            </a:r>
            <a:r>
              <a:rPr lang="en-US" dirty="0">
                <a:solidFill>
                  <a:srgbClr val="0070C0"/>
                </a:solidFill>
              </a:rPr>
              <a:t>TBD</a:t>
            </a:r>
          </a:p>
          <a:p>
            <a:pPr marL="285750" indent="-285750">
              <a:buFontTx/>
              <a:buChar char="-"/>
            </a:pPr>
            <a:endParaRPr lang="en-US" sz="1000" b="1" dirty="0"/>
          </a:p>
          <a:p>
            <a:r>
              <a:rPr lang="en-US" b="1" dirty="0"/>
              <a:t>Contract Type: </a:t>
            </a:r>
            <a:r>
              <a:rPr lang="en-US" dirty="0">
                <a:solidFill>
                  <a:srgbClr val="0070C0"/>
                </a:solidFill>
              </a:rPr>
              <a:t>Cost Plus Fixed Fee (CPFF) Services &amp; Supplies, Firmed Fixed Price (FFP) Supplies, Cost Reimbursement (CR) ODCs</a:t>
            </a:r>
          </a:p>
          <a:p>
            <a:endParaRPr lang="en-US" sz="1000" b="1" dirty="0"/>
          </a:p>
          <a:p>
            <a:r>
              <a:rPr lang="en-US" b="1" dirty="0"/>
              <a:t>Anticipated Sources Sought Release Date:  </a:t>
            </a:r>
            <a:r>
              <a:rPr lang="en-US" dirty="0">
                <a:solidFill>
                  <a:srgbClr val="0070C0"/>
                </a:solidFill>
              </a:rPr>
              <a:t>FY25Q2</a:t>
            </a:r>
          </a:p>
          <a:p>
            <a:endParaRPr lang="en-US" sz="1000" b="1" dirty="0"/>
          </a:p>
          <a:p>
            <a:r>
              <a:rPr lang="en-US" b="1" dirty="0"/>
              <a:t>Anticipated RFP Release Date:  </a:t>
            </a:r>
            <a:r>
              <a:rPr lang="en-US" dirty="0">
                <a:solidFill>
                  <a:srgbClr val="0070C0"/>
                </a:solidFill>
              </a:rPr>
              <a:t>FY26Q1</a:t>
            </a:r>
          </a:p>
          <a:p>
            <a:endParaRPr lang="en-US" b="1" dirty="0"/>
          </a:p>
          <a:p>
            <a:endParaRPr lang="en-US"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8" name="Slide Number Placeholder 7"/>
          <p:cNvSpPr>
            <a:spLocks noGrp="1"/>
          </p:cNvSpPr>
          <p:nvPr>
            <p:ph type="sldNum" sz="quarter" idx="12"/>
          </p:nvPr>
        </p:nvSpPr>
        <p:spPr/>
        <p:txBody>
          <a:bodyPr/>
          <a:lstStyle/>
          <a:p>
            <a:pPr>
              <a:defRPr/>
            </a:pPr>
            <a:fld id="{B7012071-428C-40C5-80FE-93F825919984}" type="slidenum">
              <a:rPr lang="en-US" smtClean="0"/>
              <a:pPr>
                <a:defRPr/>
              </a:pPr>
              <a:t>20</a:t>
            </a:fld>
            <a:endParaRPr lang="en-US" dirty="0"/>
          </a:p>
        </p:txBody>
      </p:sp>
      <p:sp>
        <p:nvSpPr>
          <p:cNvPr id="2" name="TextBox 1">
            <a:extLst>
              <a:ext uri="{FF2B5EF4-FFF2-40B4-BE49-F238E27FC236}">
                <a16:creationId xmlns:a16="http://schemas.microsoft.com/office/drawing/2014/main" id="{576BF83A-D457-216A-DBED-150074C4C734}"/>
              </a:ext>
            </a:extLst>
          </p:cNvPr>
          <p:cNvSpPr txBox="1"/>
          <p:nvPr/>
        </p:nvSpPr>
        <p:spPr>
          <a:xfrm>
            <a:off x="0" y="6554012"/>
            <a:ext cx="9144000" cy="276999"/>
          </a:xfrm>
          <a:prstGeom prst="rect">
            <a:avLst/>
          </a:prstGeom>
          <a:noFill/>
        </p:spPr>
        <p:txBody>
          <a:bodyPr wrap="square" rtlCol="0">
            <a:spAutoFit/>
          </a:bodyPr>
          <a:lstStyle/>
          <a:p>
            <a:pPr algn="ctr"/>
            <a:r>
              <a:rPr lang="en-US" sz="1200" dirty="0"/>
              <a:t>DISTRIBUTION STATEMENT A. Approved for public release. Distribution is unlimited</a:t>
            </a:r>
          </a:p>
        </p:txBody>
      </p:sp>
    </p:spTree>
    <p:extLst>
      <p:ext uri="{BB962C8B-B14F-4D97-AF65-F5344CB8AC3E}">
        <p14:creationId xmlns:p14="http://schemas.microsoft.com/office/powerpoint/2010/main" val="25736004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9048" y="1050737"/>
            <a:ext cx="8188412" cy="2308324"/>
          </a:xfrm>
          <a:prstGeom prst="rect">
            <a:avLst/>
          </a:prstGeom>
          <a:noFill/>
        </p:spPr>
        <p:txBody>
          <a:bodyPr wrap="square" rtlCol="0">
            <a:spAutoFit/>
          </a:bodyPr>
          <a:lstStyle/>
          <a:p>
            <a:r>
              <a:rPr lang="en-US" b="1" dirty="0"/>
              <a:t>Unique Characteristics</a:t>
            </a:r>
          </a:p>
          <a:p>
            <a:pPr marL="742950" lvl="1" indent="-285750">
              <a:buFontTx/>
              <a:buChar char="-"/>
            </a:pPr>
            <a:r>
              <a:rPr lang="en-US" dirty="0">
                <a:solidFill>
                  <a:schemeClr val="tx2">
                    <a:lumMod val="60000"/>
                    <a:lumOff val="40000"/>
                  </a:schemeClr>
                </a:solidFill>
              </a:rPr>
              <a:t>TBD, Under review</a:t>
            </a:r>
            <a:endParaRPr lang="en-US" b="1" dirty="0"/>
          </a:p>
          <a:p>
            <a:r>
              <a:rPr lang="en-US" b="1" dirty="0"/>
              <a:t>Key Personnel Requirements: </a:t>
            </a:r>
            <a:r>
              <a:rPr lang="en-US" dirty="0">
                <a:solidFill>
                  <a:schemeClr val="tx2">
                    <a:lumMod val="60000"/>
                    <a:lumOff val="40000"/>
                  </a:schemeClr>
                </a:solidFill>
              </a:rPr>
              <a:t>TBD</a:t>
            </a:r>
          </a:p>
          <a:p>
            <a:endParaRPr lang="en-US" sz="1000" dirty="0">
              <a:solidFill>
                <a:schemeClr val="tx2">
                  <a:lumMod val="60000"/>
                  <a:lumOff val="40000"/>
                </a:schemeClr>
              </a:solidFill>
            </a:endParaRPr>
          </a:p>
          <a:p>
            <a:r>
              <a:rPr lang="en-US" b="1" dirty="0"/>
              <a:t>Security Requirements: </a:t>
            </a:r>
            <a:r>
              <a:rPr lang="en-US" dirty="0">
                <a:solidFill>
                  <a:schemeClr val="tx2">
                    <a:lumMod val="60000"/>
                    <a:lumOff val="40000"/>
                  </a:schemeClr>
                </a:solidFill>
              </a:rPr>
              <a:t>Secret</a:t>
            </a:r>
          </a:p>
          <a:p>
            <a:endParaRPr lang="en-US" sz="1000" b="1" dirty="0"/>
          </a:p>
          <a:p>
            <a:r>
              <a:rPr lang="en-US" b="1" dirty="0"/>
              <a:t>Facility Requirements: </a:t>
            </a:r>
            <a:r>
              <a:rPr lang="en-US" dirty="0">
                <a:solidFill>
                  <a:schemeClr val="tx2">
                    <a:lumMod val="60000"/>
                    <a:lumOff val="40000"/>
                  </a:schemeClr>
                </a:solidFill>
              </a:rPr>
              <a:t>TBD</a:t>
            </a:r>
          </a:p>
          <a:p>
            <a:endParaRPr lang="en-US" sz="1000" dirty="0">
              <a:solidFill>
                <a:schemeClr val="tx2">
                  <a:lumMod val="60000"/>
                  <a:lumOff val="40000"/>
                </a:schemeClr>
              </a:solidFill>
            </a:endParaRPr>
          </a:p>
          <a:p>
            <a:r>
              <a:rPr lang="en-US" b="1" dirty="0"/>
              <a:t>Does OCOI clause apply? </a:t>
            </a:r>
            <a:r>
              <a:rPr lang="en-US" dirty="0">
                <a:solidFill>
                  <a:srgbClr val="0070C0"/>
                </a:solidFill>
              </a:rPr>
              <a:t>Yes</a:t>
            </a:r>
          </a:p>
          <a:p>
            <a:pPr marL="285750" indent="-285750">
              <a:buFontTx/>
              <a:buChar char="-"/>
            </a:pPr>
            <a:endParaRPr lang="en-US" sz="600" b="1"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8" name="Slide Number Placeholder 7"/>
          <p:cNvSpPr>
            <a:spLocks noGrp="1"/>
          </p:cNvSpPr>
          <p:nvPr>
            <p:ph type="sldNum" sz="quarter" idx="12"/>
          </p:nvPr>
        </p:nvSpPr>
        <p:spPr/>
        <p:txBody>
          <a:bodyPr/>
          <a:lstStyle/>
          <a:p>
            <a:pPr>
              <a:defRPr/>
            </a:pPr>
            <a:fld id="{B7012071-428C-40C5-80FE-93F825919984}" type="slidenum">
              <a:rPr lang="en-US" smtClean="0"/>
              <a:pPr>
                <a:defRPr/>
              </a:pPr>
              <a:t>21</a:t>
            </a:fld>
            <a:endParaRPr lang="en-US" dirty="0"/>
          </a:p>
        </p:txBody>
      </p:sp>
      <p:sp>
        <p:nvSpPr>
          <p:cNvPr id="4" name="Title 1">
            <a:extLst>
              <a:ext uri="{FF2B5EF4-FFF2-40B4-BE49-F238E27FC236}">
                <a16:creationId xmlns:a16="http://schemas.microsoft.com/office/drawing/2014/main" id="{4C26BC75-DB8F-69CA-4C22-F377DD313FD3}"/>
              </a:ext>
            </a:extLst>
          </p:cNvPr>
          <p:cNvSpPr txBox="1">
            <a:spLocks/>
          </p:cNvSpPr>
          <p:nvPr/>
        </p:nvSpPr>
        <p:spPr bwMode="auto">
          <a:xfrm>
            <a:off x="875220" y="54014"/>
            <a:ext cx="7856665" cy="94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fontAlgn="base">
              <a:spcBef>
                <a:spcPct val="0"/>
              </a:spcBef>
              <a:spcAft>
                <a:spcPct val="0"/>
              </a:spcAft>
            </a:pPr>
            <a:r>
              <a:rPr lang="en-US" sz="2800" b="1" dirty="0">
                <a:effectLst>
                  <a:outerShdw blurRad="38100" dist="38100" dir="2700000" algn="tl">
                    <a:srgbClr val="000000">
                      <a:alpha val="43137"/>
                    </a:srgbClr>
                  </a:outerShdw>
                </a:effectLst>
                <a:latin typeface="+mj-lt"/>
                <a:ea typeface="+mj-ea"/>
                <a:cs typeface="+mj-cs"/>
              </a:rPr>
              <a:t>C45 Platform &amp; Payload Family of Systems</a:t>
            </a:r>
          </a:p>
          <a:p>
            <a:pPr algn="ctr" fontAlgn="base">
              <a:spcBef>
                <a:spcPct val="0"/>
              </a:spcBef>
              <a:spcAft>
                <a:spcPct val="0"/>
              </a:spcAft>
            </a:pPr>
            <a:r>
              <a:rPr lang="en-US" sz="2800" b="1" dirty="0">
                <a:effectLst>
                  <a:outerShdw blurRad="38100" dist="38100" dir="2700000" algn="tl">
                    <a:srgbClr val="000000">
                      <a:alpha val="43137"/>
                    </a:srgbClr>
                  </a:outerShdw>
                </a:effectLst>
                <a:latin typeface="+mj-lt"/>
                <a:ea typeface="+mj-ea"/>
                <a:cs typeface="+mj-cs"/>
              </a:rPr>
              <a:t>Multi-Award Contact</a:t>
            </a:r>
            <a:r>
              <a:rPr lang="en-US" sz="2000" b="1" dirty="0">
                <a:effectLst>
                  <a:outerShdw blurRad="38100" dist="38100" dir="2700000" algn="tl">
                    <a:srgbClr val="000000">
                      <a:alpha val="43137"/>
                    </a:srgbClr>
                  </a:outerShdw>
                </a:effectLst>
                <a:latin typeface="+mj-lt"/>
                <a:ea typeface="+mj-ea"/>
                <a:cs typeface="+mj-cs"/>
              </a:rPr>
              <a:t> (cont’d)</a:t>
            </a:r>
          </a:p>
        </p:txBody>
      </p:sp>
      <p:sp>
        <p:nvSpPr>
          <p:cNvPr id="2" name="TextBox 1">
            <a:extLst>
              <a:ext uri="{FF2B5EF4-FFF2-40B4-BE49-F238E27FC236}">
                <a16:creationId xmlns:a16="http://schemas.microsoft.com/office/drawing/2014/main" id="{8E9776B4-B6F0-3628-DA58-1EEFDB78DB4A}"/>
              </a:ext>
            </a:extLst>
          </p:cNvPr>
          <p:cNvSpPr txBox="1"/>
          <p:nvPr/>
        </p:nvSpPr>
        <p:spPr>
          <a:xfrm>
            <a:off x="0" y="6554012"/>
            <a:ext cx="9144000" cy="276999"/>
          </a:xfrm>
          <a:prstGeom prst="rect">
            <a:avLst/>
          </a:prstGeom>
          <a:noFill/>
        </p:spPr>
        <p:txBody>
          <a:bodyPr wrap="square" rtlCol="0">
            <a:spAutoFit/>
          </a:bodyPr>
          <a:lstStyle/>
          <a:p>
            <a:pPr algn="ctr"/>
            <a:r>
              <a:rPr lang="en-US" sz="1200" dirty="0"/>
              <a:t>DISTRIBUTION STATEMENT A. Approved for public release. Distribution is unlimited</a:t>
            </a:r>
          </a:p>
        </p:txBody>
      </p:sp>
    </p:spTree>
    <p:extLst>
      <p:ext uri="{BB962C8B-B14F-4D97-AF65-F5344CB8AC3E}">
        <p14:creationId xmlns:p14="http://schemas.microsoft.com/office/powerpoint/2010/main" val="2791310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9E17BB-6751-08F2-A1BC-E5194FDA5005}"/>
              </a:ext>
            </a:extLst>
          </p:cNvPr>
          <p:cNvPicPr>
            <a:picLocks noChangeAspect="1"/>
          </p:cNvPicPr>
          <p:nvPr/>
        </p:nvPicPr>
        <p:blipFill>
          <a:blip r:embed="rId2"/>
          <a:stretch>
            <a:fillRect/>
          </a:stretch>
        </p:blipFill>
        <p:spPr>
          <a:xfrm>
            <a:off x="755573" y="933318"/>
            <a:ext cx="7632854" cy="5724640"/>
          </a:xfrm>
          <a:prstGeom prst="rect">
            <a:avLst/>
          </a:prstGeom>
        </p:spPr>
      </p:pic>
      <p:sp>
        <p:nvSpPr>
          <p:cNvPr id="7" name="Slide Number Placeholder 6"/>
          <p:cNvSpPr>
            <a:spLocks noGrp="1"/>
          </p:cNvSpPr>
          <p:nvPr>
            <p:ph type="sldNum" sz="quarter" idx="12"/>
          </p:nvPr>
        </p:nvSpPr>
        <p:spPr/>
        <p:txBody>
          <a:bodyPr/>
          <a:lstStyle/>
          <a:p>
            <a:pPr fontAlgn="base">
              <a:spcBef>
                <a:spcPct val="0"/>
              </a:spcBef>
              <a:spcAft>
                <a:spcPct val="0"/>
              </a:spcAft>
              <a:defRPr/>
            </a:pPr>
            <a:fld id="{783DA1EA-81FB-4CE0-AEAE-36FAB6319A75}" type="slidenum">
              <a:rPr lang="en-US" smtClean="0"/>
              <a:pPr fontAlgn="base">
                <a:spcBef>
                  <a:spcPct val="0"/>
                </a:spcBef>
                <a:spcAft>
                  <a:spcPct val="0"/>
                </a:spcAft>
                <a:defRPr/>
              </a:pPr>
              <a:t>3</a:t>
            </a:fld>
            <a:endParaRPr lang="en-US" dirty="0"/>
          </a:p>
        </p:txBody>
      </p:sp>
      <p:sp>
        <p:nvSpPr>
          <p:cNvPr id="2" name="TextBox 1">
            <a:extLst>
              <a:ext uri="{FF2B5EF4-FFF2-40B4-BE49-F238E27FC236}">
                <a16:creationId xmlns:a16="http://schemas.microsoft.com/office/drawing/2014/main" id="{9C1E75F0-A158-A04D-EC0A-FA803C2D659D}"/>
              </a:ext>
            </a:extLst>
          </p:cNvPr>
          <p:cNvSpPr txBox="1"/>
          <p:nvPr/>
        </p:nvSpPr>
        <p:spPr>
          <a:xfrm>
            <a:off x="2618999" y="6523356"/>
            <a:ext cx="3729739" cy="369332"/>
          </a:xfrm>
          <a:prstGeom prst="rect">
            <a:avLst/>
          </a:prstGeom>
          <a:noFill/>
        </p:spPr>
        <p:txBody>
          <a:bodyPr wrap="none" rtlCol="0">
            <a:spAutoFit/>
          </a:bodyPr>
          <a:lstStyle/>
          <a:p>
            <a:r>
              <a:rPr lang="en-US" dirty="0">
                <a:solidFill>
                  <a:schemeClr val="bg1"/>
                </a:solidFill>
              </a:rPr>
              <a:t>CUI - Pending Public Release Approval</a:t>
            </a:r>
          </a:p>
        </p:txBody>
      </p:sp>
      <p:sp>
        <p:nvSpPr>
          <p:cNvPr id="6" name="Title 2">
            <a:extLst>
              <a:ext uri="{FF2B5EF4-FFF2-40B4-BE49-F238E27FC236}">
                <a16:creationId xmlns:a16="http://schemas.microsoft.com/office/drawing/2014/main" id="{E73A6C2D-0E6C-23AF-D9F9-4AE0A6096828}"/>
              </a:ext>
            </a:extLst>
          </p:cNvPr>
          <p:cNvSpPr>
            <a:spLocks noGrp="1"/>
          </p:cNvSpPr>
          <p:nvPr>
            <p:ph type="title"/>
          </p:nvPr>
        </p:nvSpPr>
        <p:spPr>
          <a:xfrm>
            <a:off x="1442244" y="424155"/>
            <a:ext cx="6411911" cy="4667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800" dirty="0">
                <a:effectLst>
                  <a:outerShdw blurRad="38100" dist="38100" dir="2700000" algn="tl">
                    <a:srgbClr val="000000">
                      <a:alpha val="43137"/>
                    </a:srgbClr>
                  </a:outerShdw>
                </a:effectLst>
              </a:rPr>
              <a:t>USW Platforms &amp; Payload Integration Department - Code 45 Overview</a:t>
            </a:r>
            <a:r>
              <a:rPr lang="en-US" sz="1800" dirty="0">
                <a:effectLst>
                  <a:outerShdw blurRad="38100" dist="38100" dir="2700000" algn="tl">
                    <a:srgbClr val="000000">
                      <a:alpha val="43137"/>
                    </a:srgbClr>
                  </a:outerShdw>
                </a:effectLst>
              </a:rPr>
              <a:t> (cont’d)</a:t>
            </a:r>
            <a:br>
              <a:rPr lang="en-US" sz="2800" dirty="0">
                <a:effectLst>
                  <a:outerShdw blurRad="38100" dist="38100" dir="2700000" algn="tl">
                    <a:srgbClr val="000000">
                      <a:alpha val="43137"/>
                    </a:srgbClr>
                  </a:outerShdw>
                </a:effectLst>
              </a:rPr>
            </a:br>
            <a:endParaRPr lang="en-US" sz="2800" dirty="0">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C689C48C-1D60-EED8-4BB6-C894FC5D40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4" name="TextBox 3">
            <a:extLst>
              <a:ext uri="{FF2B5EF4-FFF2-40B4-BE49-F238E27FC236}">
                <a16:creationId xmlns:a16="http://schemas.microsoft.com/office/drawing/2014/main" id="{093A93FC-C7A5-9341-1832-8696AF738B0E}"/>
              </a:ext>
            </a:extLst>
          </p:cNvPr>
          <p:cNvSpPr txBox="1"/>
          <p:nvPr/>
        </p:nvSpPr>
        <p:spPr>
          <a:xfrm>
            <a:off x="0" y="6554012"/>
            <a:ext cx="9144000" cy="276999"/>
          </a:xfrm>
          <a:prstGeom prst="rect">
            <a:avLst/>
          </a:prstGeom>
          <a:solidFill>
            <a:schemeClr val="bg1"/>
          </a:solidFill>
        </p:spPr>
        <p:txBody>
          <a:bodyPr wrap="square" rtlCol="0">
            <a:spAutoFit/>
          </a:bodyPr>
          <a:lstStyle/>
          <a:p>
            <a:pPr algn="ctr"/>
            <a:r>
              <a:rPr lang="en-US" sz="1200" dirty="0"/>
              <a:t>DISTRIBUTION STATEMENT A. Approved for public release. Distribution is unlimited</a:t>
            </a:r>
          </a:p>
        </p:txBody>
      </p:sp>
    </p:spTree>
    <p:extLst>
      <p:ext uri="{BB962C8B-B14F-4D97-AF65-F5344CB8AC3E}">
        <p14:creationId xmlns:p14="http://schemas.microsoft.com/office/powerpoint/2010/main" val="2683494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Line 121">
            <a:extLst>
              <a:ext uri="{FF2B5EF4-FFF2-40B4-BE49-F238E27FC236}">
                <a16:creationId xmlns:a16="http://schemas.microsoft.com/office/drawing/2014/main" id="{15DB84D8-2D9F-9A27-EABB-6989CEA5170B}"/>
              </a:ext>
            </a:extLst>
          </p:cNvPr>
          <p:cNvSpPr>
            <a:spLocks noChangeShapeType="1"/>
          </p:cNvSpPr>
          <p:nvPr/>
        </p:nvSpPr>
        <p:spPr bwMode="auto">
          <a:xfrm flipH="1" flipV="1">
            <a:off x="1865852" y="2642741"/>
            <a:ext cx="0" cy="82095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pitchFamily="18" charset="0"/>
              <a:ea typeface="+mn-ea"/>
              <a:cs typeface="+mn-cs"/>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783DA1EA-81FB-4CE0-AEAE-36FAB6319A75}" type="slidenum">
              <a:rPr lang="en-US" smtClean="0"/>
              <a:pPr fontAlgn="base">
                <a:spcBef>
                  <a:spcPct val="0"/>
                </a:spcBef>
                <a:spcAft>
                  <a:spcPct val="0"/>
                </a:spcAft>
                <a:defRPr/>
              </a:pPr>
              <a:t>4</a:t>
            </a:fld>
            <a:endParaRPr lang="en-US" dirty="0"/>
          </a:p>
        </p:txBody>
      </p:sp>
      <p:sp>
        <p:nvSpPr>
          <p:cNvPr id="6" name="Title 2">
            <a:extLst>
              <a:ext uri="{FF2B5EF4-FFF2-40B4-BE49-F238E27FC236}">
                <a16:creationId xmlns:a16="http://schemas.microsoft.com/office/drawing/2014/main" id="{E73A6C2D-0E6C-23AF-D9F9-4AE0A6096828}"/>
              </a:ext>
            </a:extLst>
          </p:cNvPr>
          <p:cNvSpPr>
            <a:spLocks noGrp="1"/>
          </p:cNvSpPr>
          <p:nvPr>
            <p:ph type="title"/>
          </p:nvPr>
        </p:nvSpPr>
        <p:spPr>
          <a:xfrm>
            <a:off x="1442244" y="424155"/>
            <a:ext cx="6411911" cy="4667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800" dirty="0">
                <a:effectLst>
                  <a:outerShdw blurRad="38100" dist="38100" dir="2700000" algn="tl">
                    <a:srgbClr val="000000">
                      <a:alpha val="43137"/>
                    </a:srgbClr>
                  </a:outerShdw>
                </a:effectLst>
              </a:rPr>
              <a:t>USW Platforms &amp; Payload Integration Department - Code 45 Overview</a:t>
            </a:r>
            <a:r>
              <a:rPr lang="en-US" sz="1800" dirty="0">
                <a:effectLst>
                  <a:outerShdw blurRad="38100" dist="38100" dir="2700000" algn="tl">
                    <a:srgbClr val="000000">
                      <a:alpha val="43137"/>
                    </a:srgbClr>
                  </a:outerShdw>
                </a:effectLst>
              </a:rPr>
              <a:t> (cont’d)</a:t>
            </a:r>
            <a:br>
              <a:rPr lang="en-US" sz="2800" dirty="0">
                <a:effectLst>
                  <a:outerShdw blurRad="38100" dist="38100" dir="2700000" algn="tl">
                    <a:srgbClr val="000000">
                      <a:alpha val="43137"/>
                    </a:srgbClr>
                  </a:outerShdw>
                </a:effectLst>
              </a:rPr>
            </a:br>
            <a:endParaRPr lang="en-US" sz="2800" dirty="0">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517118C3-63E4-63D1-23AA-5DB526D73B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5" name="Line 121">
            <a:extLst>
              <a:ext uri="{FF2B5EF4-FFF2-40B4-BE49-F238E27FC236}">
                <a16:creationId xmlns:a16="http://schemas.microsoft.com/office/drawing/2014/main" id="{41C0CC7A-972D-6B8C-797C-91C0B91FC608}"/>
              </a:ext>
            </a:extLst>
          </p:cNvPr>
          <p:cNvSpPr>
            <a:spLocks noChangeShapeType="1"/>
          </p:cNvSpPr>
          <p:nvPr/>
        </p:nvSpPr>
        <p:spPr bwMode="auto">
          <a:xfrm flipH="1">
            <a:off x="1156803" y="1966193"/>
            <a:ext cx="342498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pitchFamily="18" charset="0"/>
              <a:ea typeface="+mn-ea"/>
              <a:cs typeface="+mn-cs"/>
            </a:endParaRPr>
          </a:p>
        </p:txBody>
      </p:sp>
      <p:sp>
        <p:nvSpPr>
          <p:cNvPr id="8" name="Line 121">
            <a:extLst>
              <a:ext uri="{FF2B5EF4-FFF2-40B4-BE49-F238E27FC236}">
                <a16:creationId xmlns:a16="http://schemas.microsoft.com/office/drawing/2014/main" id="{FCA1DFE2-A75C-4266-CB8A-A65CC662A081}"/>
              </a:ext>
            </a:extLst>
          </p:cNvPr>
          <p:cNvSpPr>
            <a:spLocks noChangeShapeType="1"/>
          </p:cNvSpPr>
          <p:nvPr/>
        </p:nvSpPr>
        <p:spPr bwMode="auto">
          <a:xfrm flipH="1" flipV="1">
            <a:off x="3426414" y="3770480"/>
            <a:ext cx="5594" cy="253139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pitchFamily="18" charset="0"/>
              <a:ea typeface="+mn-ea"/>
              <a:cs typeface="+mn-cs"/>
            </a:endParaRPr>
          </a:p>
        </p:txBody>
      </p:sp>
      <p:sp>
        <p:nvSpPr>
          <p:cNvPr id="9" name="Line 121">
            <a:extLst>
              <a:ext uri="{FF2B5EF4-FFF2-40B4-BE49-F238E27FC236}">
                <a16:creationId xmlns:a16="http://schemas.microsoft.com/office/drawing/2014/main" id="{51324433-5128-1621-69B2-43FE2E6814E1}"/>
              </a:ext>
            </a:extLst>
          </p:cNvPr>
          <p:cNvSpPr>
            <a:spLocks noChangeShapeType="1"/>
          </p:cNvSpPr>
          <p:nvPr/>
        </p:nvSpPr>
        <p:spPr bwMode="auto">
          <a:xfrm flipH="1" flipV="1">
            <a:off x="1258609" y="3773461"/>
            <a:ext cx="5594" cy="253139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pitchFamily="18" charset="0"/>
              <a:ea typeface="+mn-ea"/>
              <a:cs typeface="+mn-cs"/>
            </a:endParaRPr>
          </a:p>
        </p:txBody>
      </p:sp>
      <p:sp>
        <p:nvSpPr>
          <p:cNvPr id="10" name="Line 121">
            <a:extLst>
              <a:ext uri="{FF2B5EF4-FFF2-40B4-BE49-F238E27FC236}">
                <a16:creationId xmlns:a16="http://schemas.microsoft.com/office/drawing/2014/main" id="{0FA01465-4E74-9F40-9528-6FE92ADDA301}"/>
              </a:ext>
            </a:extLst>
          </p:cNvPr>
          <p:cNvSpPr>
            <a:spLocks noChangeShapeType="1"/>
          </p:cNvSpPr>
          <p:nvPr/>
        </p:nvSpPr>
        <p:spPr bwMode="auto">
          <a:xfrm flipH="1" flipV="1">
            <a:off x="5576865" y="3761356"/>
            <a:ext cx="5594" cy="253139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pitchFamily="18" charset="0"/>
              <a:ea typeface="+mn-ea"/>
              <a:cs typeface="+mn-cs"/>
            </a:endParaRPr>
          </a:p>
        </p:txBody>
      </p:sp>
      <p:sp>
        <p:nvSpPr>
          <p:cNvPr id="11" name="Line 121">
            <a:extLst>
              <a:ext uri="{FF2B5EF4-FFF2-40B4-BE49-F238E27FC236}">
                <a16:creationId xmlns:a16="http://schemas.microsoft.com/office/drawing/2014/main" id="{42717BBF-F6FD-67FF-B3BA-C9E3F4AC6952}"/>
              </a:ext>
            </a:extLst>
          </p:cNvPr>
          <p:cNvSpPr>
            <a:spLocks noChangeShapeType="1"/>
          </p:cNvSpPr>
          <p:nvPr/>
        </p:nvSpPr>
        <p:spPr bwMode="auto">
          <a:xfrm flipH="1" flipV="1">
            <a:off x="7794432" y="3779604"/>
            <a:ext cx="5594" cy="260319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pitchFamily="18" charset="0"/>
              <a:ea typeface="+mn-ea"/>
              <a:cs typeface="+mn-cs"/>
            </a:endParaRPr>
          </a:p>
        </p:txBody>
      </p:sp>
      <p:sp>
        <p:nvSpPr>
          <p:cNvPr id="12" name="Line 121">
            <a:extLst>
              <a:ext uri="{FF2B5EF4-FFF2-40B4-BE49-F238E27FC236}">
                <a16:creationId xmlns:a16="http://schemas.microsoft.com/office/drawing/2014/main" id="{F205D6C4-E886-E286-A128-2B199EB04470}"/>
              </a:ext>
            </a:extLst>
          </p:cNvPr>
          <p:cNvSpPr>
            <a:spLocks noChangeShapeType="1"/>
          </p:cNvSpPr>
          <p:nvPr/>
        </p:nvSpPr>
        <p:spPr bwMode="auto">
          <a:xfrm flipH="1" flipV="1">
            <a:off x="7709699" y="1467080"/>
            <a:ext cx="0" cy="120174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pitchFamily="18" charset="0"/>
              <a:ea typeface="+mn-ea"/>
              <a:cs typeface="+mn-cs"/>
            </a:endParaRPr>
          </a:p>
        </p:txBody>
      </p:sp>
      <p:sp>
        <p:nvSpPr>
          <p:cNvPr id="13" name="Line 121">
            <a:extLst>
              <a:ext uri="{FF2B5EF4-FFF2-40B4-BE49-F238E27FC236}">
                <a16:creationId xmlns:a16="http://schemas.microsoft.com/office/drawing/2014/main" id="{89E2B117-013A-1B7E-46D8-0E9F29E5D450}"/>
              </a:ext>
            </a:extLst>
          </p:cNvPr>
          <p:cNvSpPr>
            <a:spLocks noChangeShapeType="1"/>
          </p:cNvSpPr>
          <p:nvPr/>
        </p:nvSpPr>
        <p:spPr bwMode="auto">
          <a:xfrm flipH="1" flipV="1">
            <a:off x="5172443" y="1301637"/>
            <a:ext cx="148989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pitchFamily="18" charset="0"/>
              <a:ea typeface="+mn-ea"/>
              <a:cs typeface="+mn-cs"/>
            </a:endParaRPr>
          </a:p>
        </p:txBody>
      </p:sp>
      <p:sp>
        <p:nvSpPr>
          <p:cNvPr id="14" name="Line 27">
            <a:extLst>
              <a:ext uri="{FF2B5EF4-FFF2-40B4-BE49-F238E27FC236}">
                <a16:creationId xmlns:a16="http://schemas.microsoft.com/office/drawing/2014/main" id="{4F6FC6C8-9B6C-8119-23CE-223835C459B6}"/>
              </a:ext>
            </a:extLst>
          </p:cNvPr>
          <p:cNvSpPr>
            <a:spLocks noChangeShapeType="1"/>
          </p:cNvSpPr>
          <p:nvPr/>
        </p:nvSpPr>
        <p:spPr bwMode="auto">
          <a:xfrm>
            <a:off x="4581788" y="1467080"/>
            <a:ext cx="0" cy="231252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pitchFamily="18" charset="0"/>
              <a:ea typeface="+mn-ea"/>
              <a:cs typeface="+mn-cs"/>
            </a:endParaRPr>
          </a:p>
        </p:txBody>
      </p:sp>
      <p:sp>
        <p:nvSpPr>
          <p:cNvPr id="15" name="Rectangle 141">
            <a:extLst>
              <a:ext uri="{FF2B5EF4-FFF2-40B4-BE49-F238E27FC236}">
                <a16:creationId xmlns:a16="http://schemas.microsoft.com/office/drawing/2014/main" id="{444131E9-FAE0-4EB3-A4DC-519E0E472A37}"/>
              </a:ext>
            </a:extLst>
          </p:cNvPr>
          <p:cNvSpPr>
            <a:spLocks noChangeArrowheads="1"/>
          </p:cNvSpPr>
          <p:nvPr/>
        </p:nvSpPr>
        <p:spPr bwMode="auto">
          <a:xfrm>
            <a:off x="6381502" y="990922"/>
            <a:ext cx="2578308" cy="564977"/>
          </a:xfrm>
          <a:prstGeom prst="rect">
            <a:avLst/>
          </a:prstGeom>
          <a:solidFill>
            <a:schemeClr val="accent1">
              <a:lumMod val="20000"/>
              <a:lumOff val="80000"/>
            </a:scheme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Helvetica" pitchFamily="34" charset="0"/>
                <a:ea typeface="+mn-ea"/>
                <a:cs typeface="+mn-cs"/>
              </a:rPr>
              <a:t>DEPUTY DEPARTMENT HEAD </a:t>
            </a:r>
            <a:r>
              <a:rPr lang="en-US" sz="1100" b="1" u="sng" dirty="0">
                <a:solidFill>
                  <a:schemeClr val="tx2">
                    <a:lumMod val="75000"/>
                  </a:schemeClr>
                </a:solidFill>
                <a:latin typeface="Helvetica" panose="020B0604020202020204" pitchFamily="34" charset="0"/>
                <a:cs typeface="Helvetica" panose="020B0604020202020204" pitchFamily="34" charset="0"/>
              </a:rPr>
              <a:t>45B</a:t>
            </a:r>
            <a:r>
              <a:rPr kumimoji="0" lang="en-US" sz="1000" b="0" i="0" u="none" strike="noStrike" kern="0" cap="none" spc="0" normalizeH="0" baseline="0" noProof="0" dirty="0">
                <a:ln>
                  <a:noFill/>
                </a:ln>
                <a:solidFill>
                  <a:prstClr val="black"/>
                </a:solidFill>
                <a:effectLst/>
                <a:uLnTx/>
                <a:uFillTx/>
                <a:latin typeface="Helvetica" pitchFamily="34" charset="0"/>
                <a:ea typeface="+mn-ea"/>
                <a:cs typeface="+mn-cs"/>
              </a:rPr>
              <a:t> </a:t>
            </a:r>
          </a:p>
        </p:txBody>
      </p:sp>
      <p:sp>
        <p:nvSpPr>
          <p:cNvPr id="16" name="Rectangle 141">
            <a:extLst>
              <a:ext uri="{FF2B5EF4-FFF2-40B4-BE49-F238E27FC236}">
                <a16:creationId xmlns:a16="http://schemas.microsoft.com/office/drawing/2014/main" id="{DDF8480C-6DDD-2E74-0978-8BBBAADE5988}"/>
              </a:ext>
            </a:extLst>
          </p:cNvPr>
          <p:cNvSpPr>
            <a:spLocks noChangeArrowheads="1"/>
          </p:cNvSpPr>
          <p:nvPr/>
        </p:nvSpPr>
        <p:spPr bwMode="auto">
          <a:xfrm>
            <a:off x="6381501" y="1666908"/>
            <a:ext cx="2578309" cy="563399"/>
          </a:xfrm>
          <a:prstGeom prst="rect">
            <a:avLst/>
          </a:prstGeom>
          <a:solidFill>
            <a:schemeClr val="accent1">
              <a:lumMod val="20000"/>
              <a:lumOff val="80000"/>
            </a:scheme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Helvetica" pitchFamily="34" charset="0"/>
                <a:ea typeface="+mn-ea"/>
                <a:cs typeface="+mn-cs"/>
              </a:rPr>
              <a:t>BUSINESS OPERATIONS OFFICE </a:t>
            </a:r>
            <a:r>
              <a:rPr lang="en-US" sz="1000" b="1" u="sng" dirty="0">
                <a:solidFill>
                  <a:schemeClr val="tx2">
                    <a:lumMod val="75000"/>
                  </a:schemeClr>
                </a:solidFill>
                <a:latin typeface="Helvetica" panose="020B0604020202020204" pitchFamily="34" charset="0"/>
                <a:cs typeface="Helvetica" panose="020B0604020202020204" pitchFamily="34" charset="0"/>
              </a:rPr>
              <a:t>4501</a:t>
            </a:r>
            <a:r>
              <a:rPr kumimoji="0" lang="en-US" sz="1000" b="0" i="0" u="none" strike="noStrike" kern="0" cap="none" spc="0" normalizeH="0" baseline="0" noProof="0" dirty="0">
                <a:ln>
                  <a:noFill/>
                </a:ln>
                <a:solidFill>
                  <a:prstClr val="black"/>
                </a:solidFill>
                <a:effectLst/>
                <a:uLnTx/>
                <a:uFillTx/>
                <a:latin typeface="Helvetica" pitchFamily="34" charset="0"/>
                <a:ea typeface="+mn-ea"/>
                <a:cs typeface="+mn-cs"/>
              </a:rPr>
              <a:t> </a:t>
            </a:r>
          </a:p>
        </p:txBody>
      </p:sp>
      <p:sp>
        <p:nvSpPr>
          <p:cNvPr id="17" name="Rounded Rectangle 12">
            <a:extLst>
              <a:ext uri="{FF2B5EF4-FFF2-40B4-BE49-F238E27FC236}">
                <a16:creationId xmlns:a16="http://schemas.microsoft.com/office/drawing/2014/main" id="{94953C2C-4903-90E1-69E4-E8D05BAB7E82}"/>
              </a:ext>
            </a:extLst>
          </p:cNvPr>
          <p:cNvSpPr/>
          <p:nvPr/>
        </p:nvSpPr>
        <p:spPr bwMode="auto">
          <a:xfrm>
            <a:off x="3019686" y="998046"/>
            <a:ext cx="3124199" cy="610654"/>
          </a:xfrm>
          <a:prstGeom prst="roundRect">
            <a:avLst>
              <a:gd name="adj" fmla="val 0"/>
            </a:avLst>
          </a:prstGeom>
          <a:solidFill>
            <a:schemeClr val="tx2">
              <a:lumMod val="20000"/>
              <a:lumOff val="80000"/>
            </a:schemeClr>
          </a:solidFill>
          <a:ln w="12700" cap="flat" cmpd="sng" algn="ctr">
            <a:solidFill>
              <a:sysClr val="windowText" lastClr="000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black"/>
              </a:solidFill>
              <a:effectLst/>
              <a:uLnTx/>
              <a:uFillTx/>
              <a:latin typeface="Avant Garde" charset="0"/>
              <a:ea typeface="+mn-ea"/>
              <a:cs typeface="+mn-cs"/>
            </a:endParaRPr>
          </a:p>
        </p:txBody>
      </p:sp>
      <p:sp>
        <p:nvSpPr>
          <p:cNvPr id="18" name="Rectangle 5">
            <a:extLst>
              <a:ext uri="{FF2B5EF4-FFF2-40B4-BE49-F238E27FC236}">
                <a16:creationId xmlns:a16="http://schemas.microsoft.com/office/drawing/2014/main" id="{A95EC055-1EC4-CE9A-9750-45F6D1AE665E}"/>
              </a:ext>
            </a:extLst>
          </p:cNvPr>
          <p:cNvSpPr>
            <a:spLocks noChangeArrowheads="1"/>
          </p:cNvSpPr>
          <p:nvPr/>
        </p:nvSpPr>
        <p:spPr bwMode="auto">
          <a:xfrm>
            <a:off x="2998494" y="1113094"/>
            <a:ext cx="3019700" cy="41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nchor="t" anchorCtr="0"/>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USW PLATFORMS &amp; PAYLOAD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INTEGRATION DEPT</a:t>
            </a:r>
            <a:r>
              <a:rPr kumimoji="0" lang="en-US" sz="1100" b="0" i="0" u="none" strike="noStrike" kern="1200" cap="none" spc="0" normalizeH="0" baseline="0" noProof="0" dirty="0">
                <a:ln>
                  <a:noFill/>
                </a:ln>
                <a:solidFill>
                  <a:prstClr val="black"/>
                </a:solidFill>
                <a:effectLst/>
                <a:uLnTx/>
                <a:uFillTx/>
                <a:latin typeface="Helvetica" panose="020B0604020202020204" pitchFamily="34" charset="0"/>
                <a:ea typeface="+mn-ea"/>
                <a:cs typeface="Helvetica" panose="020B0604020202020204" pitchFamily="34" charset="0"/>
              </a:rPr>
              <a:t> </a:t>
            </a:r>
            <a:r>
              <a:rPr kumimoji="0" lang="en-US" sz="1100" b="1" i="0" u="sng" strike="noStrike" kern="1200" cap="none" spc="0" normalizeH="0" baseline="0" noProof="0" dirty="0">
                <a:ln>
                  <a:noFill/>
                </a:ln>
                <a:solidFill>
                  <a:schemeClr val="tx2">
                    <a:lumMod val="75000"/>
                  </a:schemeClr>
                </a:solidFill>
                <a:effectLst/>
                <a:uLnTx/>
                <a:uFillTx/>
                <a:latin typeface="Helvetica" panose="020B0604020202020204" pitchFamily="34" charset="0"/>
                <a:ea typeface="+mn-ea"/>
                <a:cs typeface="Helvetica" panose="020B0604020202020204" pitchFamily="34" charset="0"/>
              </a:rPr>
              <a:t>45</a:t>
            </a:r>
            <a:endParaRPr kumimoji="0" lang="en-US" sz="1100" b="1" i="0" u="sng" strike="noStrike" kern="0" cap="none" spc="0" normalizeH="0" baseline="0" noProof="0" dirty="0">
              <a:ln>
                <a:noFill/>
              </a:ln>
              <a:solidFill>
                <a:schemeClr val="tx2">
                  <a:lumMod val="75000"/>
                </a:schemeClr>
              </a:solidFill>
              <a:effectLst/>
              <a:uLnTx/>
              <a:uFillTx/>
              <a:latin typeface="Helvetica" panose="020B0604020202020204" pitchFamily="34" charset="0"/>
              <a:ea typeface="+mn-ea"/>
              <a:cs typeface="Helvetica" panose="020B0604020202020204" pitchFamily="34" charset="0"/>
            </a:endParaRPr>
          </a:p>
        </p:txBody>
      </p:sp>
      <p:grpSp>
        <p:nvGrpSpPr>
          <p:cNvPr id="19" name="Group 18">
            <a:extLst>
              <a:ext uri="{FF2B5EF4-FFF2-40B4-BE49-F238E27FC236}">
                <a16:creationId xmlns:a16="http://schemas.microsoft.com/office/drawing/2014/main" id="{BA6B0A12-4AF6-A66D-4CCD-3E0E5EE1D4C9}"/>
              </a:ext>
            </a:extLst>
          </p:cNvPr>
          <p:cNvGrpSpPr/>
          <p:nvPr/>
        </p:nvGrpSpPr>
        <p:grpSpPr>
          <a:xfrm>
            <a:off x="285869" y="3923177"/>
            <a:ext cx="1996358" cy="2459625"/>
            <a:chOff x="-2413529" y="4033154"/>
            <a:chExt cx="2001568" cy="2700815"/>
          </a:xfrm>
        </p:grpSpPr>
        <p:sp>
          <p:nvSpPr>
            <p:cNvPr id="20" name="Rectangle 39">
              <a:extLst>
                <a:ext uri="{FF2B5EF4-FFF2-40B4-BE49-F238E27FC236}">
                  <a16:creationId xmlns:a16="http://schemas.microsoft.com/office/drawing/2014/main" id="{781813DC-523B-06C6-4849-C43AA22BD733}"/>
                </a:ext>
              </a:extLst>
            </p:cNvPr>
            <p:cNvSpPr>
              <a:spLocks noChangeArrowheads="1"/>
            </p:cNvSpPr>
            <p:nvPr/>
          </p:nvSpPr>
          <p:spPr bwMode="auto">
            <a:xfrm>
              <a:off x="-2398331" y="4033154"/>
              <a:ext cx="1986370" cy="547059"/>
            </a:xfrm>
            <a:prstGeom prst="rect">
              <a:avLst/>
            </a:prstGeom>
            <a:solidFill>
              <a:schemeClr val="tx2">
                <a:lumMod val="20000"/>
                <a:lumOff val="80000"/>
              </a:schemeClr>
            </a:solidFill>
            <a:ln>
              <a:noFill/>
            </a:ln>
            <a:scene3d>
              <a:camera prst="orthographicFront"/>
              <a:lightRig rig="threePt" dir="t"/>
            </a:scene3d>
            <a:sp3d>
              <a:bevelT/>
            </a:sp3d>
          </p:spPr>
          <p:txBody>
            <a:bodyPr wrap="none" lIns="90488" tIns="44450" rIns="90488" bIns="4445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Helvetica" pitchFamily="34" charset="0"/>
                  <a:ea typeface="+mn-ea"/>
                  <a:cs typeface="+mn-cs"/>
                </a:rPr>
                <a:t>MISSILES AND PAYLOAD </a:t>
              </a:r>
              <a:br>
                <a:rPr kumimoji="0" lang="en-US" sz="900" b="1" i="0" u="none" strike="noStrike" kern="0" cap="none" spc="0" normalizeH="0" baseline="0" noProof="0" dirty="0">
                  <a:ln>
                    <a:noFill/>
                  </a:ln>
                  <a:solidFill>
                    <a:prstClr val="black"/>
                  </a:solidFill>
                  <a:effectLst/>
                  <a:uLnTx/>
                  <a:uFillTx/>
                  <a:latin typeface="Helvetica" pitchFamily="34" charset="0"/>
                  <a:ea typeface="+mn-ea"/>
                  <a:cs typeface="+mn-cs"/>
                </a:rPr>
              </a:br>
              <a:r>
                <a:rPr kumimoji="0" lang="en-US" sz="900" b="1" i="0" u="none" strike="noStrike" kern="0" cap="none" spc="0" normalizeH="0" baseline="0" noProof="0" dirty="0">
                  <a:ln>
                    <a:noFill/>
                  </a:ln>
                  <a:solidFill>
                    <a:prstClr val="black"/>
                  </a:solidFill>
                  <a:effectLst/>
                  <a:uLnTx/>
                  <a:uFillTx/>
                  <a:latin typeface="Helvetica" pitchFamily="34" charset="0"/>
                  <a:ea typeface="+mn-ea"/>
                  <a:cs typeface="+mn-cs"/>
                </a:rPr>
                <a:t>INTEGRATION DIVISION</a:t>
              </a:r>
            </a:p>
            <a:p>
              <a:pPr marL="0" marR="0" lvl="0" indent="0" algn="ctr" defTabSz="914400" rtl="0" eaLnBrk="0" fontAlgn="auto" latinLnBrk="0" hangingPunct="0">
                <a:lnSpc>
                  <a:spcPct val="100000"/>
                </a:lnSpc>
                <a:spcBef>
                  <a:spcPts val="0"/>
                </a:spcBef>
                <a:spcAft>
                  <a:spcPts val="0"/>
                </a:spcAft>
                <a:buClrTx/>
                <a:buSzTx/>
                <a:buFontTx/>
                <a:buNone/>
                <a:tabLst/>
                <a:defRPr/>
              </a:pPr>
              <a:r>
                <a:rPr lang="en-US" sz="1000" b="1" u="sng" dirty="0">
                  <a:solidFill>
                    <a:schemeClr val="tx2">
                      <a:lumMod val="75000"/>
                    </a:schemeClr>
                  </a:solidFill>
                  <a:latin typeface="Helvetica" panose="020B0604020202020204" pitchFamily="34" charset="0"/>
                  <a:cs typeface="Helvetica" panose="020B0604020202020204" pitchFamily="34" charset="0"/>
                </a:rPr>
                <a:t>451</a:t>
              </a:r>
              <a:r>
                <a:rPr kumimoji="0" lang="en-US" sz="900" b="0" i="0" u="none" strike="noStrike" kern="0" cap="none" spc="0" normalizeH="0" baseline="0" noProof="0" dirty="0">
                  <a:ln>
                    <a:noFill/>
                  </a:ln>
                  <a:solidFill>
                    <a:prstClr val="black"/>
                  </a:solidFill>
                  <a:effectLst/>
                  <a:uLnTx/>
                  <a:uFillTx/>
                  <a:latin typeface="Helvetica" pitchFamily="34" charset="0"/>
                  <a:ea typeface="+mn-ea"/>
                  <a:cs typeface="+mn-cs"/>
                </a:rPr>
                <a:t> </a:t>
              </a:r>
            </a:p>
          </p:txBody>
        </p:sp>
        <p:sp>
          <p:nvSpPr>
            <p:cNvPr id="21" name="Rectangle 51">
              <a:extLst>
                <a:ext uri="{FF2B5EF4-FFF2-40B4-BE49-F238E27FC236}">
                  <a16:creationId xmlns:a16="http://schemas.microsoft.com/office/drawing/2014/main" id="{8742612D-243D-E228-8214-F192089E6118}"/>
                </a:ext>
              </a:extLst>
            </p:cNvPr>
            <p:cNvSpPr>
              <a:spLocks noChangeArrowheads="1"/>
            </p:cNvSpPr>
            <p:nvPr/>
          </p:nvSpPr>
          <p:spPr bwMode="auto">
            <a:xfrm>
              <a:off x="-2413529" y="4661974"/>
              <a:ext cx="2001568" cy="469686"/>
            </a:xfrm>
            <a:prstGeom prst="rect">
              <a:avLst/>
            </a:prstGeom>
            <a:solidFill>
              <a:schemeClr val="tx2">
                <a:lumMod val="20000"/>
                <a:lumOff val="80000"/>
              </a:schemeClr>
            </a:solidFill>
            <a:ln>
              <a:noFill/>
            </a:ln>
            <a:scene3d>
              <a:camera prst="orthographicFront"/>
              <a:lightRig rig="threePt" dir="t"/>
            </a:scene3d>
            <a:sp3d>
              <a:bevelT/>
            </a:sp3d>
          </p:spPr>
          <p:txBody>
            <a:bodyPr wrap="none" lIns="90488" tIns="44450" rIns="90488" bIns="44450" anchor="ctr" anchorCtr="0"/>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Helvetica" pitchFamily="34" charset="0"/>
                  <a:ea typeface="+mn-ea"/>
                  <a:cs typeface="+mn-cs"/>
                </a:rPr>
                <a:t>SYSTEMS ENGINEERING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Helvetica" pitchFamily="34" charset="0"/>
                  <a:ea typeface="+mn-ea"/>
                  <a:cs typeface="+mn-cs"/>
                </a:rPr>
                <a:t>BRANCH </a:t>
              </a:r>
              <a:r>
                <a:rPr kumimoji="0" lang="en-US" sz="800" b="0" i="0" u="none" strike="noStrike" kern="0" cap="none" spc="0" normalizeH="0" baseline="0" noProof="0" dirty="0">
                  <a:ln>
                    <a:noFill/>
                  </a:ln>
                  <a:solidFill>
                    <a:prstClr val="black"/>
                  </a:solidFill>
                  <a:effectLst/>
                  <a:uLnTx/>
                  <a:uFillTx/>
                  <a:latin typeface="Helvetica" pitchFamily="34" charset="0"/>
                  <a:ea typeface="+mn-ea"/>
                  <a:cs typeface="+mn-cs"/>
                </a:rPr>
                <a:t>4511 </a:t>
              </a:r>
            </a:p>
          </p:txBody>
        </p:sp>
        <p:sp>
          <p:nvSpPr>
            <p:cNvPr id="22" name="Rectangle 54">
              <a:extLst>
                <a:ext uri="{FF2B5EF4-FFF2-40B4-BE49-F238E27FC236}">
                  <a16:creationId xmlns:a16="http://schemas.microsoft.com/office/drawing/2014/main" id="{D1A6E9AB-AEB9-8F63-F736-02A76CD4DDBC}"/>
                </a:ext>
              </a:extLst>
            </p:cNvPr>
            <p:cNvSpPr>
              <a:spLocks noChangeArrowheads="1"/>
            </p:cNvSpPr>
            <p:nvPr/>
          </p:nvSpPr>
          <p:spPr bwMode="auto">
            <a:xfrm>
              <a:off x="-2398331" y="5189961"/>
              <a:ext cx="1986370" cy="479210"/>
            </a:xfrm>
            <a:prstGeom prst="rect">
              <a:avLst/>
            </a:prstGeom>
            <a:solidFill>
              <a:schemeClr val="tx2">
                <a:lumMod val="20000"/>
                <a:lumOff val="80000"/>
              </a:schemeClr>
            </a:solidFill>
            <a:ln>
              <a:noFill/>
            </a:ln>
            <a:scene3d>
              <a:camera prst="orthographicFront"/>
              <a:lightRig rig="threePt" dir="t"/>
            </a:scene3d>
            <a:sp3d>
              <a:bevelT/>
            </a:sp3d>
          </p:spPr>
          <p:txBody>
            <a:bodyPr wrap="none" lIns="90488" tIns="44450" rIns="90488" bIns="4445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Helvetica" pitchFamily="34" charset="0"/>
                  <a:ea typeface="+mn-ea"/>
                  <a:cs typeface="+mn-cs"/>
                </a:rPr>
                <a:t>CAPSULES, SHAPES AND </a:t>
              </a:r>
              <a:br>
                <a:rPr kumimoji="0" lang="en-US" sz="800" b="1" i="0" u="none" strike="noStrike" kern="0" cap="none" spc="0" normalizeH="0" baseline="0" noProof="0" dirty="0">
                  <a:ln>
                    <a:noFill/>
                  </a:ln>
                  <a:solidFill>
                    <a:prstClr val="black"/>
                  </a:solidFill>
                  <a:effectLst/>
                  <a:uLnTx/>
                  <a:uFillTx/>
                  <a:latin typeface="Helvetica" pitchFamily="34" charset="0"/>
                  <a:ea typeface="+mn-ea"/>
                  <a:cs typeface="+mn-cs"/>
                </a:rPr>
              </a:br>
              <a:r>
                <a:rPr kumimoji="0" lang="en-US" sz="800" b="1" i="0" u="none" strike="noStrike" kern="0" cap="none" spc="0" normalizeH="0" baseline="0" noProof="0" dirty="0">
                  <a:ln>
                    <a:noFill/>
                  </a:ln>
                  <a:solidFill>
                    <a:prstClr val="black"/>
                  </a:solidFill>
                  <a:effectLst/>
                  <a:uLnTx/>
                  <a:uFillTx/>
                  <a:latin typeface="Helvetica" pitchFamily="34" charset="0"/>
                  <a:ea typeface="+mn-ea"/>
                  <a:cs typeface="+mn-cs"/>
                </a:rPr>
                <a:t>SIMULATORS BRANCH</a:t>
              </a:r>
              <a:r>
                <a:rPr kumimoji="0" lang="en-US" sz="800" b="0" i="0" u="none" strike="noStrike" kern="0" cap="none" spc="0" normalizeH="0" baseline="0" noProof="0" dirty="0">
                  <a:ln>
                    <a:noFill/>
                  </a:ln>
                  <a:solidFill>
                    <a:prstClr val="black"/>
                  </a:solidFill>
                  <a:effectLst/>
                  <a:uLnTx/>
                  <a:uFillTx/>
                  <a:latin typeface="Helvetica" pitchFamily="34" charset="0"/>
                  <a:ea typeface="+mn-ea"/>
                  <a:cs typeface="+mn-cs"/>
                </a:rPr>
                <a:t> 4512 </a:t>
              </a:r>
            </a:p>
          </p:txBody>
        </p:sp>
        <p:sp>
          <p:nvSpPr>
            <p:cNvPr id="23" name="Rectangle 57">
              <a:extLst>
                <a:ext uri="{FF2B5EF4-FFF2-40B4-BE49-F238E27FC236}">
                  <a16:creationId xmlns:a16="http://schemas.microsoft.com/office/drawing/2014/main" id="{9E79ED66-7CF7-6631-013E-BAA51C7A6886}"/>
                </a:ext>
              </a:extLst>
            </p:cNvPr>
            <p:cNvSpPr>
              <a:spLocks noChangeArrowheads="1"/>
            </p:cNvSpPr>
            <p:nvPr/>
          </p:nvSpPr>
          <p:spPr bwMode="auto">
            <a:xfrm>
              <a:off x="-2413529" y="5727471"/>
              <a:ext cx="2001568" cy="485775"/>
            </a:xfrm>
            <a:prstGeom prst="rect">
              <a:avLst/>
            </a:prstGeom>
            <a:solidFill>
              <a:schemeClr val="tx2">
                <a:lumMod val="20000"/>
                <a:lumOff val="80000"/>
              </a:schemeClr>
            </a:solidFill>
            <a:ln>
              <a:noFill/>
            </a:ln>
            <a:scene3d>
              <a:camera prst="orthographicFront"/>
              <a:lightRig rig="threePt" dir="t"/>
            </a:scene3d>
            <a:sp3d>
              <a:bevelT/>
            </a:sp3d>
          </p:spPr>
          <p:txBody>
            <a:bodyPr wrap="none" lIns="90488" tIns="44450" rIns="90488" bIns="4445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Helvetica" pitchFamily="34" charset="0"/>
                  <a:ea typeface="+mn-ea"/>
                  <a:cs typeface="+mn-cs"/>
                </a:rPr>
                <a:t>EMBEDDED SYSTEMS</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Helvetica" pitchFamily="34" charset="0"/>
                  <a:ea typeface="+mn-ea"/>
                  <a:cs typeface="+mn-cs"/>
                </a:rPr>
                <a:t> BRANCH </a:t>
              </a:r>
              <a:r>
                <a:rPr kumimoji="0" lang="en-US" sz="800" b="0" i="0" u="none" strike="noStrike" kern="0" cap="none" spc="0" normalizeH="0" baseline="0" noProof="0" dirty="0">
                  <a:ln>
                    <a:noFill/>
                  </a:ln>
                  <a:solidFill>
                    <a:prstClr val="black"/>
                  </a:solidFill>
                  <a:effectLst/>
                  <a:uLnTx/>
                  <a:uFillTx/>
                  <a:latin typeface="Helvetica" pitchFamily="34" charset="0"/>
                  <a:ea typeface="+mn-ea"/>
                  <a:cs typeface="+mn-cs"/>
                </a:rPr>
                <a:t>4513 </a:t>
              </a:r>
            </a:p>
          </p:txBody>
        </p:sp>
        <p:sp>
          <p:nvSpPr>
            <p:cNvPr id="24" name="Rectangle 60">
              <a:extLst>
                <a:ext uri="{FF2B5EF4-FFF2-40B4-BE49-F238E27FC236}">
                  <a16:creationId xmlns:a16="http://schemas.microsoft.com/office/drawing/2014/main" id="{8BC202D9-0FB1-DBE5-885A-DE1BEB0E74D3}"/>
                </a:ext>
              </a:extLst>
            </p:cNvPr>
            <p:cNvSpPr>
              <a:spLocks noChangeArrowheads="1"/>
            </p:cNvSpPr>
            <p:nvPr/>
          </p:nvSpPr>
          <p:spPr bwMode="auto">
            <a:xfrm>
              <a:off x="-2398331" y="6257719"/>
              <a:ext cx="1986370" cy="476250"/>
            </a:xfrm>
            <a:prstGeom prst="rect">
              <a:avLst/>
            </a:prstGeom>
            <a:solidFill>
              <a:schemeClr val="tx2">
                <a:lumMod val="20000"/>
                <a:lumOff val="80000"/>
              </a:schemeClr>
            </a:solidFill>
            <a:ln>
              <a:noFill/>
            </a:ln>
            <a:scene3d>
              <a:camera prst="orthographicFront"/>
              <a:lightRig rig="threePt" dir="t"/>
            </a:scene3d>
            <a:sp3d>
              <a:bevelT/>
            </a:sp3d>
          </p:spPr>
          <p:txBody>
            <a:bodyPr wrap="none" lIns="90488" tIns="44450" rIns="90488" bIns="4445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Helvetica" pitchFamily="34" charset="0"/>
                  <a:ea typeface="+mn-ea"/>
                  <a:cs typeface="+mn-cs"/>
                </a:rPr>
                <a:t>LOGISTICS AND FLEET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Helvetica" pitchFamily="34" charset="0"/>
                  <a:ea typeface="+mn-ea"/>
                  <a:cs typeface="+mn-cs"/>
                </a:rPr>
                <a:t>SUPPORT BRANCH </a:t>
              </a:r>
              <a:r>
                <a:rPr kumimoji="0" lang="en-US" sz="800" b="0" i="0" u="none" strike="noStrike" kern="0" cap="none" spc="0" normalizeH="0" baseline="0" noProof="0" dirty="0">
                  <a:ln>
                    <a:noFill/>
                  </a:ln>
                  <a:solidFill>
                    <a:prstClr val="black"/>
                  </a:solidFill>
                  <a:effectLst/>
                  <a:uLnTx/>
                  <a:uFillTx/>
                  <a:latin typeface="Helvetica" pitchFamily="34" charset="0"/>
                  <a:ea typeface="+mn-ea"/>
                  <a:cs typeface="+mn-cs"/>
                </a:rPr>
                <a:t>4514 </a:t>
              </a:r>
            </a:p>
          </p:txBody>
        </p:sp>
      </p:grpSp>
      <p:grpSp>
        <p:nvGrpSpPr>
          <p:cNvPr id="25" name="Group 24">
            <a:extLst>
              <a:ext uri="{FF2B5EF4-FFF2-40B4-BE49-F238E27FC236}">
                <a16:creationId xmlns:a16="http://schemas.microsoft.com/office/drawing/2014/main" id="{5772B973-2E83-4353-B6AC-0B001F6EE14C}"/>
              </a:ext>
            </a:extLst>
          </p:cNvPr>
          <p:cNvGrpSpPr/>
          <p:nvPr/>
        </p:nvGrpSpPr>
        <p:grpSpPr>
          <a:xfrm>
            <a:off x="2413983" y="4498419"/>
            <a:ext cx="2013100" cy="1900945"/>
            <a:chOff x="377799" y="4737212"/>
            <a:chExt cx="2018355" cy="2087350"/>
          </a:xfrm>
        </p:grpSpPr>
        <p:sp>
          <p:nvSpPr>
            <p:cNvPr id="26" name="Rectangle 51">
              <a:extLst>
                <a:ext uri="{FF2B5EF4-FFF2-40B4-BE49-F238E27FC236}">
                  <a16:creationId xmlns:a16="http://schemas.microsoft.com/office/drawing/2014/main" id="{8D6600C0-C9C3-A464-0356-E4B3AE0D21B2}"/>
                </a:ext>
              </a:extLst>
            </p:cNvPr>
            <p:cNvSpPr>
              <a:spLocks noChangeArrowheads="1"/>
            </p:cNvSpPr>
            <p:nvPr/>
          </p:nvSpPr>
          <p:spPr bwMode="auto">
            <a:xfrm>
              <a:off x="391224" y="4737212"/>
              <a:ext cx="1986371" cy="469686"/>
            </a:xfrm>
            <a:prstGeom prst="rect">
              <a:avLst/>
            </a:prstGeom>
            <a:solidFill>
              <a:schemeClr val="tx2">
                <a:lumMod val="20000"/>
                <a:lumOff val="80000"/>
              </a:schemeClr>
            </a:solidFill>
            <a:ln>
              <a:noFill/>
            </a:ln>
            <a:scene3d>
              <a:camera prst="orthographicFront"/>
              <a:lightRig rig="threePt" dir="t"/>
            </a:scene3d>
            <a:sp3d>
              <a:bevelT/>
            </a:sp3d>
          </p:spPr>
          <p:txBody>
            <a:bodyPr wrap="none" lIns="90488" tIns="44450" rIns="90488" bIns="4445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Helvetica" pitchFamily="34" charset="0"/>
                  <a:ea typeface="+mn-ea"/>
                  <a:cs typeface="+mn-cs"/>
                </a:rPr>
                <a:t>VIRGINIA PAYLOAD TUBE AND </a:t>
              </a:r>
              <a:br>
                <a:rPr kumimoji="0" lang="en-US" sz="800" b="1" i="0" u="none" strike="noStrike" kern="0" cap="none" spc="0" normalizeH="0" baseline="0" noProof="0" dirty="0">
                  <a:ln>
                    <a:noFill/>
                  </a:ln>
                  <a:solidFill>
                    <a:prstClr val="black"/>
                  </a:solidFill>
                  <a:effectLst/>
                  <a:uLnTx/>
                  <a:uFillTx/>
                  <a:latin typeface="Helvetica" pitchFamily="34" charset="0"/>
                  <a:ea typeface="+mn-ea"/>
                  <a:cs typeface="+mn-cs"/>
                </a:rPr>
              </a:br>
              <a:r>
                <a:rPr kumimoji="0" lang="en-US" sz="800" b="1" i="0" u="none" strike="noStrike" kern="0" cap="none" spc="0" normalizeH="0" baseline="0" noProof="0" dirty="0">
                  <a:ln>
                    <a:noFill/>
                  </a:ln>
                  <a:solidFill>
                    <a:prstClr val="black"/>
                  </a:solidFill>
                  <a:effectLst/>
                  <a:uLnTx/>
                  <a:uFillTx/>
                  <a:latin typeface="Helvetica" pitchFamily="34" charset="0"/>
                  <a:ea typeface="+mn-ea"/>
                  <a:cs typeface="+mn-cs"/>
                </a:rPr>
                <a:t>MODULE</a:t>
              </a:r>
              <a:r>
                <a:rPr kumimoji="0" lang="en-US" sz="800" b="0" i="0" u="none" strike="noStrike" kern="0" cap="none" spc="0" normalizeH="0" baseline="0" noProof="0" dirty="0">
                  <a:ln>
                    <a:noFill/>
                  </a:ln>
                  <a:solidFill>
                    <a:prstClr val="black"/>
                  </a:solidFill>
                  <a:effectLst/>
                  <a:uLnTx/>
                  <a:uFillTx/>
                  <a:latin typeface="Helvetica" pitchFamily="34" charset="0"/>
                  <a:ea typeface="+mn-ea"/>
                  <a:cs typeface="+mn-cs"/>
                </a:rPr>
                <a:t> </a:t>
              </a:r>
              <a:r>
                <a:rPr kumimoji="0" lang="en-US" sz="800" b="1" i="0" u="none" strike="noStrike" kern="0" cap="none" spc="0" normalizeH="0" baseline="0" noProof="0" dirty="0">
                  <a:ln>
                    <a:noFill/>
                  </a:ln>
                  <a:solidFill>
                    <a:prstClr val="black"/>
                  </a:solidFill>
                  <a:effectLst/>
                  <a:uLnTx/>
                  <a:uFillTx/>
                  <a:latin typeface="Helvetica" pitchFamily="34" charset="0"/>
                  <a:ea typeface="+mn-ea"/>
                  <a:cs typeface="+mn-cs"/>
                </a:rPr>
                <a:t>BRANCH</a:t>
              </a:r>
              <a:r>
                <a:rPr kumimoji="0" lang="en-US" sz="800" b="0" i="0" u="none" strike="noStrike" kern="0" cap="none" spc="0" normalizeH="0" baseline="0" noProof="0" dirty="0">
                  <a:ln>
                    <a:noFill/>
                  </a:ln>
                  <a:solidFill>
                    <a:prstClr val="black"/>
                  </a:solidFill>
                  <a:effectLst/>
                  <a:uLnTx/>
                  <a:uFillTx/>
                  <a:latin typeface="Helvetica" pitchFamily="34" charset="0"/>
                  <a:ea typeface="+mn-ea"/>
                  <a:cs typeface="+mn-cs"/>
                </a:rPr>
                <a:t> 4521</a:t>
              </a:r>
            </a:p>
          </p:txBody>
        </p:sp>
        <p:sp>
          <p:nvSpPr>
            <p:cNvPr id="27" name="Rectangle 54">
              <a:extLst>
                <a:ext uri="{FF2B5EF4-FFF2-40B4-BE49-F238E27FC236}">
                  <a16:creationId xmlns:a16="http://schemas.microsoft.com/office/drawing/2014/main" id="{76DD0C8B-7F79-3040-875C-9827F04B62A7}"/>
                </a:ext>
              </a:extLst>
            </p:cNvPr>
            <p:cNvSpPr>
              <a:spLocks noChangeArrowheads="1"/>
            </p:cNvSpPr>
            <p:nvPr/>
          </p:nvSpPr>
          <p:spPr bwMode="auto">
            <a:xfrm>
              <a:off x="377799" y="5803163"/>
              <a:ext cx="1999796" cy="479209"/>
            </a:xfrm>
            <a:prstGeom prst="rect">
              <a:avLst/>
            </a:prstGeom>
            <a:solidFill>
              <a:schemeClr val="tx2">
                <a:lumMod val="20000"/>
                <a:lumOff val="80000"/>
              </a:schemeClr>
            </a:solidFill>
            <a:ln>
              <a:noFill/>
            </a:ln>
            <a:scene3d>
              <a:camera prst="orthographicFront"/>
              <a:lightRig rig="threePt" dir="t"/>
            </a:scene3d>
            <a:sp3d>
              <a:bevelT/>
            </a:sp3d>
          </p:spPr>
          <p:txBody>
            <a:bodyPr wrap="none" lIns="90488" tIns="44450" rIns="90488" bIns="4445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Helvetica" pitchFamily="34" charset="0"/>
                  <a:ea typeface="+mn-ea"/>
                  <a:cs typeface="+mn-cs"/>
                </a:rPr>
                <a:t>HORIZONTAL PLATFORM SYSTEMS</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Helvetica" pitchFamily="34" charset="0"/>
                  <a:ea typeface="+mn-ea"/>
                  <a:cs typeface="+mn-cs"/>
                </a:rPr>
                <a:t> BRANCH </a:t>
              </a:r>
              <a:r>
                <a:rPr kumimoji="0" lang="en-US" sz="800" b="0" i="0" u="none" strike="noStrike" kern="0" cap="none" spc="0" normalizeH="0" baseline="0" noProof="0" dirty="0">
                  <a:ln>
                    <a:noFill/>
                  </a:ln>
                  <a:solidFill>
                    <a:prstClr val="black"/>
                  </a:solidFill>
                  <a:effectLst/>
                  <a:uLnTx/>
                  <a:uFillTx/>
                  <a:latin typeface="Helvetica" pitchFamily="34" charset="0"/>
                  <a:ea typeface="+mn-ea"/>
                  <a:cs typeface="+mn-cs"/>
                </a:rPr>
                <a:t>4523</a:t>
              </a:r>
            </a:p>
          </p:txBody>
        </p:sp>
        <p:sp>
          <p:nvSpPr>
            <p:cNvPr id="28" name="Rectangle 57">
              <a:extLst>
                <a:ext uri="{FF2B5EF4-FFF2-40B4-BE49-F238E27FC236}">
                  <a16:creationId xmlns:a16="http://schemas.microsoft.com/office/drawing/2014/main" id="{A313D2AD-0FFD-ADF1-BDA6-61E461A8E192}"/>
                </a:ext>
              </a:extLst>
            </p:cNvPr>
            <p:cNvSpPr>
              <a:spLocks noChangeArrowheads="1"/>
            </p:cNvSpPr>
            <p:nvPr/>
          </p:nvSpPr>
          <p:spPr bwMode="auto">
            <a:xfrm>
              <a:off x="377800" y="6338787"/>
              <a:ext cx="2018354" cy="485775"/>
            </a:xfrm>
            <a:prstGeom prst="rect">
              <a:avLst/>
            </a:prstGeom>
            <a:solidFill>
              <a:schemeClr val="tx2">
                <a:lumMod val="20000"/>
                <a:lumOff val="80000"/>
              </a:schemeClr>
            </a:solidFill>
            <a:ln>
              <a:noFill/>
            </a:ln>
            <a:scene3d>
              <a:camera prst="orthographicFront"/>
              <a:lightRig rig="threePt" dir="t"/>
            </a:scene3d>
            <a:sp3d>
              <a:bevelT/>
            </a:sp3d>
          </p:spPr>
          <p:txBody>
            <a:bodyPr wrap="none" lIns="90488" tIns="44450" rIns="90488" bIns="4445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Helvetica" pitchFamily="34" charset="0"/>
                  <a:ea typeface="+mn-ea"/>
                  <a:cs typeface="+mn-cs"/>
                </a:rPr>
                <a:t>EXTERNAL LAUNCHERS &amp;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Helvetica" pitchFamily="34" charset="0"/>
                  <a:ea typeface="+mn-ea"/>
                  <a:cs typeface="+mn-cs"/>
                </a:rPr>
                <a:t>DEFENSIVE SYSTEMS BRANCH</a:t>
              </a:r>
              <a:r>
                <a:rPr kumimoji="0" lang="en-US" sz="800" b="0" i="0" u="none" strike="noStrike" kern="0" cap="none" spc="0" normalizeH="0" baseline="0" noProof="0" dirty="0">
                  <a:ln>
                    <a:noFill/>
                  </a:ln>
                  <a:solidFill>
                    <a:prstClr val="black"/>
                  </a:solidFill>
                  <a:effectLst/>
                  <a:uLnTx/>
                  <a:uFillTx/>
                  <a:latin typeface="Helvetica" pitchFamily="34" charset="0"/>
                  <a:ea typeface="+mn-ea"/>
                  <a:cs typeface="+mn-cs"/>
                </a:rPr>
                <a:t> 4524 </a:t>
              </a:r>
            </a:p>
          </p:txBody>
        </p:sp>
        <p:sp>
          <p:nvSpPr>
            <p:cNvPr id="29" name="Rectangle 60">
              <a:extLst>
                <a:ext uri="{FF2B5EF4-FFF2-40B4-BE49-F238E27FC236}">
                  <a16:creationId xmlns:a16="http://schemas.microsoft.com/office/drawing/2014/main" id="{93AFD6DB-1C4A-6ABB-4939-FFAD33C8111B}"/>
                </a:ext>
              </a:extLst>
            </p:cNvPr>
            <p:cNvSpPr>
              <a:spLocks noChangeArrowheads="1"/>
            </p:cNvSpPr>
            <p:nvPr/>
          </p:nvSpPr>
          <p:spPr bwMode="auto">
            <a:xfrm>
              <a:off x="377799" y="5268005"/>
              <a:ext cx="1999796" cy="476250"/>
            </a:xfrm>
            <a:prstGeom prst="rect">
              <a:avLst/>
            </a:prstGeom>
            <a:solidFill>
              <a:schemeClr val="tx2">
                <a:lumMod val="20000"/>
                <a:lumOff val="80000"/>
              </a:schemeClr>
            </a:solidFill>
            <a:ln>
              <a:noFill/>
            </a:ln>
            <a:scene3d>
              <a:camera prst="orthographicFront"/>
              <a:lightRig rig="threePt" dir="t"/>
            </a:scene3d>
            <a:sp3d>
              <a:bevelT/>
            </a:sp3d>
          </p:spPr>
          <p:txBody>
            <a:bodyPr wrap="none" lIns="90488" tIns="44450" rIns="90488" bIns="4445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Helvetica" pitchFamily="34" charset="0"/>
                  <a:ea typeface="+mn-ea"/>
                  <a:cs typeface="+mn-cs"/>
                </a:rPr>
                <a:t>PLATFORM CONCEPT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Helvetica" pitchFamily="34" charset="0"/>
                  <a:ea typeface="+mn-ea"/>
                  <a:cs typeface="+mn-cs"/>
                </a:rPr>
                <a:t>FORMULATION BRANCH</a:t>
              </a:r>
              <a:r>
                <a:rPr kumimoji="0" lang="en-US" sz="800" b="0" i="0" u="none" strike="noStrike" kern="0" cap="none" spc="0" normalizeH="0" baseline="0" noProof="0" dirty="0">
                  <a:ln>
                    <a:noFill/>
                  </a:ln>
                  <a:solidFill>
                    <a:prstClr val="black"/>
                  </a:solidFill>
                  <a:effectLst/>
                  <a:uLnTx/>
                  <a:uFillTx/>
                  <a:latin typeface="Helvetica" pitchFamily="34" charset="0"/>
                  <a:ea typeface="+mn-ea"/>
                  <a:cs typeface="+mn-cs"/>
                </a:rPr>
                <a:t> 4522</a:t>
              </a:r>
            </a:p>
          </p:txBody>
        </p:sp>
      </p:grpSp>
      <p:sp>
        <p:nvSpPr>
          <p:cNvPr id="30" name="Line 121">
            <a:extLst>
              <a:ext uri="{FF2B5EF4-FFF2-40B4-BE49-F238E27FC236}">
                <a16:creationId xmlns:a16="http://schemas.microsoft.com/office/drawing/2014/main" id="{09360B42-284F-6E80-ADE8-BD4E5CCD8D29}"/>
              </a:ext>
            </a:extLst>
          </p:cNvPr>
          <p:cNvSpPr>
            <a:spLocks noChangeShapeType="1"/>
          </p:cNvSpPr>
          <p:nvPr/>
        </p:nvSpPr>
        <p:spPr bwMode="auto">
          <a:xfrm flipH="1" flipV="1">
            <a:off x="1870363" y="2627274"/>
            <a:ext cx="2701635" cy="218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pitchFamily="18" charset="0"/>
              <a:ea typeface="+mn-ea"/>
              <a:cs typeface="+mn-cs"/>
            </a:endParaRPr>
          </a:p>
        </p:txBody>
      </p:sp>
      <p:sp>
        <p:nvSpPr>
          <p:cNvPr id="31" name="Line 121">
            <a:extLst>
              <a:ext uri="{FF2B5EF4-FFF2-40B4-BE49-F238E27FC236}">
                <a16:creationId xmlns:a16="http://schemas.microsoft.com/office/drawing/2014/main" id="{D99CEC34-E103-AB2C-84C1-F8140A9EF256}"/>
              </a:ext>
            </a:extLst>
          </p:cNvPr>
          <p:cNvSpPr>
            <a:spLocks noChangeShapeType="1"/>
          </p:cNvSpPr>
          <p:nvPr/>
        </p:nvSpPr>
        <p:spPr bwMode="auto">
          <a:xfrm flipH="1" flipV="1">
            <a:off x="4600300" y="3364567"/>
            <a:ext cx="162913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pitchFamily="18" charset="0"/>
              <a:ea typeface="+mn-ea"/>
              <a:cs typeface="+mn-cs"/>
            </a:endParaRPr>
          </a:p>
        </p:txBody>
      </p:sp>
      <p:sp>
        <p:nvSpPr>
          <p:cNvPr id="32" name="Rectangle 141">
            <a:extLst>
              <a:ext uri="{FF2B5EF4-FFF2-40B4-BE49-F238E27FC236}">
                <a16:creationId xmlns:a16="http://schemas.microsoft.com/office/drawing/2014/main" id="{718B8D8E-BCF3-8EBF-F3F7-95ACAC1F393F}"/>
              </a:ext>
            </a:extLst>
          </p:cNvPr>
          <p:cNvSpPr>
            <a:spLocks noChangeArrowheads="1"/>
          </p:cNvSpPr>
          <p:nvPr/>
        </p:nvSpPr>
        <p:spPr bwMode="auto">
          <a:xfrm>
            <a:off x="651777" y="2373179"/>
            <a:ext cx="2503314" cy="582928"/>
          </a:xfrm>
          <a:prstGeom prst="rect">
            <a:avLst/>
          </a:prstGeom>
          <a:solidFill>
            <a:schemeClr val="accent1">
              <a:lumMod val="20000"/>
              <a:lumOff val="80000"/>
            </a:schemeClr>
          </a:solidFill>
          <a:ln>
            <a:noFill/>
          </a:ln>
          <a:scene3d>
            <a:camera prst="orthographicFront"/>
            <a:lightRig rig="threePt" dir="t"/>
          </a:scene3d>
          <a:sp3d>
            <a:bevelT/>
          </a:sp3d>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Helvetica" pitchFamily="34" charset="0"/>
                <a:ea typeface="+mn-ea"/>
                <a:cs typeface="+mn-cs"/>
              </a:rPr>
              <a:t>PROGRAM MANAGEMENT</a:t>
            </a:r>
            <a:r>
              <a:rPr lang="en-US" sz="1000" b="1" kern="0" dirty="0">
                <a:solidFill>
                  <a:prstClr val="black"/>
                </a:solidFill>
                <a:latin typeface="Helvetica" pitchFamily="34" charset="0"/>
              </a:rPr>
              <a:t> </a:t>
            </a:r>
            <a:r>
              <a:rPr kumimoji="0" lang="en-US" sz="1000" b="1" i="0" u="none" strike="noStrike" kern="0" cap="none" spc="0" normalizeH="0" baseline="0" noProof="0" dirty="0">
                <a:ln>
                  <a:noFill/>
                </a:ln>
                <a:solidFill>
                  <a:prstClr val="black"/>
                </a:solidFill>
                <a:effectLst/>
                <a:uLnTx/>
                <a:uFillTx/>
                <a:latin typeface="Helvetica" pitchFamily="34" charset="0"/>
                <a:ea typeface="+mn-ea"/>
                <a:cs typeface="+mn-cs"/>
              </a:rPr>
              <a:t>OFFICE </a:t>
            </a:r>
            <a:r>
              <a:rPr lang="en-US" sz="1100" b="1" u="sng" dirty="0">
                <a:solidFill>
                  <a:schemeClr val="tx2">
                    <a:lumMod val="75000"/>
                  </a:schemeClr>
                </a:solidFill>
                <a:latin typeface="Helvetica" panose="020B0604020202020204" pitchFamily="34" charset="0"/>
                <a:cs typeface="Helvetica" panose="020B0604020202020204" pitchFamily="34" charset="0"/>
              </a:rPr>
              <a:t>459</a:t>
            </a:r>
            <a:r>
              <a:rPr kumimoji="0" lang="en-US" sz="1000" b="0" i="0" u="none" strike="noStrike" kern="0" cap="none" spc="0" normalizeH="0" baseline="0" noProof="0" dirty="0">
                <a:ln>
                  <a:noFill/>
                </a:ln>
                <a:solidFill>
                  <a:prstClr val="black"/>
                </a:solidFill>
                <a:effectLst/>
                <a:uLnTx/>
                <a:uFillTx/>
                <a:latin typeface="Helvetica" pitchFamily="34" charset="0"/>
                <a:ea typeface="+mn-ea"/>
                <a:cs typeface="+mn-cs"/>
              </a:rPr>
              <a:t> </a:t>
            </a:r>
          </a:p>
        </p:txBody>
      </p:sp>
      <p:sp>
        <p:nvSpPr>
          <p:cNvPr id="33" name="Rectangle 51">
            <a:extLst>
              <a:ext uri="{FF2B5EF4-FFF2-40B4-BE49-F238E27FC236}">
                <a16:creationId xmlns:a16="http://schemas.microsoft.com/office/drawing/2014/main" id="{D436FDFD-6A0C-0AB9-CFD5-7FA85234FB6D}"/>
              </a:ext>
            </a:extLst>
          </p:cNvPr>
          <p:cNvSpPr>
            <a:spLocks noChangeArrowheads="1"/>
          </p:cNvSpPr>
          <p:nvPr/>
        </p:nvSpPr>
        <p:spPr bwMode="auto">
          <a:xfrm>
            <a:off x="4682143" y="4522269"/>
            <a:ext cx="1859930" cy="427742"/>
          </a:xfrm>
          <a:prstGeom prst="rect">
            <a:avLst/>
          </a:prstGeom>
          <a:solidFill>
            <a:schemeClr val="tx2">
              <a:lumMod val="20000"/>
              <a:lumOff val="80000"/>
            </a:schemeClr>
          </a:solidFill>
          <a:ln>
            <a:noFill/>
          </a:ln>
          <a:scene3d>
            <a:camera prst="orthographicFront"/>
            <a:lightRig rig="threePt" dir="t"/>
          </a:scene3d>
          <a:sp3d>
            <a:bevelT/>
          </a:sp3d>
        </p:spPr>
        <p:txBody>
          <a:bodyPr wrap="none" lIns="90488" tIns="44450" rIns="90488" bIns="44450" anchor="ctr" anchorCtr="0"/>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Helvetica" pitchFamily="34" charset="0"/>
                <a:ea typeface="+mn-ea"/>
                <a:cs typeface="+mn-cs"/>
              </a:rPr>
              <a:t>UUS OPERATIONS</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Helvetica" pitchFamily="34" charset="0"/>
                <a:ea typeface="+mn-ea"/>
                <a:cs typeface="+mn-cs"/>
              </a:rPr>
              <a:t> BRANCH </a:t>
            </a:r>
            <a:r>
              <a:rPr kumimoji="0" lang="en-US" sz="800" b="0" i="0" u="none" strike="noStrike" kern="0" cap="none" spc="0" normalizeH="0" baseline="0" noProof="0" dirty="0">
                <a:ln>
                  <a:noFill/>
                </a:ln>
                <a:solidFill>
                  <a:prstClr val="black"/>
                </a:solidFill>
                <a:effectLst/>
                <a:uLnTx/>
                <a:uFillTx/>
                <a:latin typeface="Helvetica" pitchFamily="34" charset="0"/>
                <a:ea typeface="+mn-ea"/>
                <a:cs typeface="+mn-cs"/>
              </a:rPr>
              <a:t>4531 </a:t>
            </a:r>
          </a:p>
        </p:txBody>
      </p:sp>
      <p:sp>
        <p:nvSpPr>
          <p:cNvPr id="34" name="Rectangle 54">
            <a:extLst>
              <a:ext uri="{FF2B5EF4-FFF2-40B4-BE49-F238E27FC236}">
                <a16:creationId xmlns:a16="http://schemas.microsoft.com/office/drawing/2014/main" id="{C1DBDE66-F5CE-499D-436A-A10422A30C6D}"/>
              </a:ext>
            </a:extLst>
          </p:cNvPr>
          <p:cNvSpPr>
            <a:spLocks noChangeArrowheads="1"/>
          </p:cNvSpPr>
          <p:nvPr/>
        </p:nvSpPr>
        <p:spPr bwMode="auto">
          <a:xfrm>
            <a:off x="4682143" y="5003105"/>
            <a:ext cx="1863109" cy="436415"/>
          </a:xfrm>
          <a:prstGeom prst="rect">
            <a:avLst/>
          </a:prstGeom>
          <a:solidFill>
            <a:schemeClr val="tx2">
              <a:lumMod val="20000"/>
              <a:lumOff val="80000"/>
            </a:schemeClr>
          </a:solidFill>
          <a:ln>
            <a:noFill/>
          </a:ln>
          <a:scene3d>
            <a:camera prst="orthographicFront"/>
            <a:lightRig rig="threePt" dir="t"/>
          </a:scene3d>
          <a:sp3d>
            <a:bevelT/>
          </a:sp3d>
        </p:spPr>
        <p:txBody>
          <a:bodyPr wrap="none" lIns="90488" tIns="44450" rIns="90488" bIns="4445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Helvetica" pitchFamily="34" charset="0"/>
                <a:ea typeface="+mn-ea"/>
                <a:cs typeface="+mn-cs"/>
              </a:rPr>
              <a:t>UUS DEVELOPMENT AND</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Helvetica" pitchFamily="34" charset="0"/>
                <a:ea typeface="+mn-ea"/>
                <a:cs typeface="+mn-cs"/>
              </a:rPr>
              <a:t>ACQUISITION BRANCH </a:t>
            </a:r>
            <a:r>
              <a:rPr kumimoji="0" lang="en-US" sz="800" b="0" i="0" u="none" strike="noStrike" kern="0" cap="none" spc="0" normalizeH="0" baseline="0" noProof="0" dirty="0">
                <a:ln>
                  <a:noFill/>
                </a:ln>
                <a:solidFill>
                  <a:prstClr val="black"/>
                </a:solidFill>
                <a:effectLst/>
                <a:uLnTx/>
                <a:uFillTx/>
                <a:latin typeface="Helvetica" pitchFamily="34" charset="0"/>
                <a:ea typeface="+mn-ea"/>
                <a:cs typeface="+mn-cs"/>
              </a:rPr>
              <a:t>4532 </a:t>
            </a:r>
          </a:p>
        </p:txBody>
      </p:sp>
      <p:sp>
        <p:nvSpPr>
          <p:cNvPr id="35" name="Rectangle 57">
            <a:extLst>
              <a:ext uri="{FF2B5EF4-FFF2-40B4-BE49-F238E27FC236}">
                <a16:creationId xmlns:a16="http://schemas.microsoft.com/office/drawing/2014/main" id="{84331DD6-8825-BFB0-B9FE-922C693FBF68}"/>
              </a:ext>
            </a:extLst>
          </p:cNvPr>
          <p:cNvSpPr>
            <a:spLocks noChangeArrowheads="1"/>
          </p:cNvSpPr>
          <p:nvPr/>
        </p:nvSpPr>
        <p:spPr bwMode="auto">
          <a:xfrm>
            <a:off x="4682143" y="5492614"/>
            <a:ext cx="1859930" cy="442394"/>
          </a:xfrm>
          <a:prstGeom prst="rect">
            <a:avLst/>
          </a:prstGeom>
          <a:solidFill>
            <a:schemeClr val="tx2">
              <a:lumMod val="20000"/>
              <a:lumOff val="80000"/>
            </a:schemeClr>
          </a:solidFill>
          <a:ln>
            <a:noFill/>
          </a:ln>
          <a:scene3d>
            <a:camera prst="orthographicFront"/>
            <a:lightRig rig="threePt" dir="t"/>
          </a:scene3d>
          <a:sp3d>
            <a:bevelT/>
          </a:sp3d>
        </p:spPr>
        <p:txBody>
          <a:bodyPr wrap="none" lIns="90488" tIns="44450" rIns="90488" bIns="4445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Helvetica" pitchFamily="34" charset="0"/>
                <a:ea typeface="+mn-ea"/>
                <a:cs typeface="+mn-cs"/>
              </a:rPr>
              <a:t>UUS EXPERIMENTAL</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Helvetica" pitchFamily="34" charset="0"/>
                <a:ea typeface="+mn-ea"/>
                <a:cs typeface="+mn-cs"/>
              </a:rPr>
              <a:t>PAYLOADS BRANCH </a:t>
            </a:r>
            <a:r>
              <a:rPr kumimoji="0" lang="en-US" sz="800" b="0" i="0" u="none" strike="noStrike" kern="0" cap="none" spc="0" normalizeH="0" baseline="0" noProof="0" dirty="0">
                <a:ln>
                  <a:noFill/>
                </a:ln>
                <a:solidFill>
                  <a:prstClr val="black"/>
                </a:solidFill>
                <a:effectLst/>
                <a:uLnTx/>
                <a:uFillTx/>
                <a:latin typeface="Helvetica" pitchFamily="34" charset="0"/>
                <a:ea typeface="+mn-ea"/>
                <a:cs typeface="+mn-cs"/>
              </a:rPr>
              <a:t>4533 </a:t>
            </a:r>
          </a:p>
        </p:txBody>
      </p:sp>
      <p:sp>
        <p:nvSpPr>
          <p:cNvPr id="36" name="Rectangle 60">
            <a:extLst>
              <a:ext uri="{FF2B5EF4-FFF2-40B4-BE49-F238E27FC236}">
                <a16:creationId xmlns:a16="http://schemas.microsoft.com/office/drawing/2014/main" id="{297576AE-016A-F88A-D8CC-E69E26D0EF3E}"/>
              </a:ext>
            </a:extLst>
          </p:cNvPr>
          <p:cNvSpPr>
            <a:spLocks noChangeArrowheads="1"/>
          </p:cNvSpPr>
          <p:nvPr/>
        </p:nvSpPr>
        <p:spPr bwMode="auto">
          <a:xfrm>
            <a:off x="4673755" y="5975509"/>
            <a:ext cx="1859183" cy="433720"/>
          </a:xfrm>
          <a:prstGeom prst="rect">
            <a:avLst/>
          </a:prstGeom>
          <a:solidFill>
            <a:schemeClr val="tx2">
              <a:lumMod val="20000"/>
              <a:lumOff val="80000"/>
            </a:schemeClr>
          </a:solidFill>
          <a:ln>
            <a:noFill/>
          </a:ln>
          <a:scene3d>
            <a:camera prst="orthographicFront"/>
            <a:lightRig rig="threePt" dir="t"/>
          </a:scene3d>
          <a:sp3d>
            <a:bevelT/>
          </a:sp3d>
        </p:spPr>
        <p:txBody>
          <a:bodyPr wrap="none" lIns="90488" tIns="44450" rIns="90488" bIns="4445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Helvetica" pitchFamily="34" charset="0"/>
                <a:ea typeface="+mn-ea"/>
                <a:cs typeface="+mn-cs"/>
              </a:rPr>
              <a:t>USW PLATFORM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Helvetica" pitchFamily="34" charset="0"/>
                <a:ea typeface="+mn-ea"/>
                <a:cs typeface="+mn-cs"/>
              </a:rPr>
              <a:t>INTEGRATION BRANCH</a:t>
            </a:r>
            <a:r>
              <a:rPr kumimoji="0" lang="en-US" sz="800" b="0" i="0" u="none" strike="noStrike" kern="0" cap="none" spc="0" normalizeH="0" baseline="0" noProof="0" dirty="0">
                <a:ln>
                  <a:noFill/>
                </a:ln>
                <a:solidFill>
                  <a:prstClr val="black"/>
                </a:solidFill>
                <a:effectLst/>
                <a:uLnTx/>
                <a:uFillTx/>
                <a:latin typeface="Helvetica" pitchFamily="34" charset="0"/>
                <a:ea typeface="+mn-ea"/>
                <a:cs typeface="+mn-cs"/>
              </a:rPr>
              <a:t> 4534 </a:t>
            </a:r>
          </a:p>
        </p:txBody>
      </p:sp>
      <p:sp>
        <p:nvSpPr>
          <p:cNvPr id="37" name="Rectangle 51">
            <a:extLst>
              <a:ext uri="{FF2B5EF4-FFF2-40B4-BE49-F238E27FC236}">
                <a16:creationId xmlns:a16="http://schemas.microsoft.com/office/drawing/2014/main" id="{A2181A51-561A-B4D9-1E02-A9D80B40D8FF}"/>
              </a:ext>
            </a:extLst>
          </p:cNvPr>
          <p:cNvSpPr>
            <a:spLocks noChangeArrowheads="1"/>
          </p:cNvSpPr>
          <p:nvPr/>
        </p:nvSpPr>
        <p:spPr bwMode="auto">
          <a:xfrm>
            <a:off x="6811385" y="4512402"/>
            <a:ext cx="1850795" cy="427742"/>
          </a:xfrm>
          <a:prstGeom prst="rect">
            <a:avLst/>
          </a:prstGeom>
          <a:solidFill>
            <a:schemeClr val="tx2">
              <a:lumMod val="20000"/>
              <a:lumOff val="80000"/>
            </a:schemeClr>
          </a:solidFill>
          <a:ln>
            <a:noFill/>
          </a:ln>
          <a:scene3d>
            <a:camera prst="orthographicFront"/>
            <a:lightRig rig="threePt" dir="t"/>
          </a:scene3d>
          <a:sp3d>
            <a:bevelT/>
          </a:sp3d>
        </p:spPr>
        <p:txBody>
          <a:bodyPr wrap="none" lIns="90488" tIns="44450" rIns="90488" bIns="44450" anchor="ctr" anchorCtr="0"/>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Helvetica" pitchFamily="34" charset="0"/>
                <a:ea typeface="+mn-ea"/>
                <a:cs typeface="+mn-cs"/>
              </a:rPr>
              <a:t>APPLIED SCIENCES &amp;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Helvetica" pitchFamily="34" charset="0"/>
                <a:ea typeface="+mn-ea"/>
                <a:cs typeface="+mn-cs"/>
              </a:rPr>
              <a:t>STRUCTURAL MECH BRANCH </a:t>
            </a:r>
            <a:r>
              <a:rPr kumimoji="0" lang="en-US" sz="800" b="0" i="0" u="none" strike="noStrike" kern="0" cap="none" spc="0" normalizeH="0" baseline="0" noProof="0" dirty="0">
                <a:ln>
                  <a:noFill/>
                </a:ln>
                <a:solidFill>
                  <a:prstClr val="black"/>
                </a:solidFill>
                <a:effectLst/>
                <a:uLnTx/>
                <a:uFillTx/>
                <a:latin typeface="Helvetica" pitchFamily="34" charset="0"/>
                <a:ea typeface="+mn-ea"/>
                <a:cs typeface="+mn-cs"/>
              </a:rPr>
              <a:t>4541</a:t>
            </a:r>
          </a:p>
        </p:txBody>
      </p:sp>
      <p:sp>
        <p:nvSpPr>
          <p:cNvPr id="38" name="Rectangle 54">
            <a:extLst>
              <a:ext uri="{FF2B5EF4-FFF2-40B4-BE49-F238E27FC236}">
                <a16:creationId xmlns:a16="http://schemas.microsoft.com/office/drawing/2014/main" id="{28D4368C-9913-75F6-E002-AE996897472A}"/>
              </a:ext>
            </a:extLst>
          </p:cNvPr>
          <p:cNvSpPr>
            <a:spLocks noChangeArrowheads="1"/>
          </p:cNvSpPr>
          <p:nvPr/>
        </p:nvSpPr>
        <p:spPr bwMode="auto">
          <a:xfrm>
            <a:off x="6811385" y="4993238"/>
            <a:ext cx="1863109" cy="436415"/>
          </a:xfrm>
          <a:prstGeom prst="rect">
            <a:avLst/>
          </a:prstGeom>
          <a:solidFill>
            <a:schemeClr val="tx2">
              <a:lumMod val="20000"/>
              <a:lumOff val="80000"/>
            </a:schemeClr>
          </a:solidFill>
          <a:ln>
            <a:noFill/>
          </a:ln>
          <a:scene3d>
            <a:camera prst="orthographicFront"/>
            <a:lightRig rig="threePt" dir="t"/>
          </a:scene3d>
          <a:sp3d>
            <a:bevelT/>
          </a:sp3d>
        </p:spPr>
        <p:txBody>
          <a:bodyPr wrap="none" lIns="90488" tIns="44450" rIns="90488" bIns="4445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Helvetica" pitchFamily="34" charset="0"/>
                <a:ea typeface="+mn-ea"/>
                <a:cs typeface="+mn-cs"/>
              </a:rPr>
              <a:t>INFORMATION SYSTEMS &amp; DATA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Helvetica" pitchFamily="34" charset="0"/>
                <a:ea typeface="+mn-ea"/>
                <a:cs typeface="+mn-cs"/>
              </a:rPr>
              <a:t>ANALYTICS BRANCH </a:t>
            </a:r>
            <a:r>
              <a:rPr kumimoji="0" lang="en-US" sz="800" b="0" i="0" u="none" strike="noStrike" kern="0" cap="none" spc="0" normalizeH="0" baseline="0" noProof="0" dirty="0">
                <a:ln>
                  <a:noFill/>
                </a:ln>
                <a:solidFill>
                  <a:prstClr val="black"/>
                </a:solidFill>
                <a:effectLst/>
                <a:uLnTx/>
                <a:uFillTx/>
                <a:latin typeface="Helvetica" pitchFamily="34" charset="0"/>
                <a:ea typeface="+mn-ea"/>
                <a:cs typeface="+mn-cs"/>
              </a:rPr>
              <a:t>4542 </a:t>
            </a:r>
          </a:p>
        </p:txBody>
      </p:sp>
      <p:sp>
        <p:nvSpPr>
          <p:cNvPr id="39" name="Rectangle 57">
            <a:extLst>
              <a:ext uri="{FF2B5EF4-FFF2-40B4-BE49-F238E27FC236}">
                <a16:creationId xmlns:a16="http://schemas.microsoft.com/office/drawing/2014/main" id="{BA7DF6C5-F973-3E30-9540-522653200FFA}"/>
              </a:ext>
            </a:extLst>
          </p:cNvPr>
          <p:cNvSpPr>
            <a:spLocks noChangeArrowheads="1"/>
          </p:cNvSpPr>
          <p:nvPr/>
        </p:nvSpPr>
        <p:spPr bwMode="auto">
          <a:xfrm>
            <a:off x="6811385" y="5482747"/>
            <a:ext cx="1859930" cy="442394"/>
          </a:xfrm>
          <a:prstGeom prst="rect">
            <a:avLst/>
          </a:prstGeom>
          <a:solidFill>
            <a:schemeClr val="tx2">
              <a:lumMod val="20000"/>
              <a:lumOff val="80000"/>
            </a:schemeClr>
          </a:solidFill>
          <a:ln>
            <a:noFill/>
          </a:ln>
          <a:scene3d>
            <a:camera prst="orthographicFront"/>
            <a:lightRig rig="threePt" dir="t"/>
          </a:scene3d>
          <a:sp3d>
            <a:bevelT/>
          </a:sp3d>
        </p:spPr>
        <p:txBody>
          <a:bodyPr wrap="none" lIns="90488" tIns="44450" rIns="90488" bIns="4445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Helvetica" pitchFamily="34" charset="0"/>
                <a:ea typeface="+mn-ea"/>
                <a:cs typeface="+mn-cs"/>
              </a:rPr>
              <a:t>SUBSEA WARFARE INTEGRATED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Helvetica" pitchFamily="34" charset="0"/>
                <a:ea typeface="+mn-ea"/>
                <a:cs typeface="+mn-cs"/>
              </a:rPr>
              <a:t>SYSTEMS BRANCH </a:t>
            </a:r>
            <a:r>
              <a:rPr kumimoji="0" lang="en-US" sz="800" b="0" i="0" u="none" strike="noStrike" kern="0" cap="none" spc="0" normalizeH="0" baseline="0" noProof="0" dirty="0">
                <a:ln>
                  <a:noFill/>
                </a:ln>
                <a:solidFill>
                  <a:prstClr val="black"/>
                </a:solidFill>
                <a:effectLst/>
                <a:uLnTx/>
                <a:uFillTx/>
                <a:latin typeface="Helvetica" pitchFamily="34" charset="0"/>
                <a:ea typeface="+mn-ea"/>
                <a:cs typeface="+mn-cs"/>
              </a:rPr>
              <a:t>4543 </a:t>
            </a:r>
          </a:p>
        </p:txBody>
      </p:sp>
      <p:sp>
        <p:nvSpPr>
          <p:cNvPr id="40" name="Rectangle 60">
            <a:extLst>
              <a:ext uri="{FF2B5EF4-FFF2-40B4-BE49-F238E27FC236}">
                <a16:creationId xmlns:a16="http://schemas.microsoft.com/office/drawing/2014/main" id="{73677366-6560-61B7-E764-B433F4E34852}"/>
              </a:ext>
            </a:extLst>
          </p:cNvPr>
          <p:cNvSpPr>
            <a:spLocks noChangeArrowheads="1"/>
          </p:cNvSpPr>
          <p:nvPr/>
        </p:nvSpPr>
        <p:spPr bwMode="auto">
          <a:xfrm>
            <a:off x="6802997" y="5965642"/>
            <a:ext cx="1859183" cy="433720"/>
          </a:xfrm>
          <a:prstGeom prst="rect">
            <a:avLst/>
          </a:prstGeom>
          <a:solidFill>
            <a:schemeClr val="tx2">
              <a:lumMod val="20000"/>
              <a:lumOff val="80000"/>
            </a:schemeClr>
          </a:solidFill>
          <a:ln>
            <a:noFill/>
          </a:ln>
          <a:scene3d>
            <a:camera prst="orthographicFront"/>
            <a:lightRig rig="threePt" dir="t"/>
          </a:scene3d>
          <a:sp3d>
            <a:bevelT/>
          </a:sp3d>
        </p:spPr>
        <p:txBody>
          <a:bodyPr wrap="none" lIns="90488" tIns="44450" rIns="90488" bIns="4445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Helvetica" pitchFamily="34" charset="0"/>
                <a:ea typeface="+mn-ea"/>
                <a:cs typeface="+mn-cs"/>
              </a:rPr>
              <a:t>ADVANCED CONCEPTS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800" b="1" i="0" u="none" strike="noStrike" kern="0" cap="none" spc="0" normalizeH="0" baseline="0" noProof="0" dirty="0">
                <a:ln>
                  <a:noFill/>
                </a:ln>
                <a:solidFill>
                  <a:prstClr val="black"/>
                </a:solidFill>
                <a:effectLst/>
                <a:uLnTx/>
                <a:uFillTx/>
                <a:latin typeface="Helvetica" pitchFamily="34" charset="0"/>
                <a:ea typeface="+mn-ea"/>
                <a:cs typeface="+mn-cs"/>
              </a:rPr>
              <a:t>BRANCH </a:t>
            </a:r>
            <a:r>
              <a:rPr kumimoji="0" lang="en-US" sz="800" b="0" i="0" u="none" strike="noStrike" kern="0" cap="none" spc="0" normalizeH="0" baseline="0" noProof="0" dirty="0">
                <a:ln>
                  <a:noFill/>
                </a:ln>
                <a:solidFill>
                  <a:prstClr val="black"/>
                </a:solidFill>
                <a:effectLst/>
                <a:uLnTx/>
                <a:uFillTx/>
                <a:latin typeface="Helvetica" pitchFamily="34" charset="0"/>
                <a:ea typeface="+mn-ea"/>
                <a:cs typeface="+mn-cs"/>
              </a:rPr>
              <a:t>4544 </a:t>
            </a:r>
          </a:p>
        </p:txBody>
      </p:sp>
      <p:sp>
        <p:nvSpPr>
          <p:cNvPr id="41" name="Line 121">
            <a:extLst>
              <a:ext uri="{FF2B5EF4-FFF2-40B4-BE49-F238E27FC236}">
                <a16:creationId xmlns:a16="http://schemas.microsoft.com/office/drawing/2014/main" id="{E4E6CA96-2B80-AD9E-8C72-484FFA529881}"/>
              </a:ext>
            </a:extLst>
          </p:cNvPr>
          <p:cNvSpPr>
            <a:spLocks noChangeShapeType="1"/>
          </p:cNvSpPr>
          <p:nvPr/>
        </p:nvSpPr>
        <p:spPr bwMode="auto">
          <a:xfrm flipH="1" flipV="1">
            <a:off x="1258608" y="3761356"/>
            <a:ext cx="6535822" cy="182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Times New Roman" pitchFamily="18" charset="0"/>
              <a:ea typeface="+mn-ea"/>
              <a:cs typeface="+mn-cs"/>
            </a:endParaRPr>
          </a:p>
        </p:txBody>
      </p:sp>
      <p:sp>
        <p:nvSpPr>
          <p:cNvPr id="42" name="Rectangle 39">
            <a:extLst>
              <a:ext uri="{FF2B5EF4-FFF2-40B4-BE49-F238E27FC236}">
                <a16:creationId xmlns:a16="http://schemas.microsoft.com/office/drawing/2014/main" id="{6774C929-8BB9-92AD-65C7-47129868AF98}"/>
              </a:ext>
            </a:extLst>
          </p:cNvPr>
          <p:cNvSpPr>
            <a:spLocks noChangeArrowheads="1"/>
          </p:cNvSpPr>
          <p:nvPr/>
        </p:nvSpPr>
        <p:spPr bwMode="auto">
          <a:xfrm>
            <a:off x="2427373" y="3916654"/>
            <a:ext cx="1999712" cy="498205"/>
          </a:xfrm>
          <a:prstGeom prst="rect">
            <a:avLst/>
          </a:prstGeom>
          <a:solidFill>
            <a:schemeClr val="tx2">
              <a:lumMod val="20000"/>
              <a:lumOff val="80000"/>
            </a:schemeClr>
          </a:solidFill>
          <a:ln>
            <a:noFill/>
          </a:ln>
          <a:scene3d>
            <a:camera prst="orthographicFront"/>
            <a:lightRig rig="threePt" dir="t"/>
          </a:scene3d>
          <a:sp3d>
            <a:bevelT/>
          </a:sp3d>
        </p:spPr>
        <p:txBody>
          <a:bodyPr wrap="none" lIns="90488" tIns="44450" rIns="90488" bIns="4445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Helvetica" pitchFamily="34" charset="0"/>
                <a:ea typeface="+mn-ea"/>
                <a:cs typeface="+mn-cs"/>
              </a:rPr>
              <a:t>OCEAN INTERFACES</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Helvetica" pitchFamily="34" charset="0"/>
                <a:ea typeface="+mn-ea"/>
                <a:cs typeface="+mn-cs"/>
              </a:rPr>
              <a:t> DIVISION</a:t>
            </a:r>
          </a:p>
          <a:p>
            <a:pPr marL="0" marR="0" lvl="0" indent="0" algn="ctr" defTabSz="914400" rtl="0" eaLnBrk="0" fontAlgn="auto" latinLnBrk="0" hangingPunct="0">
              <a:lnSpc>
                <a:spcPct val="100000"/>
              </a:lnSpc>
              <a:spcBef>
                <a:spcPts val="0"/>
              </a:spcBef>
              <a:spcAft>
                <a:spcPts val="0"/>
              </a:spcAft>
              <a:buClrTx/>
              <a:buSzTx/>
              <a:buFontTx/>
              <a:buNone/>
              <a:tabLst/>
              <a:defRPr/>
            </a:pPr>
            <a:r>
              <a:rPr lang="en-US" sz="1000" b="1" u="sng" dirty="0">
                <a:solidFill>
                  <a:schemeClr val="tx2">
                    <a:lumMod val="75000"/>
                  </a:schemeClr>
                </a:solidFill>
                <a:latin typeface="Helvetica" panose="020B0604020202020204" pitchFamily="34" charset="0"/>
                <a:cs typeface="Helvetica" panose="020B0604020202020204" pitchFamily="34" charset="0"/>
              </a:rPr>
              <a:t>452</a:t>
            </a:r>
            <a:r>
              <a:rPr kumimoji="0" lang="en-US" sz="900" b="0" i="0" u="none" strike="noStrike" kern="0" cap="none" spc="0" normalizeH="0" baseline="0" noProof="0" dirty="0">
                <a:ln>
                  <a:noFill/>
                </a:ln>
                <a:solidFill>
                  <a:prstClr val="black"/>
                </a:solidFill>
                <a:effectLst/>
                <a:uLnTx/>
                <a:uFillTx/>
                <a:latin typeface="Helvetica" pitchFamily="34" charset="0"/>
                <a:ea typeface="+mn-ea"/>
                <a:cs typeface="+mn-cs"/>
              </a:rPr>
              <a:t> </a:t>
            </a:r>
          </a:p>
        </p:txBody>
      </p:sp>
      <p:sp>
        <p:nvSpPr>
          <p:cNvPr id="43" name="Rectangle 39">
            <a:extLst>
              <a:ext uri="{FF2B5EF4-FFF2-40B4-BE49-F238E27FC236}">
                <a16:creationId xmlns:a16="http://schemas.microsoft.com/office/drawing/2014/main" id="{D0BE245E-8BDE-020A-5423-4B4AF668F9B0}"/>
              </a:ext>
            </a:extLst>
          </p:cNvPr>
          <p:cNvSpPr>
            <a:spLocks noChangeArrowheads="1"/>
          </p:cNvSpPr>
          <p:nvPr/>
        </p:nvSpPr>
        <p:spPr bwMode="auto">
          <a:xfrm>
            <a:off x="4600300" y="3924058"/>
            <a:ext cx="1981200" cy="498205"/>
          </a:xfrm>
          <a:prstGeom prst="rect">
            <a:avLst/>
          </a:prstGeom>
          <a:solidFill>
            <a:schemeClr val="tx2">
              <a:lumMod val="20000"/>
              <a:lumOff val="80000"/>
            </a:schemeClr>
          </a:solidFill>
          <a:ln>
            <a:noFill/>
          </a:ln>
          <a:scene3d>
            <a:camera prst="orthographicFront"/>
            <a:lightRig rig="threePt" dir="t"/>
          </a:scene3d>
          <a:sp3d>
            <a:bevelT/>
          </a:sp3d>
        </p:spPr>
        <p:txBody>
          <a:bodyPr wrap="none" lIns="90488" tIns="44450" rIns="90488" bIns="4445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Helvetica" pitchFamily="34" charset="0"/>
                <a:ea typeface="+mn-ea"/>
                <a:cs typeface="+mn-cs"/>
              </a:rPr>
              <a:t>UNMANNED UNDERSEA</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Helvetica" pitchFamily="34" charset="0"/>
                <a:ea typeface="+mn-ea"/>
                <a:cs typeface="+mn-cs"/>
              </a:rPr>
              <a:t>SYSTEMS DIVISION</a:t>
            </a:r>
          </a:p>
          <a:p>
            <a:pPr marL="0" marR="0" lvl="0" indent="0" algn="ctr" defTabSz="914400" rtl="0" eaLnBrk="0" fontAlgn="auto" latinLnBrk="0" hangingPunct="0">
              <a:lnSpc>
                <a:spcPct val="100000"/>
              </a:lnSpc>
              <a:spcBef>
                <a:spcPts val="0"/>
              </a:spcBef>
              <a:spcAft>
                <a:spcPts val="0"/>
              </a:spcAft>
              <a:buClrTx/>
              <a:buSzTx/>
              <a:buFontTx/>
              <a:buNone/>
              <a:tabLst/>
              <a:defRPr/>
            </a:pPr>
            <a:r>
              <a:rPr lang="en-US" sz="1000" b="1" u="sng" dirty="0">
                <a:solidFill>
                  <a:schemeClr val="tx2">
                    <a:lumMod val="75000"/>
                  </a:schemeClr>
                </a:solidFill>
                <a:latin typeface="Helvetica" panose="020B0604020202020204" pitchFamily="34" charset="0"/>
                <a:cs typeface="Helvetica" panose="020B0604020202020204" pitchFamily="34" charset="0"/>
              </a:rPr>
              <a:t>453 </a:t>
            </a:r>
          </a:p>
        </p:txBody>
      </p:sp>
      <p:sp>
        <p:nvSpPr>
          <p:cNvPr id="44" name="Rectangle 39">
            <a:extLst>
              <a:ext uri="{FF2B5EF4-FFF2-40B4-BE49-F238E27FC236}">
                <a16:creationId xmlns:a16="http://schemas.microsoft.com/office/drawing/2014/main" id="{9DCB4764-A3B3-5C16-34A5-D4C75ECBCA67}"/>
              </a:ext>
            </a:extLst>
          </p:cNvPr>
          <p:cNvSpPr>
            <a:spLocks noChangeArrowheads="1"/>
          </p:cNvSpPr>
          <p:nvPr/>
        </p:nvSpPr>
        <p:spPr bwMode="auto">
          <a:xfrm>
            <a:off x="6750751" y="3929927"/>
            <a:ext cx="1981200" cy="498205"/>
          </a:xfrm>
          <a:prstGeom prst="rect">
            <a:avLst/>
          </a:prstGeom>
          <a:solidFill>
            <a:schemeClr val="tx2">
              <a:lumMod val="20000"/>
              <a:lumOff val="80000"/>
            </a:schemeClr>
          </a:solidFill>
          <a:ln>
            <a:noFill/>
          </a:ln>
          <a:scene3d>
            <a:camera prst="orthographicFront"/>
            <a:lightRig rig="threePt" dir="t"/>
          </a:scene3d>
          <a:sp3d>
            <a:bevelT/>
          </a:sp3d>
        </p:spPr>
        <p:txBody>
          <a:bodyPr wrap="none" lIns="90488" tIns="44450" rIns="90488" bIns="4445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Helvetica" pitchFamily="34" charset="0"/>
                <a:ea typeface="+mn-ea"/>
                <a:cs typeface="+mn-cs"/>
              </a:rPr>
              <a:t>DIGITAL ENGINEERING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Helvetica" pitchFamily="34" charset="0"/>
                <a:ea typeface="+mn-ea"/>
                <a:cs typeface="+mn-cs"/>
              </a:rPr>
              <a:t>DIVISION</a:t>
            </a:r>
          </a:p>
          <a:p>
            <a:pPr marL="0" marR="0" lvl="0" indent="0" algn="ctr" defTabSz="914400" rtl="0" eaLnBrk="0" fontAlgn="auto" latinLnBrk="0" hangingPunct="0">
              <a:lnSpc>
                <a:spcPct val="100000"/>
              </a:lnSpc>
              <a:spcBef>
                <a:spcPts val="0"/>
              </a:spcBef>
              <a:spcAft>
                <a:spcPts val="0"/>
              </a:spcAft>
              <a:buClrTx/>
              <a:buSzTx/>
              <a:buFontTx/>
              <a:buNone/>
              <a:tabLst/>
              <a:defRPr/>
            </a:pPr>
            <a:r>
              <a:rPr lang="en-US" sz="1000" b="1" u="sng" dirty="0">
                <a:solidFill>
                  <a:schemeClr val="tx2">
                    <a:lumMod val="75000"/>
                  </a:schemeClr>
                </a:solidFill>
                <a:latin typeface="Helvetica" panose="020B0604020202020204" pitchFamily="34" charset="0"/>
                <a:cs typeface="Helvetica" panose="020B0604020202020204" pitchFamily="34" charset="0"/>
              </a:rPr>
              <a:t>454</a:t>
            </a:r>
            <a:r>
              <a:rPr kumimoji="0" lang="en-US" sz="900" b="0" i="0" u="none" strike="noStrike" kern="0" cap="none" spc="0" normalizeH="0" baseline="0" noProof="0" dirty="0">
                <a:ln>
                  <a:noFill/>
                </a:ln>
                <a:solidFill>
                  <a:prstClr val="black"/>
                </a:solidFill>
                <a:effectLst/>
                <a:uLnTx/>
                <a:uFillTx/>
                <a:latin typeface="Helvetica" pitchFamily="34" charset="0"/>
                <a:ea typeface="+mn-ea"/>
                <a:cs typeface="+mn-cs"/>
              </a:rPr>
              <a:t> </a:t>
            </a:r>
          </a:p>
        </p:txBody>
      </p:sp>
      <p:sp>
        <p:nvSpPr>
          <p:cNvPr id="45" name="Rectangle 139">
            <a:extLst>
              <a:ext uri="{FF2B5EF4-FFF2-40B4-BE49-F238E27FC236}">
                <a16:creationId xmlns:a16="http://schemas.microsoft.com/office/drawing/2014/main" id="{9D711C54-9269-0F1A-BE00-FCADB1C6327E}"/>
              </a:ext>
            </a:extLst>
          </p:cNvPr>
          <p:cNvSpPr>
            <a:spLocks noChangeArrowheads="1"/>
          </p:cNvSpPr>
          <p:nvPr/>
        </p:nvSpPr>
        <p:spPr bwMode="auto">
          <a:xfrm>
            <a:off x="5598992" y="3070921"/>
            <a:ext cx="2658184" cy="569975"/>
          </a:xfrm>
          <a:prstGeom prst="rect">
            <a:avLst/>
          </a:prstGeom>
          <a:solidFill>
            <a:schemeClr val="accent1">
              <a:lumMod val="20000"/>
              <a:lumOff val="80000"/>
            </a:schemeClr>
          </a:solidFill>
          <a:ln w="57150">
            <a:noFill/>
          </a:ln>
          <a:scene3d>
            <a:camera prst="orthographicFront"/>
            <a:lightRig rig="threePt" dir="t"/>
          </a:scene3d>
          <a:sp3d>
            <a:bevelT/>
          </a:sp3d>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Helvetica" pitchFamily="34" charset="0"/>
                <a:ea typeface="+mn-ea"/>
                <a:cs typeface="+mn-cs"/>
              </a:rPr>
              <a:t>ENGINEERING, SCIENCE AND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Helvetica" pitchFamily="34" charset="0"/>
                <a:ea typeface="+mn-ea"/>
                <a:cs typeface="+mn-cs"/>
              </a:rPr>
              <a:t>TECHNOLOGY OFFICE </a:t>
            </a:r>
            <a:r>
              <a:rPr lang="en-US" sz="1100" b="1" u="sng" dirty="0">
                <a:solidFill>
                  <a:schemeClr val="tx2">
                    <a:lumMod val="75000"/>
                  </a:schemeClr>
                </a:solidFill>
                <a:latin typeface="Helvetica" panose="020B0604020202020204" pitchFamily="34" charset="0"/>
                <a:cs typeface="Helvetica" panose="020B0604020202020204" pitchFamily="34" charset="0"/>
              </a:rPr>
              <a:t>45T</a:t>
            </a:r>
          </a:p>
        </p:txBody>
      </p:sp>
      <p:sp>
        <p:nvSpPr>
          <p:cNvPr id="46" name="Rectangle 139">
            <a:extLst>
              <a:ext uri="{FF2B5EF4-FFF2-40B4-BE49-F238E27FC236}">
                <a16:creationId xmlns:a16="http://schemas.microsoft.com/office/drawing/2014/main" id="{74EF7DFC-D4B2-CA2A-5F7E-C31B86B6FB7D}"/>
              </a:ext>
            </a:extLst>
          </p:cNvPr>
          <p:cNvSpPr>
            <a:spLocks noChangeArrowheads="1"/>
          </p:cNvSpPr>
          <p:nvPr/>
        </p:nvSpPr>
        <p:spPr bwMode="auto">
          <a:xfrm>
            <a:off x="651776" y="1717336"/>
            <a:ext cx="2503321" cy="564213"/>
          </a:xfrm>
          <a:prstGeom prst="rect">
            <a:avLst/>
          </a:prstGeom>
          <a:solidFill>
            <a:schemeClr val="accent1">
              <a:lumMod val="20000"/>
              <a:lumOff val="80000"/>
            </a:schemeClr>
          </a:solidFill>
          <a:ln w="57150">
            <a:noFill/>
          </a:ln>
          <a:scene3d>
            <a:camera prst="orthographicFront"/>
            <a:lightRig rig="threePt" dir="t"/>
          </a:scene3d>
          <a:sp3d>
            <a:bevelT/>
          </a:sp3d>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900" b="1" i="0" u="none" strike="noStrike" kern="0" cap="none" spc="0" normalizeH="0" baseline="0" noProof="0" dirty="0">
                <a:ln>
                  <a:noFill/>
                </a:ln>
                <a:solidFill>
                  <a:prstClr val="black"/>
                </a:solidFill>
                <a:effectLst/>
                <a:uLnTx/>
                <a:uFillTx/>
                <a:latin typeface="Helvetica" pitchFamily="34" charset="0"/>
                <a:ea typeface="+mn-ea"/>
                <a:cs typeface="+mn-cs"/>
              </a:rPr>
              <a:t>DIRECTOR, USW UNMANNED SYSTEMS </a:t>
            </a:r>
            <a:br>
              <a:rPr kumimoji="0" lang="en-US" sz="900" b="1" i="0" u="none" strike="noStrike" kern="0" cap="none" spc="0" normalizeH="0" baseline="0" noProof="0" dirty="0">
                <a:ln>
                  <a:noFill/>
                </a:ln>
                <a:solidFill>
                  <a:prstClr val="black"/>
                </a:solidFill>
                <a:effectLst/>
                <a:uLnTx/>
                <a:uFillTx/>
                <a:latin typeface="Helvetica" pitchFamily="34" charset="0"/>
                <a:ea typeface="+mn-ea"/>
                <a:cs typeface="+mn-cs"/>
              </a:rPr>
            </a:br>
            <a:r>
              <a:rPr kumimoji="0" lang="en-US" sz="900" b="1" i="0" u="none" strike="noStrike" kern="0" cap="none" spc="0" normalizeH="0" baseline="0" noProof="0" dirty="0">
                <a:ln>
                  <a:noFill/>
                </a:ln>
                <a:solidFill>
                  <a:prstClr val="black"/>
                </a:solidFill>
                <a:effectLst/>
                <a:uLnTx/>
                <a:uFillTx/>
                <a:latin typeface="Helvetica" pitchFamily="34" charset="0"/>
                <a:ea typeface="+mn-ea"/>
                <a:cs typeface="+mn-cs"/>
              </a:rPr>
              <a:t>AND AUTONOMOUS BEHAVIOR </a:t>
            </a:r>
            <a:endParaRPr kumimoji="0" lang="en-US" sz="1000" b="0" u="none" strike="noStrike" kern="0" cap="none" spc="0" normalizeH="0" baseline="0" noProof="0" dirty="0">
              <a:ln>
                <a:noFill/>
              </a:ln>
              <a:solidFill>
                <a:prstClr val="black"/>
              </a:solidFill>
              <a:effectLst/>
              <a:uLnTx/>
              <a:uFillTx/>
              <a:latin typeface="Helvetica" pitchFamily="34" charset="0"/>
              <a:ea typeface="+mn-ea"/>
              <a:cs typeface="+mn-cs"/>
            </a:endParaRPr>
          </a:p>
        </p:txBody>
      </p:sp>
      <p:sp>
        <p:nvSpPr>
          <p:cNvPr id="47" name="Rectangle 141">
            <a:extLst>
              <a:ext uri="{FF2B5EF4-FFF2-40B4-BE49-F238E27FC236}">
                <a16:creationId xmlns:a16="http://schemas.microsoft.com/office/drawing/2014/main" id="{FF7F1935-12A9-E4D4-8F8D-32E6910357AE}"/>
              </a:ext>
            </a:extLst>
          </p:cNvPr>
          <p:cNvSpPr>
            <a:spLocks noChangeArrowheads="1"/>
          </p:cNvSpPr>
          <p:nvPr/>
        </p:nvSpPr>
        <p:spPr bwMode="auto">
          <a:xfrm>
            <a:off x="651776" y="3058250"/>
            <a:ext cx="2460359" cy="582928"/>
          </a:xfrm>
          <a:prstGeom prst="rect">
            <a:avLst/>
          </a:prstGeom>
          <a:solidFill>
            <a:schemeClr val="accent1">
              <a:lumMod val="20000"/>
              <a:lumOff val="80000"/>
            </a:schemeClr>
          </a:solidFill>
          <a:ln>
            <a:noFill/>
          </a:ln>
          <a:scene3d>
            <a:camera prst="orthographicFront"/>
            <a:lightRig rig="threePt" dir="t"/>
          </a:scene3d>
          <a:sp3d>
            <a:bevelT/>
          </a:sp3d>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lang="en-US" sz="1000" b="1" kern="0" dirty="0">
                <a:solidFill>
                  <a:prstClr val="black"/>
                </a:solidFill>
                <a:latin typeface="Helvetica" pitchFamily="34" charset="0"/>
              </a:rPr>
              <a:t>TECHNICAL DEPARTMENT</a:t>
            </a:r>
          </a:p>
          <a:p>
            <a:pPr marL="0" marR="0" lvl="0" indent="0" algn="ctr" defTabSz="914400" rtl="0" eaLnBrk="0" fontAlgn="auto" latinLnBrk="0" hangingPunct="0">
              <a:lnSpc>
                <a:spcPct val="100000"/>
              </a:lnSpc>
              <a:spcBef>
                <a:spcPts val="0"/>
              </a:spcBef>
              <a:spcAft>
                <a:spcPts val="0"/>
              </a:spcAft>
              <a:buClrTx/>
              <a:buSzTx/>
              <a:buFontTx/>
              <a:buNone/>
              <a:tabLst/>
              <a:defRPr/>
            </a:pPr>
            <a:r>
              <a:rPr lang="en-US" sz="1000" b="1" kern="0" dirty="0">
                <a:solidFill>
                  <a:prstClr val="black"/>
                </a:solidFill>
                <a:latin typeface="Helvetica" pitchFamily="34" charset="0"/>
              </a:rPr>
              <a:t>ACQUISITION ADVOCATE (TDAA)</a:t>
            </a:r>
          </a:p>
        </p:txBody>
      </p:sp>
      <p:sp>
        <p:nvSpPr>
          <p:cNvPr id="49" name="Rectangle 141">
            <a:extLst>
              <a:ext uri="{FF2B5EF4-FFF2-40B4-BE49-F238E27FC236}">
                <a16:creationId xmlns:a16="http://schemas.microsoft.com/office/drawing/2014/main" id="{4AB39AB4-F2BF-392A-CFCA-219F226BB1B0}"/>
              </a:ext>
            </a:extLst>
          </p:cNvPr>
          <p:cNvSpPr>
            <a:spLocks noChangeArrowheads="1"/>
          </p:cNvSpPr>
          <p:nvPr/>
        </p:nvSpPr>
        <p:spPr bwMode="auto">
          <a:xfrm>
            <a:off x="6381501" y="2342354"/>
            <a:ext cx="2578317" cy="582928"/>
          </a:xfrm>
          <a:prstGeom prst="rect">
            <a:avLst/>
          </a:prstGeom>
          <a:solidFill>
            <a:schemeClr val="accent1">
              <a:lumMod val="20000"/>
              <a:lumOff val="80000"/>
            </a:schemeClr>
          </a:solidFill>
          <a:ln>
            <a:noFill/>
          </a:ln>
          <a:scene3d>
            <a:camera prst="orthographicFront"/>
            <a:lightRig rig="threePt" dir="t"/>
          </a:scene3d>
          <a:sp3d>
            <a:bevelT/>
          </a:sp3d>
        </p:spPr>
        <p:txBody>
          <a:bodyPr wrap="none" lIns="92075" tIns="46038" rIns="92075" bIns="46038"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lang="en-US" sz="1000" b="1" kern="0" dirty="0">
                <a:solidFill>
                  <a:prstClr val="black"/>
                </a:solidFill>
                <a:latin typeface="Helvetica" pitchFamily="34" charset="0"/>
              </a:rPr>
              <a:t>DEPARTMENT CONTRACTS</a:t>
            </a:r>
          </a:p>
          <a:p>
            <a:pPr marL="0" marR="0" lvl="0" indent="0" algn="ctr" defTabSz="914400" rtl="0" eaLnBrk="0" fontAlgn="auto" latinLnBrk="0" hangingPunct="0">
              <a:lnSpc>
                <a:spcPct val="100000"/>
              </a:lnSpc>
              <a:spcBef>
                <a:spcPts val="0"/>
              </a:spcBef>
              <a:spcAft>
                <a:spcPts val="0"/>
              </a:spcAft>
              <a:buClrTx/>
              <a:buSzTx/>
              <a:buFontTx/>
              <a:buNone/>
              <a:tabLst/>
              <a:defRPr/>
            </a:pPr>
            <a:r>
              <a:rPr lang="en-US" sz="1000" b="1" kern="0" dirty="0">
                <a:solidFill>
                  <a:prstClr val="black"/>
                </a:solidFill>
                <a:latin typeface="Helvetica" pitchFamily="34" charset="0"/>
              </a:rPr>
              <a:t>MANAGER (DCM)</a:t>
            </a:r>
          </a:p>
        </p:txBody>
      </p:sp>
      <p:sp>
        <p:nvSpPr>
          <p:cNvPr id="3" name="TextBox 2">
            <a:extLst>
              <a:ext uri="{FF2B5EF4-FFF2-40B4-BE49-F238E27FC236}">
                <a16:creationId xmlns:a16="http://schemas.microsoft.com/office/drawing/2014/main" id="{A4FAE865-7A63-72F9-33A5-476F7846C1DE}"/>
              </a:ext>
            </a:extLst>
          </p:cNvPr>
          <p:cNvSpPr txBox="1"/>
          <p:nvPr/>
        </p:nvSpPr>
        <p:spPr>
          <a:xfrm>
            <a:off x="0" y="6554012"/>
            <a:ext cx="9144000" cy="276999"/>
          </a:xfrm>
          <a:prstGeom prst="rect">
            <a:avLst/>
          </a:prstGeom>
          <a:noFill/>
        </p:spPr>
        <p:txBody>
          <a:bodyPr wrap="square" rtlCol="0">
            <a:spAutoFit/>
          </a:bodyPr>
          <a:lstStyle/>
          <a:p>
            <a:pPr algn="ctr"/>
            <a:r>
              <a:rPr lang="en-US" sz="1200" dirty="0"/>
              <a:t>DISTRIBUTION STATEMENT A. Approved for public release. Distribution is unlimited</a:t>
            </a:r>
          </a:p>
        </p:txBody>
      </p:sp>
    </p:spTree>
    <p:extLst>
      <p:ext uri="{BB962C8B-B14F-4D97-AF65-F5344CB8AC3E}">
        <p14:creationId xmlns:p14="http://schemas.microsoft.com/office/powerpoint/2010/main" val="1832205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4800" y="4326130"/>
            <a:ext cx="2085066" cy="1358390"/>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1310695000"/>
              </p:ext>
            </p:extLst>
          </p:nvPr>
        </p:nvGraphicFramePr>
        <p:xfrm>
          <a:off x="4800600" y="4285931"/>
          <a:ext cx="2133600" cy="1398589"/>
        </p:xfrm>
        <a:graphic>
          <a:graphicData uri="http://schemas.openxmlformats.org/presentationml/2006/ole">
            <mc:AlternateContent xmlns:mc="http://schemas.openxmlformats.org/markup-compatibility/2006">
              <mc:Choice xmlns:v="urn:schemas-microsoft-com:vml" Requires="v">
                <p:oleObj r:id="rId3" imgW="1956600" imgH="1398960" progId="">
                  <p:embed/>
                </p:oleObj>
              </mc:Choice>
              <mc:Fallback>
                <p:oleObj r:id="rId3" imgW="1956600" imgH="1398960" progId="">
                  <p:embed/>
                  <p:pic>
                    <p:nvPicPr>
                      <p:cNvPr id="8" name="Object 7"/>
                      <p:cNvPicPr/>
                      <p:nvPr/>
                    </p:nvPicPr>
                    <p:blipFill>
                      <a:blip r:embed="rId4"/>
                      <a:stretch>
                        <a:fillRect/>
                      </a:stretch>
                    </p:blipFill>
                    <p:spPr>
                      <a:xfrm>
                        <a:off x="4800600" y="4285931"/>
                        <a:ext cx="2133600" cy="1398589"/>
                      </a:xfrm>
                      <a:prstGeom prst="rect">
                        <a:avLst/>
                      </a:prstGeom>
                      <a:ln w="0">
                        <a:solidFill>
                          <a:schemeClr val="bg1"/>
                        </a:solidFill>
                      </a:ln>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386036860"/>
              </p:ext>
            </p:extLst>
          </p:nvPr>
        </p:nvGraphicFramePr>
        <p:xfrm>
          <a:off x="2590800" y="4312920"/>
          <a:ext cx="2149475" cy="1371600"/>
        </p:xfrm>
        <a:graphic>
          <a:graphicData uri="http://schemas.openxmlformats.org/presentationml/2006/ole">
            <mc:AlternateContent xmlns:mc="http://schemas.openxmlformats.org/markup-compatibility/2006">
              <mc:Choice xmlns:v="urn:schemas-microsoft-com:vml" Requires="v">
                <p:oleObj r:id="rId5" imgW="2148840" imgH="1371600" progId="">
                  <p:embed/>
                </p:oleObj>
              </mc:Choice>
              <mc:Fallback>
                <p:oleObj r:id="rId5" imgW="2148840" imgH="1371600" progId="">
                  <p:embed/>
                  <p:pic>
                    <p:nvPicPr>
                      <p:cNvPr id="9" name="Object 8"/>
                      <p:cNvPicPr/>
                      <p:nvPr/>
                    </p:nvPicPr>
                    <p:blipFill>
                      <a:blip r:embed="rId6"/>
                      <a:stretch>
                        <a:fillRect/>
                      </a:stretch>
                    </p:blipFill>
                    <p:spPr>
                      <a:xfrm>
                        <a:off x="2590800" y="4312920"/>
                        <a:ext cx="2149475" cy="1371600"/>
                      </a:xfrm>
                      <a:prstGeom prst="rect">
                        <a:avLst/>
                      </a:prstGeom>
                      <a:ln w="0">
                        <a:solidFill>
                          <a:schemeClr val="bg1"/>
                        </a:solidFill>
                      </a:ln>
                    </p:spPr>
                  </p:pic>
                </p:oleObj>
              </mc:Fallback>
            </mc:AlternateContent>
          </a:graphicData>
        </a:graphic>
      </p:graphicFrame>
      <p:pic>
        <p:nvPicPr>
          <p:cNvPr id="10" name="Content Placeholder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200000">
            <a:off x="6622870" y="3252650"/>
            <a:ext cx="2783390" cy="2008329"/>
          </a:xfrm>
          <a:prstGeom prst="rect">
            <a:avLst/>
          </a:prstGeom>
        </p:spPr>
      </p:pic>
      <p:sp>
        <p:nvSpPr>
          <p:cNvPr id="17" name="TextBox 16"/>
          <p:cNvSpPr txBox="1"/>
          <p:nvPr/>
        </p:nvSpPr>
        <p:spPr>
          <a:xfrm>
            <a:off x="304800" y="2479403"/>
            <a:ext cx="3277985" cy="1015663"/>
          </a:xfrm>
          <a:prstGeom prst="rect">
            <a:avLst/>
          </a:prstGeom>
          <a:noFill/>
        </p:spPr>
        <p:txBody>
          <a:bodyPr wrap="square" rtlCol="0">
            <a:spAutoFit/>
          </a:bodyPr>
          <a:lstStyle/>
          <a:p>
            <a:r>
              <a:rPr lang="en-US" b="1" dirty="0">
                <a:latin typeface="Calibri" panose="020F0502020204030204" pitchFamily="34" charset="0"/>
                <a:cs typeface="Calibri" panose="020F0502020204030204" pitchFamily="34" charset="0"/>
              </a:rPr>
              <a:t>Customers: </a:t>
            </a:r>
            <a:r>
              <a:rPr lang="en-US" sz="1400" dirty="0">
                <a:latin typeface="Calibri" panose="020F0502020204030204" pitchFamily="34" charset="0"/>
                <a:cs typeface="Calibri" panose="020F0502020204030204" pitchFamily="34" charset="0"/>
              </a:rPr>
              <a:t>COMSUBFOR, PEO SSN, PEO UWS, PEO USC, PEO U&amp;W, PEO IWS, SSP, NAVSEA 05, USSOCOM, DARPA, ONR, others…</a:t>
            </a:r>
          </a:p>
        </p:txBody>
      </p:sp>
      <p:sp>
        <p:nvSpPr>
          <p:cNvPr id="18" name="Content Placeholder 1"/>
          <p:cNvSpPr txBox="1">
            <a:spLocks/>
          </p:cNvSpPr>
          <p:nvPr/>
        </p:nvSpPr>
        <p:spPr bwMode="auto">
          <a:xfrm>
            <a:off x="304800" y="1144739"/>
            <a:ext cx="4749338" cy="14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0487" tIns="44450" rIns="90487" bIns="44450" numCol="1" anchor="t" anchorCtr="0" compatLnSpc="1">
            <a:prstTxWarp prst="textNoShape">
              <a:avLst/>
            </a:prstTxWarp>
            <a:noAutofit/>
          </a:bodyPr>
          <a:lstStyle>
            <a:lvl1pPr marL="342900" indent="-342900" algn="l" rtl="0" eaLnBrk="0" fontAlgn="base" hangingPunct="0">
              <a:spcBef>
                <a:spcPct val="20000"/>
              </a:spcBef>
              <a:spcAft>
                <a:spcPct val="0"/>
              </a:spcAft>
              <a:buClr>
                <a:srgbClr val="0070C0"/>
              </a:buClr>
              <a:buSzPct val="100000"/>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0070C0"/>
              </a:buClr>
              <a:buSzPct val="100000"/>
              <a:buChar char="–"/>
              <a:defRPr sz="2000" b="1">
                <a:solidFill>
                  <a:schemeClr val="tx1"/>
                </a:solidFill>
                <a:latin typeface="+mn-lt"/>
              </a:defRPr>
            </a:lvl2pPr>
            <a:lvl3pPr marL="1143000" indent="-228600" algn="l" rtl="0" eaLnBrk="0" fontAlgn="base" hangingPunct="0">
              <a:spcBef>
                <a:spcPct val="20000"/>
              </a:spcBef>
              <a:spcAft>
                <a:spcPct val="0"/>
              </a:spcAft>
              <a:buClr>
                <a:srgbClr val="0070C0"/>
              </a:buClr>
              <a:buSzPct val="100000"/>
              <a:buChar char="»"/>
              <a:defRPr b="1">
                <a:solidFill>
                  <a:schemeClr val="tx1"/>
                </a:solidFill>
                <a:latin typeface="+mn-lt"/>
              </a:defRPr>
            </a:lvl3pPr>
            <a:lvl4pPr marL="1600200" indent="-228600" algn="l" rtl="0" eaLnBrk="0" fontAlgn="base" hangingPunct="0">
              <a:spcBef>
                <a:spcPct val="20000"/>
              </a:spcBef>
              <a:spcAft>
                <a:spcPct val="0"/>
              </a:spcAft>
              <a:buClr>
                <a:srgbClr val="0070C0"/>
              </a:buClr>
              <a:buSzPct val="100000"/>
              <a:buChar char="•"/>
              <a:defRPr sz="1600" b="1">
                <a:solidFill>
                  <a:schemeClr val="tx1"/>
                </a:solidFill>
                <a:latin typeface="+mn-lt"/>
              </a:defRPr>
            </a:lvl4pPr>
            <a:lvl5pPr marL="2057400" indent="-228600" algn="l" rtl="0" eaLnBrk="0" fontAlgn="base" hangingPunct="0">
              <a:spcBef>
                <a:spcPct val="20000"/>
              </a:spcBef>
              <a:spcAft>
                <a:spcPct val="0"/>
              </a:spcAft>
              <a:buClr>
                <a:srgbClr val="0070C0"/>
              </a:buClr>
              <a:buSzPct val="100000"/>
              <a:buChar char="–"/>
              <a:defRPr sz="1600" b="1">
                <a:solidFill>
                  <a:schemeClr val="tx1"/>
                </a:solidFill>
                <a:latin typeface="+mn-lt"/>
              </a:defRPr>
            </a:lvl5pPr>
            <a:lvl6pPr marL="2514600" indent="-228600" algn="l" rtl="0" eaLnBrk="0" fontAlgn="base" hangingPunct="0">
              <a:spcBef>
                <a:spcPct val="20000"/>
              </a:spcBef>
              <a:spcAft>
                <a:spcPct val="0"/>
              </a:spcAft>
              <a:buClr>
                <a:schemeClr val="accent2"/>
              </a:buClr>
              <a:buSzPct val="100000"/>
              <a:buChar char="–"/>
              <a:defRPr sz="1600" b="1">
                <a:solidFill>
                  <a:schemeClr val="tx1"/>
                </a:solidFill>
                <a:latin typeface="+mn-lt"/>
              </a:defRPr>
            </a:lvl6pPr>
            <a:lvl7pPr marL="2971800" indent="-228600" algn="l" rtl="0" eaLnBrk="0" fontAlgn="base" hangingPunct="0">
              <a:spcBef>
                <a:spcPct val="20000"/>
              </a:spcBef>
              <a:spcAft>
                <a:spcPct val="0"/>
              </a:spcAft>
              <a:buClr>
                <a:schemeClr val="accent2"/>
              </a:buClr>
              <a:buSzPct val="100000"/>
              <a:buChar char="–"/>
              <a:defRPr sz="1600" b="1">
                <a:solidFill>
                  <a:schemeClr val="tx1"/>
                </a:solidFill>
                <a:latin typeface="+mn-lt"/>
              </a:defRPr>
            </a:lvl7pPr>
            <a:lvl8pPr marL="3429000" indent="-228600" algn="l" rtl="0" eaLnBrk="0" fontAlgn="base" hangingPunct="0">
              <a:spcBef>
                <a:spcPct val="20000"/>
              </a:spcBef>
              <a:spcAft>
                <a:spcPct val="0"/>
              </a:spcAft>
              <a:buClr>
                <a:schemeClr val="accent2"/>
              </a:buClr>
              <a:buSzPct val="100000"/>
              <a:buChar char="–"/>
              <a:defRPr sz="1600" b="1">
                <a:solidFill>
                  <a:schemeClr val="tx1"/>
                </a:solidFill>
                <a:latin typeface="+mn-lt"/>
              </a:defRPr>
            </a:lvl8pPr>
            <a:lvl9pPr marL="3886200" indent="-228600" algn="l" rtl="0" eaLnBrk="0" fontAlgn="base" hangingPunct="0">
              <a:spcBef>
                <a:spcPct val="20000"/>
              </a:spcBef>
              <a:spcAft>
                <a:spcPct val="0"/>
              </a:spcAft>
              <a:buClr>
                <a:schemeClr val="accent2"/>
              </a:buClr>
              <a:buSzPct val="100000"/>
              <a:buChar char="–"/>
              <a:defRPr sz="1600" b="1">
                <a:solidFill>
                  <a:schemeClr val="tx1"/>
                </a:solidFill>
                <a:latin typeface="+mn-lt"/>
              </a:defRPr>
            </a:lvl9pPr>
          </a:lstStyle>
          <a:p>
            <a:pPr marL="0" indent="0">
              <a:buClr>
                <a:schemeClr val="tx1"/>
              </a:buClr>
              <a:buFontTx/>
              <a:buNone/>
              <a:defRPr/>
            </a:pPr>
            <a:r>
              <a:rPr lang="en-US" sz="1800" kern="0" dirty="0">
                <a:latin typeface="Calibri" panose="020F0502020204030204" pitchFamily="34" charset="0"/>
                <a:cs typeface="Calibri" panose="020F0502020204030204" pitchFamily="34" charset="0"/>
              </a:rPr>
              <a:t>Warfare Center Technical Capabilities</a:t>
            </a:r>
          </a:p>
          <a:p>
            <a:pPr marL="171450" indent="-171450">
              <a:lnSpc>
                <a:spcPct val="90000"/>
              </a:lnSpc>
              <a:buClr>
                <a:schemeClr val="tx1"/>
              </a:buClr>
              <a:buFont typeface="Arial" panose="020B0604020202020204" pitchFamily="34" charset="0"/>
              <a:buChar char="•"/>
              <a:defRPr/>
            </a:pPr>
            <a:r>
              <a:rPr lang="en-US" sz="1400" b="0" kern="0" dirty="0">
                <a:latin typeface="Calibri" panose="020F0502020204030204" pitchFamily="34" charset="0"/>
                <a:cs typeface="Calibri" panose="020F0502020204030204" pitchFamily="34" charset="0"/>
              </a:rPr>
              <a:t>NP09 – USW Launcher Systems and Payload Integration</a:t>
            </a:r>
          </a:p>
          <a:p>
            <a:pPr marL="171450" indent="-171450">
              <a:lnSpc>
                <a:spcPct val="90000"/>
              </a:lnSpc>
              <a:buClr>
                <a:schemeClr val="tx1"/>
              </a:buClr>
              <a:buFont typeface="Arial" panose="020B0604020202020204" pitchFamily="34" charset="0"/>
              <a:buChar char="•"/>
              <a:defRPr/>
            </a:pPr>
            <a:r>
              <a:rPr lang="en-US" sz="1400" b="0" kern="0" dirty="0">
                <a:latin typeface="Calibri" panose="020F0502020204030204" pitchFamily="34" charset="0"/>
                <a:cs typeface="Calibri" panose="020F0502020204030204" pitchFamily="34" charset="0"/>
              </a:rPr>
              <a:t>NP10 – Submarine Tactical Missile Integration</a:t>
            </a:r>
            <a:endParaRPr lang="en-US" sz="1400" b="0" i="1" kern="0" dirty="0">
              <a:latin typeface="Calibri" panose="020F0502020204030204" pitchFamily="34" charset="0"/>
              <a:cs typeface="Calibri" panose="020F0502020204030204" pitchFamily="34" charset="0"/>
            </a:endParaRPr>
          </a:p>
          <a:p>
            <a:pPr marL="171450" indent="-171450">
              <a:lnSpc>
                <a:spcPct val="90000"/>
              </a:lnSpc>
              <a:buClr>
                <a:schemeClr val="tx1"/>
              </a:buClr>
              <a:buFont typeface="Arial" panose="020B0604020202020204" pitchFamily="34" charset="0"/>
              <a:buChar char="•"/>
              <a:defRPr/>
            </a:pPr>
            <a:r>
              <a:rPr lang="en-US" sz="1400" b="0" kern="0" dirty="0">
                <a:latin typeface="Calibri" panose="020F0502020204030204" pitchFamily="34" charset="0"/>
                <a:cs typeface="Calibri" panose="020F0502020204030204" pitchFamily="34" charset="0"/>
              </a:rPr>
              <a:t>NP11 – USW Autonomous Vehicles</a:t>
            </a:r>
          </a:p>
          <a:p>
            <a:pPr marL="171450" indent="-171450">
              <a:lnSpc>
                <a:spcPct val="90000"/>
              </a:lnSpc>
              <a:buClr>
                <a:schemeClr val="tx1"/>
              </a:buClr>
              <a:buFont typeface="Arial" panose="020B0604020202020204" pitchFamily="34" charset="0"/>
              <a:buChar char="•"/>
              <a:defRPr/>
            </a:pPr>
            <a:r>
              <a:rPr lang="en-US" sz="1400" b="0" kern="0" dirty="0">
                <a:latin typeface="Calibri" panose="020F0502020204030204" pitchFamily="34" charset="0"/>
                <a:cs typeface="Calibri" panose="020F0502020204030204" pitchFamily="34" charset="0"/>
              </a:rPr>
              <a:t>NP20 – Subsea and Seabed Systems</a:t>
            </a:r>
          </a:p>
        </p:txBody>
      </p:sp>
      <p:graphicFrame>
        <p:nvGraphicFramePr>
          <p:cNvPr id="14" name="Chart 13"/>
          <p:cNvGraphicFramePr>
            <a:graphicFrameLocks/>
          </p:cNvGraphicFramePr>
          <p:nvPr>
            <p:extLst>
              <p:ext uri="{D42A27DB-BD31-4B8C-83A1-F6EECF244321}">
                <p14:modId xmlns:p14="http://schemas.microsoft.com/office/powerpoint/2010/main" val="3117605133"/>
              </p:ext>
            </p:extLst>
          </p:nvPr>
        </p:nvGraphicFramePr>
        <p:xfrm>
          <a:off x="3722291" y="2140958"/>
          <a:ext cx="3433565" cy="2171962"/>
        </p:xfrm>
        <a:graphic>
          <a:graphicData uri="http://schemas.openxmlformats.org/drawingml/2006/chart">
            <c:chart xmlns:c="http://schemas.openxmlformats.org/drawingml/2006/chart" xmlns:r="http://schemas.openxmlformats.org/officeDocument/2006/relationships" r:id="rId8"/>
          </a:graphicData>
        </a:graphic>
      </p:graphicFrame>
      <p:pic>
        <p:nvPicPr>
          <p:cNvPr id="15" name="Picture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7" name="Slide Number Placeholder 6"/>
          <p:cNvSpPr>
            <a:spLocks noGrp="1"/>
          </p:cNvSpPr>
          <p:nvPr>
            <p:ph type="sldNum" sz="quarter" idx="12"/>
          </p:nvPr>
        </p:nvSpPr>
        <p:spPr/>
        <p:txBody>
          <a:bodyPr/>
          <a:lstStyle/>
          <a:p>
            <a:pPr fontAlgn="base">
              <a:spcBef>
                <a:spcPct val="0"/>
              </a:spcBef>
              <a:spcAft>
                <a:spcPct val="0"/>
              </a:spcAft>
              <a:defRPr/>
            </a:pPr>
            <a:fld id="{783DA1EA-81FB-4CE0-AEAE-36FAB6319A75}" type="slidenum">
              <a:rPr lang="en-US" smtClean="0"/>
              <a:pPr fontAlgn="base">
                <a:spcBef>
                  <a:spcPct val="0"/>
                </a:spcBef>
                <a:spcAft>
                  <a:spcPct val="0"/>
                </a:spcAft>
                <a:defRPr/>
              </a:pPr>
              <a:t>5</a:t>
            </a:fld>
            <a:endParaRPr lang="en-US" dirty="0"/>
          </a:p>
        </p:txBody>
      </p:sp>
      <p:sp>
        <p:nvSpPr>
          <p:cNvPr id="6" name="Title 2">
            <a:extLst>
              <a:ext uri="{FF2B5EF4-FFF2-40B4-BE49-F238E27FC236}">
                <a16:creationId xmlns:a16="http://schemas.microsoft.com/office/drawing/2014/main" id="{4C594B47-E5F8-E974-DD27-6F701BFCAE66}"/>
              </a:ext>
            </a:extLst>
          </p:cNvPr>
          <p:cNvSpPr>
            <a:spLocks noGrp="1"/>
          </p:cNvSpPr>
          <p:nvPr>
            <p:ph type="title"/>
          </p:nvPr>
        </p:nvSpPr>
        <p:spPr>
          <a:xfrm>
            <a:off x="1442244" y="424155"/>
            <a:ext cx="6411911" cy="4667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2800" dirty="0">
                <a:effectLst>
                  <a:outerShdw blurRad="38100" dist="38100" dir="2700000" algn="tl">
                    <a:srgbClr val="000000">
                      <a:alpha val="43137"/>
                    </a:srgbClr>
                  </a:outerShdw>
                </a:effectLst>
              </a:rPr>
              <a:t>USW Platforms &amp; Payload Integration Department - Code 45 Overview</a:t>
            </a:r>
            <a:r>
              <a:rPr lang="en-US" sz="1800" dirty="0">
                <a:effectLst>
                  <a:outerShdw blurRad="38100" dist="38100" dir="2700000" algn="tl">
                    <a:srgbClr val="000000">
                      <a:alpha val="43137"/>
                    </a:srgbClr>
                  </a:outerShdw>
                </a:effectLst>
              </a:rPr>
              <a:t> (cont’d)</a:t>
            </a:r>
            <a:br>
              <a:rPr lang="en-US" sz="2800" dirty="0">
                <a:effectLst>
                  <a:outerShdw blurRad="38100" dist="38100" dir="2700000" algn="tl">
                    <a:srgbClr val="000000">
                      <a:alpha val="43137"/>
                    </a:srgbClr>
                  </a:outerShdw>
                </a:effectLst>
              </a:rPr>
            </a:br>
            <a:endParaRPr lang="en-US" sz="2800" dirty="0">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8572318F-5D5A-8D93-58EF-15D8579F8A58}"/>
              </a:ext>
            </a:extLst>
          </p:cNvPr>
          <p:cNvSpPr txBox="1"/>
          <p:nvPr/>
        </p:nvSpPr>
        <p:spPr>
          <a:xfrm>
            <a:off x="0" y="6554012"/>
            <a:ext cx="9144000" cy="276999"/>
          </a:xfrm>
          <a:prstGeom prst="rect">
            <a:avLst/>
          </a:prstGeom>
          <a:noFill/>
        </p:spPr>
        <p:txBody>
          <a:bodyPr wrap="square" rtlCol="0">
            <a:spAutoFit/>
          </a:bodyPr>
          <a:lstStyle/>
          <a:p>
            <a:pPr algn="ctr"/>
            <a:r>
              <a:rPr lang="en-US" sz="1200" dirty="0"/>
              <a:t>DISTRIBUTION STATEMENT A. Approved for public release. Distribution is unlimited</a:t>
            </a:r>
          </a:p>
        </p:txBody>
      </p:sp>
    </p:spTree>
    <p:extLst>
      <p:ext uri="{BB962C8B-B14F-4D97-AF65-F5344CB8AC3E}">
        <p14:creationId xmlns:p14="http://schemas.microsoft.com/office/powerpoint/2010/main" val="3167631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10"/>
          <p:cNvSpPr>
            <a:spLocks noGrp="1"/>
          </p:cNvSpPr>
          <p:nvPr>
            <p:ph sz="half" idx="2"/>
          </p:nvPr>
        </p:nvSpPr>
        <p:spPr>
          <a:xfrm>
            <a:off x="576604" y="975543"/>
            <a:ext cx="7814528" cy="5385545"/>
          </a:xfrm>
        </p:spPr>
        <p:txBody>
          <a:bodyPr/>
          <a:lstStyle/>
          <a:p>
            <a:pPr marL="0" indent="0">
              <a:buNone/>
            </a:pPr>
            <a:r>
              <a:rPr lang="en-US" altLang="en-US" sz="1600" b="1" dirty="0"/>
              <a:t>NP09 - </a:t>
            </a:r>
            <a:r>
              <a:rPr lang="en-US" sz="1600" b="1" kern="0" dirty="0">
                <a:cs typeface="Calibri" panose="020F0502020204030204" pitchFamily="34" charset="0"/>
              </a:rPr>
              <a:t>USW Launcher Systems and Payload Integration</a:t>
            </a:r>
            <a:endParaRPr lang="en-US" sz="1600" b="1" dirty="0"/>
          </a:p>
          <a:p>
            <a:r>
              <a:rPr lang="en-US" altLang="en-US" sz="1600" dirty="0"/>
              <a:t>Growth across the customer base in support of multiple new TEMPALT efforts and increases in SSN(X) tasking, Virginia Payload Module analytical requirements, continued integration efforts of Undersea Dominance Payloads and Dry Deck Shelter (DDS)</a:t>
            </a:r>
          </a:p>
          <a:p>
            <a:pPr marL="0" indent="0">
              <a:buNone/>
            </a:pPr>
            <a:endParaRPr lang="en-US" sz="1600" dirty="0"/>
          </a:p>
          <a:p>
            <a:pPr marL="0" indent="0">
              <a:buNone/>
            </a:pPr>
            <a:r>
              <a:rPr lang="en-US" sz="1600" b="1" kern="0" dirty="0">
                <a:cs typeface="Calibri" panose="020F0502020204030204" pitchFamily="34" charset="0"/>
              </a:rPr>
              <a:t>NP10 – Submarine Tactical Missile Integration</a:t>
            </a:r>
            <a:endParaRPr lang="en-US" sz="1600" b="1" i="1" kern="0" dirty="0">
              <a:cs typeface="Calibri" panose="020F0502020204030204" pitchFamily="34" charset="0"/>
            </a:endParaRPr>
          </a:p>
          <a:p>
            <a:r>
              <a:rPr lang="en-US" sz="1600" dirty="0"/>
              <a:t>Strategic System Programs All Up Round simulator efforts leveraging Tomahawk MK112</a:t>
            </a:r>
          </a:p>
          <a:p>
            <a:r>
              <a:rPr lang="en-US" sz="1600" dirty="0"/>
              <a:t>Foreign Military Sales efforts remain stable and Allied support growth anticipated due to AUKUS</a:t>
            </a:r>
          </a:p>
          <a:p>
            <a:pPr marL="0" indent="0">
              <a:buNone/>
              <a:defRPr/>
            </a:pPr>
            <a:endParaRPr lang="en-US" altLang="en-US" sz="1600" dirty="0"/>
          </a:p>
          <a:p>
            <a:pPr marL="0" indent="0">
              <a:buNone/>
              <a:defRPr/>
            </a:pPr>
            <a:r>
              <a:rPr lang="en-US" altLang="en-US" sz="1600" b="1" dirty="0"/>
              <a:t>NP11 - USW Autonomous Vehicles</a:t>
            </a:r>
          </a:p>
          <a:p>
            <a:pPr>
              <a:defRPr/>
            </a:pPr>
            <a:r>
              <a:rPr lang="en-US" altLang="en-US" sz="1600" dirty="0"/>
              <a:t>Growth across the customer base for payload and sensor development and integration, Large Vehicle Integration, Full Spectrum Undersea Warfare Innovative Naval Prototype and Joint Undersea Surveillance and Targeting support, Autonomy integration and Digital Engineering Efforts, along with increasing requirements associated with C45's UUV Software Support Agent Role</a:t>
            </a:r>
            <a:endParaRPr lang="en-US" sz="1600" dirty="0">
              <a:solidFill>
                <a:schemeClr val="tx2"/>
              </a:solidFill>
            </a:endParaRPr>
          </a:p>
          <a:p>
            <a:pPr marL="0" indent="0">
              <a:buNone/>
            </a:pPr>
            <a:endParaRPr lang="en-US" sz="1600" b="1" dirty="0"/>
          </a:p>
          <a:p>
            <a:pPr marL="0" indent="0">
              <a:buNone/>
              <a:defRPr/>
            </a:pPr>
            <a:r>
              <a:rPr lang="en-US" altLang="en-US" sz="1600" b="1" dirty="0"/>
              <a:t>NP20 - Subsea and Seabed Systems</a:t>
            </a:r>
          </a:p>
          <a:p>
            <a:pPr>
              <a:defRPr/>
            </a:pPr>
            <a:r>
              <a:rPr lang="en-US" altLang="en-US" sz="1600" dirty="0"/>
              <a:t>Growth across the customer base for payload, sensor and platform development and integration</a:t>
            </a:r>
            <a:endParaRPr lang="en-US" sz="1600" dirty="0"/>
          </a:p>
        </p:txBody>
      </p:sp>
      <p:sp>
        <p:nvSpPr>
          <p:cNvPr id="6148" name="Rectangle 3"/>
          <p:cNvSpPr>
            <a:spLocks noChangeArrowheads="1"/>
          </p:cNvSpPr>
          <p:nvPr/>
        </p:nvSpPr>
        <p:spPr bwMode="auto">
          <a:xfrm>
            <a:off x="1143001" y="1443015"/>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SzPct val="100000"/>
              <a:buChar char="•"/>
              <a:defRPr sz="2400" b="1">
                <a:solidFill>
                  <a:schemeClr val="tx1"/>
                </a:solidFill>
                <a:latin typeface="Arial" panose="020B0604020202020204" pitchFamily="34" charset="0"/>
              </a:defRPr>
            </a:lvl1pPr>
            <a:lvl2pPr marL="742950" indent="-285750">
              <a:spcBef>
                <a:spcPct val="20000"/>
              </a:spcBef>
              <a:buClr>
                <a:schemeClr val="accent2"/>
              </a:buClr>
              <a:buSzPct val="100000"/>
              <a:buChar char="–"/>
              <a:defRPr sz="2000" b="1">
                <a:solidFill>
                  <a:schemeClr val="tx1"/>
                </a:solidFill>
                <a:latin typeface="Arial" panose="020B0604020202020204" pitchFamily="34" charset="0"/>
              </a:defRPr>
            </a:lvl2pPr>
            <a:lvl3pPr marL="1143000" indent="-228600">
              <a:spcBef>
                <a:spcPct val="20000"/>
              </a:spcBef>
              <a:buClr>
                <a:schemeClr val="accent2"/>
              </a:buClr>
              <a:buSzPct val="100000"/>
              <a:buChar char="»"/>
              <a:defRPr b="1">
                <a:solidFill>
                  <a:schemeClr val="tx1"/>
                </a:solidFill>
                <a:latin typeface="Arial" panose="020B0604020202020204" pitchFamily="34" charset="0"/>
              </a:defRPr>
            </a:lvl3pPr>
            <a:lvl4pPr marL="1600200" indent="-228600">
              <a:spcBef>
                <a:spcPct val="20000"/>
              </a:spcBef>
              <a:buClr>
                <a:schemeClr val="accent2"/>
              </a:buClr>
              <a:buSzPct val="100000"/>
              <a:buChar char="•"/>
              <a:defRPr sz="1600" b="1">
                <a:solidFill>
                  <a:schemeClr val="tx1"/>
                </a:solidFill>
                <a:latin typeface="Arial" panose="020B0604020202020204" pitchFamily="34" charset="0"/>
              </a:defRPr>
            </a:lvl4pPr>
            <a:lvl5pPr marL="2057400" indent="-228600">
              <a:spcBef>
                <a:spcPct val="20000"/>
              </a:spcBef>
              <a:buClr>
                <a:schemeClr val="accent2"/>
              </a:buClr>
              <a:buSzPct val="100000"/>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1600" b="1">
                <a:solidFill>
                  <a:schemeClr val="tx1"/>
                </a:solidFill>
                <a:latin typeface="Arial" panose="020B0604020202020204" pitchFamily="34" charset="0"/>
              </a:defRPr>
            </a:lvl9pPr>
          </a:lstStyle>
          <a:p>
            <a:pPr eaLnBrk="1" hangingPunct="1">
              <a:spcBef>
                <a:spcPct val="0"/>
              </a:spcBef>
              <a:buClrTx/>
              <a:buSzTx/>
              <a:buFontTx/>
              <a:buNone/>
            </a:pPr>
            <a:endParaRPr lang="en-US" altLang="en-US" sz="1350" b="0"/>
          </a:p>
        </p:txBody>
      </p:sp>
      <p:sp>
        <p:nvSpPr>
          <p:cNvPr id="6149" name="Rectangle 81"/>
          <p:cNvSpPr>
            <a:spLocks noChangeArrowheads="1"/>
          </p:cNvSpPr>
          <p:nvPr/>
        </p:nvSpPr>
        <p:spPr bwMode="auto">
          <a:xfrm>
            <a:off x="1143001" y="3518275"/>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SzPct val="100000"/>
              <a:buChar char="•"/>
              <a:defRPr sz="2400" b="1">
                <a:solidFill>
                  <a:schemeClr val="tx1"/>
                </a:solidFill>
                <a:latin typeface="Arial" panose="020B0604020202020204" pitchFamily="34" charset="0"/>
              </a:defRPr>
            </a:lvl1pPr>
            <a:lvl2pPr marL="742950" indent="-285750">
              <a:spcBef>
                <a:spcPct val="20000"/>
              </a:spcBef>
              <a:buClr>
                <a:schemeClr val="accent2"/>
              </a:buClr>
              <a:buSzPct val="100000"/>
              <a:buChar char="–"/>
              <a:defRPr sz="2000" b="1">
                <a:solidFill>
                  <a:schemeClr val="tx1"/>
                </a:solidFill>
                <a:latin typeface="Arial" panose="020B0604020202020204" pitchFamily="34" charset="0"/>
              </a:defRPr>
            </a:lvl2pPr>
            <a:lvl3pPr marL="1143000" indent="-228600">
              <a:spcBef>
                <a:spcPct val="20000"/>
              </a:spcBef>
              <a:buClr>
                <a:schemeClr val="accent2"/>
              </a:buClr>
              <a:buSzPct val="100000"/>
              <a:buChar char="»"/>
              <a:defRPr b="1">
                <a:solidFill>
                  <a:schemeClr val="tx1"/>
                </a:solidFill>
                <a:latin typeface="Arial" panose="020B0604020202020204" pitchFamily="34" charset="0"/>
              </a:defRPr>
            </a:lvl3pPr>
            <a:lvl4pPr marL="1600200" indent="-228600">
              <a:spcBef>
                <a:spcPct val="20000"/>
              </a:spcBef>
              <a:buClr>
                <a:schemeClr val="accent2"/>
              </a:buClr>
              <a:buSzPct val="100000"/>
              <a:buChar char="•"/>
              <a:defRPr sz="1600" b="1">
                <a:solidFill>
                  <a:schemeClr val="tx1"/>
                </a:solidFill>
                <a:latin typeface="Arial" panose="020B0604020202020204" pitchFamily="34" charset="0"/>
              </a:defRPr>
            </a:lvl4pPr>
            <a:lvl5pPr marL="2057400" indent="-228600">
              <a:spcBef>
                <a:spcPct val="20000"/>
              </a:spcBef>
              <a:buClr>
                <a:schemeClr val="accent2"/>
              </a:buClr>
              <a:buSzPct val="100000"/>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1600" b="1">
                <a:solidFill>
                  <a:schemeClr val="tx1"/>
                </a:solidFill>
                <a:latin typeface="Arial" panose="020B0604020202020204" pitchFamily="34" charset="0"/>
              </a:defRPr>
            </a:lvl9pPr>
          </a:lstStyle>
          <a:p>
            <a:pPr eaLnBrk="1" hangingPunct="1">
              <a:spcBef>
                <a:spcPct val="0"/>
              </a:spcBef>
              <a:buClrTx/>
              <a:buSzTx/>
              <a:buFontTx/>
              <a:buNone/>
            </a:pPr>
            <a:endParaRPr lang="en-US" altLang="en-US" sz="1350" b="0"/>
          </a:p>
        </p:txBody>
      </p:sp>
      <p:sp>
        <p:nvSpPr>
          <p:cNvPr id="6150" name="Rectangle 445"/>
          <p:cNvSpPr>
            <a:spLocks noChangeArrowheads="1"/>
          </p:cNvSpPr>
          <p:nvPr/>
        </p:nvSpPr>
        <p:spPr bwMode="auto">
          <a:xfrm>
            <a:off x="1143001" y="2001419"/>
            <a:ext cx="18473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spcBef>
                <a:spcPct val="20000"/>
              </a:spcBef>
              <a:buClr>
                <a:schemeClr val="accent2"/>
              </a:buClr>
              <a:buSzPct val="100000"/>
              <a:buChar char="•"/>
              <a:defRPr sz="2400" b="1">
                <a:solidFill>
                  <a:schemeClr val="tx1"/>
                </a:solidFill>
                <a:latin typeface="Arial" panose="020B0604020202020204" pitchFamily="34" charset="0"/>
              </a:defRPr>
            </a:lvl1pPr>
            <a:lvl2pPr marL="742950" indent="-285750">
              <a:spcBef>
                <a:spcPct val="20000"/>
              </a:spcBef>
              <a:buClr>
                <a:schemeClr val="accent2"/>
              </a:buClr>
              <a:buSzPct val="100000"/>
              <a:buChar char="–"/>
              <a:defRPr sz="2000" b="1">
                <a:solidFill>
                  <a:schemeClr val="tx1"/>
                </a:solidFill>
                <a:latin typeface="Arial" panose="020B0604020202020204" pitchFamily="34" charset="0"/>
              </a:defRPr>
            </a:lvl2pPr>
            <a:lvl3pPr marL="1143000" indent="-228600">
              <a:spcBef>
                <a:spcPct val="20000"/>
              </a:spcBef>
              <a:buClr>
                <a:schemeClr val="accent2"/>
              </a:buClr>
              <a:buSzPct val="100000"/>
              <a:buChar char="»"/>
              <a:defRPr b="1">
                <a:solidFill>
                  <a:schemeClr val="tx1"/>
                </a:solidFill>
                <a:latin typeface="Arial" panose="020B0604020202020204" pitchFamily="34" charset="0"/>
              </a:defRPr>
            </a:lvl3pPr>
            <a:lvl4pPr marL="1600200" indent="-228600">
              <a:spcBef>
                <a:spcPct val="20000"/>
              </a:spcBef>
              <a:buClr>
                <a:schemeClr val="accent2"/>
              </a:buClr>
              <a:buSzPct val="100000"/>
              <a:buChar char="•"/>
              <a:defRPr sz="1600" b="1">
                <a:solidFill>
                  <a:schemeClr val="tx1"/>
                </a:solidFill>
                <a:latin typeface="Arial" panose="020B0604020202020204" pitchFamily="34" charset="0"/>
              </a:defRPr>
            </a:lvl4pPr>
            <a:lvl5pPr marL="2057400" indent="-228600">
              <a:spcBef>
                <a:spcPct val="20000"/>
              </a:spcBef>
              <a:buClr>
                <a:schemeClr val="accent2"/>
              </a:buClr>
              <a:buSzPct val="100000"/>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100000"/>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100000"/>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100000"/>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100000"/>
              <a:buChar char="–"/>
              <a:defRPr sz="1600" b="1">
                <a:solidFill>
                  <a:schemeClr val="tx1"/>
                </a:solidFill>
                <a:latin typeface="Arial" panose="020B0604020202020204" pitchFamily="34" charset="0"/>
              </a:defRPr>
            </a:lvl9pPr>
          </a:lstStyle>
          <a:p>
            <a:pPr eaLnBrk="1" hangingPunct="1">
              <a:spcBef>
                <a:spcPct val="0"/>
              </a:spcBef>
              <a:buClrTx/>
              <a:buSzTx/>
              <a:buFontTx/>
              <a:buNone/>
            </a:pPr>
            <a:endParaRPr lang="en-US" altLang="en-US" sz="1350" b="0"/>
          </a:p>
        </p:txBody>
      </p:sp>
      <p:sp>
        <p:nvSpPr>
          <p:cNvPr id="2" name="Rectangle 1"/>
          <p:cNvSpPr/>
          <p:nvPr/>
        </p:nvSpPr>
        <p:spPr>
          <a:xfrm>
            <a:off x="1639832" y="81771"/>
            <a:ext cx="6535013" cy="523220"/>
          </a:xfrm>
          <a:prstGeom prst="rect">
            <a:avLst/>
          </a:prstGeom>
        </p:spPr>
        <p:txBody>
          <a:bodyPr wrap="square">
            <a:spAutoFit/>
          </a:bodyPr>
          <a:lstStyle/>
          <a:p>
            <a:pPr algn="ctr" fontAlgn="base">
              <a:spcBef>
                <a:spcPct val="0"/>
              </a:spcBef>
              <a:spcAft>
                <a:spcPct val="0"/>
              </a:spcAft>
            </a:pPr>
            <a:r>
              <a:rPr lang="en-US" sz="2800" b="1" dirty="0">
                <a:effectLst>
                  <a:outerShdw blurRad="38100" dist="38100" dir="2700000" algn="tl">
                    <a:srgbClr val="000000">
                      <a:alpha val="43137"/>
                    </a:srgbClr>
                  </a:outerShdw>
                </a:effectLst>
              </a:rPr>
              <a:t>C45 Demand Increase Summary</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6" name="Slide Number Placeholder 5"/>
          <p:cNvSpPr>
            <a:spLocks noGrp="1"/>
          </p:cNvSpPr>
          <p:nvPr>
            <p:ph type="sldNum" sz="quarter" idx="12"/>
          </p:nvPr>
        </p:nvSpPr>
        <p:spPr/>
        <p:txBody>
          <a:bodyPr/>
          <a:lstStyle/>
          <a:p>
            <a:pPr>
              <a:defRPr/>
            </a:pPr>
            <a:fld id="{090A67D3-FBC5-4602-9642-7038228F45C2}" type="slidenum">
              <a:rPr lang="en-US" smtClean="0"/>
              <a:pPr>
                <a:defRPr/>
              </a:pPr>
              <a:t>6</a:t>
            </a:fld>
            <a:endParaRPr lang="en-US" dirty="0"/>
          </a:p>
        </p:txBody>
      </p:sp>
      <p:sp>
        <p:nvSpPr>
          <p:cNvPr id="4" name="TextBox 3">
            <a:extLst>
              <a:ext uri="{FF2B5EF4-FFF2-40B4-BE49-F238E27FC236}">
                <a16:creationId xmlns:a16="http://schemas.microsoft.com/office/drawing/2014/main" id="{3187CFB2-5629-0470-3E3E-9627A0886DCF}"/>
              </a:ext>
            </a:extLst>
          </p:cNvPr>
          <p:cNvSpPr txBox="1"/>
          <p:nvPr/>
        </p:nvSpPr>
        <p:spPr>
          <a:xfrm>
            <a:off x="0" y="6554012"/>
            <a:ext cx="9144000" cy="276999"/>
          </a:xfrm>
          <a:prstGeom prst="rect">
            <a:avLst/>
          </a:prstGeom>
          <a:noFill/>
        </p:spPr>
        <p:txBody>
          <a:bodyPr wrap="square" rtlCol="0">
            <a:spAutoFit/>
          </a:bodyPr>
          <a:lstStyle/>
          <a:p>
            <a:pPr algn="ctr"/>
            <a:r>
              <a:rPr lang="en-US" sz="1200" dirty="0"/>
              <a:t>DISTRIBUTION STATEMENT A. Approved for public release. Distribution is unlimited</a:t>
            </a:r>
          </a:p>
        </p:txBody>
      </p:sp>
    </p:spTree>
    <p:extLst>
      <p:ext uri="{BB962C8B-B14F-4D97-AF65-F5344CB8AC3E}">
        <p14:creationId xmlns:p14="http://schemas.microsoft.com/office/powerpoint/2010/main" val="1642481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EC0BABF2-0152-BBCF-1976-DD5800129A2D}"/>
              </a:ext>
            </a:extLst>
          </p:cNvPr>
          <p:cNvPicPr>
            <a:picLocks noChangeAspect="1"/>
          </p:cNvPicPr>
          <p:nvPr/>
        </p:nvPicPr>
        <p:blipFill>
          <a:blip r:embed="rId3"/>
          <a:stretch>
            <a:fillRect/>
          </a:stretch>
        </p:blipFill>
        <p:spPr>
          <a:xfrm>
            <a:off x="252726" y="1141044"/>
            <a:ext cx="8638548" cy="457591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8" name="Slide Number Placeholder 7"/>
          <p:cNvSpPr>
            <a:spLocks noGrp="1"/>
          </p:cNvSpPr>
          <p:nvPr>
            <p:ph type="sldNum" sz="quarter" idx="12"/>
          </p:nvPr>
        </p:nvSpPr>
        <p:spPr/>
        <p:txBody>
          <a:bodyPr/>
          <a:lstStyle/>
          <a:p>
            <a:pPr>
              <a:defRPr/>
            </a:pPr>
            <a:fld id="{B7012071-428C-40C5-80FE-93F825919984}" type="slidenum">
              <a:rPr lang="en-US" smtClean="0"/>
              <a:pPr>
                <a:defRPr/>
              </a:pPr>
              <a:t>7</a:t>
            </a:fld>
            <a:endParaRPr lang="en-US" dirty="0"/>
          </a:p>
        </p:txBody>
      </p:sp>
      <p:sp>
        <p:nvSpPr>
          <p:cNvPr id="11" name="Title 1">
            <a:extLst>
              <a:ext uri="{FF2B5EF4-FFF2-40B4-BE49-F238E27FC236}">
                <a16:creationId xmlns:a16="http://schemas.microsoft.com/office/drawing/2014/main" id="{CEB94496-0DE8-C344-D6BE-DA682BD7F1DA}"/>
              </a:ext>
            </a:extLst>
          </p:cNvPr>
          <p:cNvSpPr txBox="1">
            <a:spLocks/>
          </p:cNvSpPr>
          <p:nvPr/>
        </p:nvSpPr>
        <p:spPr bwMode="auto">
          <a:xfrm>
            <a:off x="995680" y="26637"/>
            <a:ext cx="7856665" cy="94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fontAlgn="base">
              <a:spcBef>
                <a:spcPct val="0"/>
              </a:spcBef>
              <a:spcAft>
                <a:spcPct val="0"/>
              </a:spcAft>
            </a:pPr>
            <a:r>
              <a:rPr lang="en-US" sz="2800" b="1" dirty="0">
                <a:effectLst>
                  <a:outerShdw blurRad="38100" dist="38100" dir="2700000" algn="tl">
                    <a:srgbClr val="000000">
                      <a:alpha val="43137"/>
                    </a:srgbClr>
                  </a:outerShdw>
                </a:effectLst>
                <a:latin typeface="+mj-lt"/>
                <a:ea typeface="+mj-ea"/>
                <a:cs typeface="+mj-cs"/>
              </a:rPr>
              <a:t>Contracts Overview</a:t>
            </a:r>
          </a:p>
        </p:txBody>
      </p:sp>
      <p:sp>
        <p:nvSpPr>
          <p:cNvPr id="16" name="Diamond 15">
            <a:extLst>
              <a:ext uri="{FF2B5EF4-FFF2-40B4-BE49-F238E27FC236}">
                <a16:creationId xmlns:a16="http://schemas.microsoft.com/office/drawing/2014/main" id="{ED0337B6-993C-B19A-E854-E4B8832EB306}"/>
              </a:ext>
            </a:extLst>
          </p:cNvPr>
          <p:cNvSpPr/>
          <p:nvPr/>
        </p:nvSpPr>
        <p:spPr>
          <a:xfrm>
            <a:off x="4900061" y="4055271"/>
            <a:ext cx="84221" cy="120316"/>
          </a:xfrm>
          <a:prstGeom prst="diamond">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iamond 16">
            <a:extLst>
              <a:ext uri="{FF2B5EF4-FFF2-40B4-BE49-F238E27FC236}">
                <a16:creationId xmlns:a16="http://schemas.microsoft.com/office/drawing/2014/main" id="{58C98743-44B7-1B91-489E-7260C80A55E8}"/>
              </a:ext>
            </a:extLst>
          </p:cNvPr>
          <p:cNvSpPr/>
          <p:nvPr/>
        </p:nvSpPr>
        <p:spPr>
          <a:xfrm>
            <a:off x="5083342" y="4634809"/>
            <a:ext cx="84221" cy="120316"/>
          </a:xfrm>
          <a:prstGeom prst="diamond">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47644D2-A9F5-EDFF-8812-6450CA631FF6}"/>
              </a:ext>
            </a:extLst>
          </p:cNvPr>
          <p:cNvPicPr>
            <a:picLocks noChangeAspect="1"/>
          </p:cNvPicPr>
          <p:nvPr/>
        </p:nvPicPr>
        <p:blipFill>
          <a:blip r:embed="rId5"/>
          <a:stretch>
            <a:fillRect/>
          </a:stretch>
        </p:blipFill>
        <p:spPr>
          <a:xfrm>
            <a:off x="463884" y="5549385"/>
            <a:ext cx="2946400" cy="565150"/>
          </a:xfrm>
          <a:prstGeom prst="rect">
            <a:avLst/>
          </a:prstGeom>
        </p:spPr>
      </p:pic>
      <p:sp>
        <p:nvSpPr>
          <p:cNvPr id="19" name="Diamond 18">
            <a:extLst>
              <a:ext uri="{FF2B5EF4-FFF2-40B4-BE49-F238E27FC236}">
                <a16:creationId xmlns:a16="http://schemas.microsoft.com/office/drawing/2014/main" id="{2DC8734D-4161-CB16-8577-A057B3F0051E}"/>
              </a:ext>
            </a:extLst>
          </p:cNvPr>
          <p:cNvSpPr/>
          <p:nvPr/>
        </p:nvSpPr>
        <p:spPr>
          <a:xfrm>
            <a:off x="6903718" y="4921957"/>
            <a:ext cx="84221" cy="120316"/>
          </a:xfrm>
          <a:prstGeom prst="diamond">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iamond 19">
            <a:extLst>
              <a:ext uri="{FF2B5EF4-FFF2-40B4-BE49-F238E27FC236}">
                <a16:creationId xmlns:a16="http://schemas.microsoft.com/office/drawing/2014/main" id="{8B6DE24D-872B-3872-C80B-A6452780BFCC}"/>
              </a:ext>
            </a:extLst>
          </p:cNvPr>
          <p:cNvSpPr/>
          <p:nvPr/>
        </p:nvSpPr>
        <p:spPr>
          <a:xfrm>
            <a:off x="7018020" y="5214289"/>
            <a:ext cx="84221" cy="120316"/>
          </a:xfrm>
          <a:prstGeom prst="diamond">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EEFEAF4-33B3-2558-BE23-6F4DFCB9BBC3}"/>
              </a:ext>
            </a:extLst>
          </p:cNvPr>
          <p:cNvSpPr txBox="1"/>
          <p:nvPr/>
        </p:nvSpPr>
        <p:spPr>
          <a:xfrm>
            <a:off x="0" y="6554012"/>
            <a:ext cx="9144000" cy="276999"/>
          </a:xfrm>
          <a:prstGeom prst="rect">
            <a:avLst/>
          </a:prstGeom>
          <a:noFill/>
        </p:spPr>
        <p:txBody>
          <a:bodyPr wrap="square" rtlCol="0">
            <a:spAutoFit/>
          </a:bodyPr>
          <a:lstStyle/>
          <a:p>
            <a:pPr algn="ctr"/>
            <a:r>
              <a:rPr lang="en-US" sz="1200" dirty="0"/>
              <a:t>DISTRIBUTION STATEMENT A. Approved for public release. Distribution is unlimited</a:t>
            </a:r>
          </a:p>
        </p:txBody>
      </p:sp>
    </p:spTree>
    <p:extLst>
      <p:ext uri="{BB962C8B-B14F-4D97-AF65-F5344CB8AC3E}">
        <p14:creationId xmlns:p14="http://schemas.microsoft.com/office/powerpoint/2010/main" val="727229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txBox="1">
            <a:spLocks/>
          </p:cNvSpPr>
          <p:nvPr/>
        </p:nvSpPr>
        <p:spPr bwMode="auto">
          <a:xfrm>
            <a:off x="995680" y="26637"/>
            <a:ext cx="7856665" cy="94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fontAlgn="base">
              <a:spcBef>
                <a:spcPct val="0"/>
              </a:spcBef>
              <a:spcAft>
                <a:spcPct val="0"/>
              </a:spcAft>
            </a:pPr>
            <a:r>
              <a:rPr lang="en-US" sz="2800" b="1" dirty="0">
                <a:effectLst>
                  <a:outerShdw blurRad="38100" dist="38100" dir="2700000" algn="tl">
                    <a:srgbClr val="000000">
                      <a:alpha val="43137"/>
                    </a:srgbClr>
                  </a:outerShdw>
                </a:effectLst>
                <a:latin typeface="+mj-lt"/>
                <a:ea typeface="+mj-ea"/>
                <a:cs typeface="+mj-cs"/>
              </a:rPr>
              <a:t>Contracts Overview </a:t>
            </a:r>
            <a:r>
              <a:rPr lang="en-US" sz="2000" b="1" dirty="0">
                <a:effectLst>
                  <a:outerShdw blurRad="38100" dist="38100" dir="2700000" algn="tl">
                    <a:srgbClr val="000000">
                      <a:alpha val="43137"/>
                    </a:srgbClr>
                  </a:outerShdw>
                </a:effectLst>
                <a:latin typeface="+mj-lt"/>
                <a:ea typeface="+mj-ea"/>
                <a:cs typeface="+mj-cs"/>
              </a:rPr>
              <a:t>(cont’d)</a:t>
            </a:r>
            <a:endParaRPr lang="en-US" sz="2800" b="1" dirty="0">
              <a:effectLst>
                <a:outerShdw blurRad="38100" dist="38100" dir="2700000" algn="tl">
                  <a:srgbClr val="000000">
                    <a:alpha val="43137"/>
                  </a:srgbClr>
                </a:outerShdw>
              </a:effectLst>
              <a:latin typeface="+mj-lt"/>
              <a:ea typeface="+mj-ea"/>
              <a:cs typeface="+mj-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8" name="Slide Number Placeholder 7"/>
          <p:cNvSpPr>
            <a:spLocks noGrp="1"/>
          </p:cNvSpPr>
          <p:nvPr>
            <p:ph type="sldNum" sz="quarter" idx="12"/>
          </p:nvPr>
        </p:nvSpPr>
        <p:spPr/>
        <p:txBody>
          <a:bodyPr/>
          <a:lstStyle/>
          <a:p>
            <a:pPr>
              <a:defRPr/>
            </a:pPr>
            <a:fld id="{B7012071-428C-40C5-80FE-93F825919984}" type="slidenum">
              <a:rPr lang="en-US" smtClean="0"/>
              <a:pPr>
                <a:defRPr/>
              </a:pPr>
              <a:t>8</a:t>
            </a:fld>
            <a:endParaRPr lang="en-US" dirty="0"/>
          </a:p>
        </p:txBody>
      </p:sp>
      <p:sp>
        <p:nvSpPr>
          <p:cNvPr id="5" name="TextBox 4">
            <a:extLst>
              <a:ext uri="{FF2B5EF4-FFF2-40B4-BE49-F238E27FC236}">
                <a16:creationId xmlns:a16="http://schemas.microsoft.com/office/drawing/2014/main" id="{C9FDC60A-72F2-E163-A652-635E69221E98}"/>
              </a:ext>
            </a:extLst>
          </p:cNvPr>
          <p:cNvSpPr txBox="1"/>
          <p:nvPr/>
        </p:nvSpPr>
        <p:spPr>
          <a:xfrm>
            <a:off x="449884" y="1180209"/>
            <a:ext cx="8188412" cy="4308872"/>
          </a:xfrm>
          <a:prstGeom prst="rect">
            <a:avLst/>
          </a:prstGeom>
          <a:noFill/>
        </p:spPr>
        <p:txBody>
          <a:bodyPr wrap="square" rtlCol="0">
            <a:spAutoFit/>
          </a:bodyPr>
          <a:lstStyle/>
          <a:p>
            <a:r>
              <a:rPr lang="en-US" b="1" dirty="0"/>
              <a:t>SEAPORT</a:t>
            </a:r>
          </a:p>
          <a:p>
            <a:endParaRPr lang="en-US" sz="1400" b="1" u="sng" dirty="0"/>
          </a:p>
          <a:p>
            <a:pPr marL="742950" lvl="1" indent="-285750">
              <a:buFont typeface="Arial" panose="020B0604020202020204" pitchFamily="34" charset="0"/>
              <a:buChar char="•"/>
            </a:pPr>
            <a:r>
              <a:rPr lang="en-US" sz="1400" b="1" u="sng" dirty="0"/>
              <a:t>Lab Complex</a:t>
            </a:r>
            <a:r>
              <a:rPr lang="en-US" sz="1400" dirty="0"/>
              <a:t> – Based upon current tasking C45 is currently extending by one year. LRAE will be updated accordingly.</a:t>
            </a:r>
          </a:p>
          <a:p>
            <a:endParaRPr lang="en-US" sz="1400" b="1" u="sng" dirty="0"/>
          </a:p>
          <a:p>
            <a:r>
              <a:rPr lang="en-US" b="1" dirty="0"/>
              <a:t>NON-SEAPORT MULTI-AWARD</a:t>
            </a:r>
          </a:p>
          <a:p>
            <a:endParaRPr lang="en-US" sz="1400" b="1" dirty="0"/>
          </a:p>
          <a:p>
            <a:pPr marL="742950" lvl="1" indent="-285750">
              <a:buFont typeface="Arial" panose="020B0604020202020204" pitchFamily="34" charset="0"/>
              <a:buChar char="•"/>
            </a:pPr>
            <a:r>
              <a:rPr lang="en-US" sz="1400" b="1" u="sng" dirty="0"/>
              <a:t>DDS Payload Integration</a:t>
            </a:r>
            <a:r>
              <a:rPr lang="en-US" sz="1400" b="1" dirty="0"/>
              <a:t> </a:t>
            </a:r>
            <a:r>
              <a:rPr lang="en-US" sz="1400" dirty="0"/>
              <a:t>– Current ordering period has been extended thru Nov 2029. Rolling Admissions/On-Ramp is being considered for this MAC with a sources sought planned in FY25. </a:t>
            </a:r>
            <a:endParaRPr lang="en-US" sz="1400" b="1" u="sng" dirty="0"/>
          </a:p>
          <a:p>
            <a:pPr lvl="1"/>
            <a:endParaRPr lang="en-US" sz="1400" b="1" u="sng" dirty="0"/>
          </a:p>
          <a:p>
            <a:pPr marL="742950" lvl="1" indent="-285750">
              <a:buFont typeface="Arial" panose="020B0604020202020204" pitchFamily="34" charset="0"/>
              <a:buChar char="•"/>
            </a:pPr>
            <a:r>
              <a:rPr lang="en-US" sz="1400" b="1" u="sng" dirty="0"/>
              <a:t>SUBSAFE Hardware and Services</a:t>
            </a:r>
            <a:r>
              <a:rPr lang="en-US" sz="1400" dirty="0"/>
              <a:t> – Epsilon Systems Solutions, Inc. and Delphinus Engineering, Inc. have been awarded contracts via on-ramp in Dec 2023. Current ordering period for this MAC is currently being extended thru Nov 2029. </a:t>
            </a:r>
          </a:p>
          <a:p>
            <a:pPr marL="742950" lvl="1" indent="-285750">
              <a:buFont typeface="Arial" panose="020B0604020202020204" pitchFamily="34" charset="0"/>
              <a:buChar char="•"/>
            </a:pPr>
            <a:endParaRPr lang="en-US" sz="1400" b="1" u="sng" dirty="0"/>
          </a:p>
          <a:p>
            <a:pPr marL="742950" lvl="1" indent="-285750">
              <a:buFont typeface="Arial" panose="020B0604020202020204" pitchFamily="34" charset="0"/>
              <a:buChar char="•"/>
            </a:pPr>
            <a:r>
              <a:rPr lang="en-US" sz="1400" b="1" u="sng" dirty="0"/>
              <a:t>Rapid Prototype</a:t>
            </a:r>
            <a:r>
              <a:rPr lang="en-US" sz="1400" dirty="0"/>
              <a:t> – No Planned follow-on at this time. </a:t>
            </a:r>
          </a:p>
          <a:p>
            <a:pPr marL="742950" lvl="1" indent="-285750">
              <a:buFont typeface="Arial" panose="020B0604020202020204" pitchFamily="34" charset="0"/>
              <a:buChar char="•"/>
            </a:pPr>
            <a:endParaRPr lang="en-US" sz="1400" b="1" u="sng" dirty="0"/>
          </a:p>
          <a:p>
            <a:pPr marL="742950" lvl="1" indent="-285750">
              <a:buFont typeface="Arial" panose="020B0604020202020204" pitchFamily="34" charset="0"/>
              <a:buChar char="•"/>
            </a:pPr>
            <a:r>
              <a:rPr lang="en-US" sz="1400" b="1" u="sng" dirty="0"/>
              <a:t>UUV Family of Systems (</a:t>
            </a:r>
            <a:r>
              <a:rPr lang="en-US" sz="1400" b="1" u="sng" dirty="0" err="1"/>
              <a:t>FoS</a:t>
            </a:r>
            <a:r>
              <a:rPr lang="en-US" sz="1400" b="1" u="sng" dirty="0"/>
              <a:t>)</a:t>
            </a:r>
            <a:r>
              <a:rPr lang="en-US" sz="1400" dirty="0"/>
              <a:t> – Follow-on is planned for award in Jul 2027.  Assessment/rework of functional areas, open beyond UUV (</a:t>
            </a:r>
            <a:r>
              <a:rPr lang="en-US" sz="1400" dirty="0" err="1"/>
              <a:t>Ie</a:t>
            </a:r>
            <a:r>
              <a:rPr lang="en-US" sz="1400" dirty="0"/>
              <a:t>. Platform and Payload </a:t>
            </a:r>
            <a:r>
              <a:rPr lang="en-US" sz="1400" dirty="0" err="1"/>
              <a:t>FoS</a:t>
            </a:r>
            <a:r>
              <a:rPr lang="en-US" sz="1400" dirty="0"/>
              <a:t> MAC), and provisions for limited quantity prototypes for system validation/verification is currently underway.</a:t>
            </a:r>
            <a:endParaRPr lang="en-US" sz="1400" dirty="0">
              <a:highlight>
                <a:srgbClr val="FFFF00"/>
              </a:highlight>
            </a:endParaRPr>
          </a:p>
        </p:txBody>
      </p:sp>
      <p:sp>
        <p:nvSpPr>
          <p:cNvPr id="2" name="TextBox 1">
            <a:extLst>
              <a:ext uri="{FF2B5EF4-FFF2-40B4-BE49-F238E27FC236}">
                <a16:creationId xmlns:a16="http://schemas.microsoft.com/office/drawing/2014/main" id="{1985F78F-9EBD-0B13-0B7B-C3A9BEC8D65E}"/>
              </a:ext>
            </a:extLst>
          </p:cNvPr>
          <p:cNvSpPr txBox="1"/>
          <p:nvPr/>
        </p:nvSpPr>
        <p:spPr>
          <a:xfrm>
            <a:off x="0" y="6554012"/>
            <a:ext cx="9144000" cy="276999"/>
          </a:xfrm>
          <a:prstGeom prst="rect">
            <a:avLst/>
          </a:prstGeom>
          <a:noFill/>
        </p:spPr>
        <p:txBody>
          <a:bodyPr wrap="square" rtlCol="0">
            <a:spAutoFit/>
          </a:bodyPr>
          <a:lstStyle/>
          <a:p>
            <a:pPr algn="ctr"/>
            <a:r>
              <a:rPr lang="en-US" sz="1200" dirty="0"/>
              <a:t>DISTRIBUTION STATEMENT A. Approved for public release. Distribution is unlimited</a:t>
            </a:r>
          </a:p>
        </p:txBody>
      </p:sp>
    </p:spTree>
    <p:extLst>
      <p:ext uri="{BB962C8B-B14F-4D97-AF65-F5344CB8AC3E}">
        <p14:creationId xmlns:p14="http://schemas.microsoft.com/office/powerpoint/2010/main" val="690137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1"/>
          <p:cNvSpPr txBox="1">
            <a:spLocks/>
          </p:cNvSpPr>
          <p:nvPr/>
        </p:nvSpPr>
        <p:spPr bwMode="auto">
          <a:xfrm>
            <a:off x="875220" y="54014"/>
            <a:ext cx="7856665" cy="949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charset="0"/>
                <a:cs typeface="Arial" charset="0"/>
              </a:defRPr>
            </a:lvl1pPr>
            <a:lvl2pPr marL="742950" indent="-285750" eaLnBrk="0" hangingPunct="0">
              <a:defRPr sz="1000">
                <a:solidFill>
                  <a:schemeClr val="tx1"/>
                </a:solidFill>
                <a:latin typeface="Arial" charset="0"/>
                <a:cs typeface="Arial" charset="0"/>
              </a:defRPr>
            </a:lvl2pPr>
            <a:lvl3pPr marL="1143000" indent="-228600" eaLnBrk="0" hangingPunct="0">
              <a:defRPr sz="1000">
                <a:solidFill>
                  <a:schemeClr val="tx1"/>
                </a:solidFill>
                <a:latin typeface="Arial" charset="0"/>
                <a:cs typeface="Arial" charset="0"/>
              </a:defRPr>
            </a:lvl3pPr>
            <a:lvl4pPr marL="1600200" indent="-228600" eaLnBrk="0" hangingPunct="0">
              <a:defRPr sz="1000">
                <a:solidFill>
                  <a:schemeClr val="tx1"/>
                </a:solidFill>
                <a:latin typeface="Arial" charset="0"/>
                <a:cs typeface="Arial" charset="0"/>
              </a:defRPr>
            </a:lvl4pPr>
            <a:lvl5pPr marL="2057400" indent="-228600" eaLnBrk="0" hangingPunct="0">
              <a:defRPr sz="1000">
                <a:solidFill>
                  <a:schemeClr val="tx1"/>
                </a:solidFill>
                <a:latin typeface="Arial" charset="0"/>
                <a:cs typeface="Arial" charset="0"/>
              </a:defRPr>
            </a:lvl5pPr>
            <a:lvl6pPr marL="2514600" indent="-228600" eaLnBrk="0" fontAlgn="base" hangingPunct="0">
              <a:spcBef>
                <a:spcPct val="0"/>
              </a:spcBef>
              <a:spcAft>
                <a:spcPct val="0"/>
              </a:spcAft>
              <a:defRPr sz="1000">
                <a:solidFill>
                  <a:schemeClr val="tx1"/>
                </a:solidFill>
                <a:latin typeface="Arial" charset="0"/>
                <a:cs typeface="Arial" charset="0"/>
              </a:defRPr>
            </a:lvl6pPr>
            <a:lvl7pPr marL="2971800" indent="-228600" eaLnBrk="0" fontAlgn="base" hangingPunct="0">
              <a:spcBef>
                <a:spcPct val="0"/>
              </a:spcBef>
              <a:spcAft>
                <a:spcPct val="0"/>
              </a:spcAft>
              <a:defRPr sz="1000">
                <a:solidFill>
                  <a:schemeClr val="tx1"/>
                </a:solidFill>
                <a:latin typeface="Arial" charset="0"/>
                <a:cs typeface="Arial" charset="0"/>
              </a:defRPr>
            </a:lvl7pPr>
            <a:lvl8pPr marL="3429000" indent="-228600" eaLnBrk="0" fontAlgn="base" hangingPunct="0">
              <a:spcBef>
                <a:spcPct val="0"/>
              </a:spcBef>
              <a:spcAft>
                <a:spcPct val="0"/>
              </a:spcAft>
              <a:defRPr sz="1000">
                <a:solidFill>
                  <a:schemeClr val="tx1"/>
                </a:solidFill>
                <a:latin typeface="Arial" charset="0"/>
                <a:cs typeface="Arial" charset="0"/>
              </a:defRPr>
            </a:lvl8pPr>
            <a:lvl9pPr marL="3886200" indent="-228600" eaLnBrk="0" fontAlgn="base" hangingPunct="0">
              <a:spcBef>
                <a:spcPct val="0"/>
              </a:spcBef>
              <a:spcAft>
                <a:spcPct val="0"/>
              </a:spcAft>
              <a:defRPr sz="1000">
                <a:solidFill>
                  <a:schemeClr val="tx1"/>
                </a:solidFill>
                <a:latin typeface="Arial" charset="0"/>
                <a:cs typeface="Arial" charset="0"/>
              </a:defRPr>
            </a:lvl9pPr>
          </a:lstStyle>
          <a:p>
            <a:pPr algn="ctr" fontAlgn="base">
              <a:spcBef>
                <a:spcPct val="0"/>
              </a:spcBef>
              <a:spcAft>
                <a:spcPct val="0"/>
              </a:spcAft>
            </a:pPr>
            <a:r>
              <a:rPr lang="en-US" sz="2800" b="1" dirty="0">
                <a:effectLst>
                  <a:outerShdw blurRad="38100" dist="38100" dir="2700000" algn="tl">
                    <a:srgbClr val="000000">
                      <a:alpha val="43137"/>
                    </a:srgbClr>
                  </a:outerShdw>
                </a:effectLst>
                <a:latin typeface="+mj-lt"/>
                <a:ea typeface="+mj-ea"/>
                <a:cs typeface="+mj-cs"/>
              </a:rPr>
              <a:t>C45 Laboratory Complex Engineering and </a:t>
            </a:r>
          </a:p>
          <a:p>
            <a:pPr algn="ctr" fontAlgn="base">
              <a:spcBef>
                <a:spcPct val="0"/>
              </a:spcBef>
              <a:spcAft>
                <a:spcPct val="0"/>
              </a:spcAft>
            </a:pPr>
            <a:r>
              <a:rPr lang="en-US" sz="2800" b="1" dirty="0">
                <a:effectLst>
                  <a:outerShdw blurRad="38100" dist="38100" dir="2700000" algn="tl">
                    <a:srgbClr val="000000">
                      <a:alpha val="43137"/>
                    </a:srgbClr>
                  </a:outerShdw>
                </a:effectLst>
                <a:latin typeface="+mj-lt"/>
                <a:ea typeface="+mj-ea"/>
                <a:cs typeface="+mj-cs"/>
              </a:rPr>
              <a:t>Technical Services</a:t>
            </a:r>
            <a:r>
              <a:rPr lang="en-US" sz="2000" b="1" dirty="0">
                <a:effectLst>
                  <a:outerShdw blurRad="38100" dist="38100" dir="2700000" algn="tl">
                    <a:srgbClr val="000000">
                      <a:alpha val="43137"/>
                    </a:srgbClr>
                  </a:outerShdw>
                </a:effectLst>
                <a:latin typeface="+mj-lt"/>
                <a:ea typeface="+mj-ea"/>
                <a:cs typeface="+mj-cs"/>
              </a:rPr>
              <a:t> </a:t>
            </a:r>
            <a:endParaRPr lang="en-US" sz="2800" b="1" dirty="0">
              <a:effectLst>
                <a:outerShdw blurRad="38100" dist="38100" dir="2700000" algn="tl">
                  <a:srgbClr val="000000">
                    <a:alpha val="43137"/>
                  </a:srgbClr>
                </a:outerShdw>
              </a:effectLst>
              <a:latin typeface="+mj-lt"/>
              <a:ea typeface="+mj-ea"/>
              <a:cs typeface="+mj-cs"/>
            </a:endParaRPr>
          </a:p>
        </p:txBody>
      </p:sp>
      <p:sp>
        <p:nvSpPr>
          <p:cNvPr id="3" name="TextBox 2"/>
          <p:cNvSpPr txBox="1"/>
          <p:nvPr/>
        </p:nvSpPr>
        <p:spPr>
          <a:xfrm>
            <a:off x="483269" y="1490783"/>
            <a:ext cx="8177462" cy="3970318"/>
          </a:xfrm>
          <a:prstGeom prst="rect">
            <a:avLst/>
          </a:prstGeom>
          <a:noFill/>
        </p:spPr>
        <p:txBody>
          <a:bodyPr wrap="square" rtlCol="0">
            <a:spAutoFit/>
          </a:bodyPr>
          <a:lstStyle/>
          <a:p>
            <a:r>
              <a:rPr lang="en-US" b="1" dirty="0"/>
              <a:t>Summary of Contract Scope:  </a:t>
            </a:r>
            <a:r>
              <a:rPr lang="en-US" dirty="0">
                <a:solidFill>
                  <a:srgbClr val="0070C0"/>
                </a:solidFill>
              </a:rPr>
              <a:t>5 year Seaport order for engineering, technical, design, field services, and integrated logistics support services in for the C45 Laboratory Complex and related programs which require the use of the C45 Laboratory Complex. Support provided under this contract includes:</a:t>
            </a:r>
          </a:p>
          <a:p>
            <a:pPr marL="285750" indent="-285750">
              <a:buFont typeface="Arial" panose="020B0604020202020204" pitchFamily="34" charset="0"/>
              <a:buChar char="•"/>
            </a:pPr>
            <a:r>
              <a:rPr lang="en-US" dirty="0">
                <a:solidFill>
                  <a:srgbClr val="0070C0"/>
                </a:solidFill>
              </a:rPr>
              <a:t>Operational, documentation, logistics and maintenance support for C45 Launcher Lab equipment, including upgrade and repair of components, as well as relocation, installation, and removal of laboratory support equipment. </a:t>
            </a:r>
          </a:p>
          <a:p>
            <a:pPr marL="285750" indent="-285750">
              <a:buFont typeface="Arial" panose="020B0604020202020204" pitchFamily="34" charset="0"/>
              <a:buChar char="•"/>
            </a:pPr>
            <a:r>
              <a:rPr lang="en-US" dirty="0">
                <a:solidFill>
                  <a:srgbClr val="0070C0"/>
                </a:solidFill>
              </a:rPr>
              <a:t>Engineering and technical services for development of test plans and procedures, development and production of prototype, shipboard, and laboratory hardware, simulators and related equipment. </a:t>
            </a:r>
          </a:p>
          <a:p>
            <a:pPr marL="285750" indent="-285750">
              <a:buFont typeface="Arial" panose="020B0604020202020204" pitchFamily="34" charset="0"/>
              <a:buChar char="•"/>
            </a:pPr>
            <a:r>
              <a:rPr lang="en-US" dirty="0">
                <a:solidFill>
                  <a:srgbClr val="0070C0"/>
                </a:solidFill>
              </a:rPr>
              <a:t>Configuration management of C45 missile, launcher and payload system documentation.</a:t>
            </a:r>
          </a:p>
          <a:p>
            <a:pPr marL="285750" indent="-285750">
              <a:buFont typeface="Arial" panose="020B0604020202020204" pitchFamily="34" charset="0"/>
              <a:buChar char="•"/>
            </a:pPr>
            <a:r>
              <a:rPr lang="en-US" dirty="0">
                <a:solidFill>
                  <a:srgbClr val="0070C0"/>
                </a:solidFill>
              </a:rPr>
              <a:t>Remote field services for installation, removal, loading/unloading, repair and test and evaluation of those systems.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986" y="101189"/>
            <a:ext cx="581286" cy="670972"/>
          </a:xfrm>
          <a:prstGeom prst="rect">
            <a:avLst/>
          </a:prstGeom>
        </p:spPr>
      </p:pic>
      <p:sp>
        <p:nvSpPr>
          <p:cNvPr id="8" name="Slide Number Placeholder 7"/>
          <p:cNvSpPr>
            <a:spLocks noGrp="1"/>
          </p:cNvSpPr>
          <p:nvPr>
            <p:ph type="sldNum" sz="quarter" idx="12"/>
          </p:nvPr>
        </p:nvSpPr>
        <p:spPr/>
        <p:txBody>
          <a:bodyPr/>
          <a:lstStyle/>
          <a:p>
            <a:pPr>
              <a:defRPr/>
            </a:pPr>
            <a:fld id="{B7012071-428C-40C5-80FE-93F825919984}" type="slidenum">
              <a:rPr lang="en-US" smtClean="0"/>
              <a:pPr>
                <a:defRPr/>
              </a:pPr>
              <a:t>9</a:t>
            </a:fld>
            <a:endParaRPr lang="en-US" dirty="0"/>
          </a:p>
        </p:txBody>
      </p:sp>
      <p:sp>
        <p:nvSpPr>
          <p:cNvPr id="4" name="TextBox 3">
            <a:extLst>
              <a:ext uri="{FF2B5EF4-FFF2-40B4-BE49-F238E27FC236}">
                <a16:creationId xmlns:a16="http://schemas.microsoft.com/office/drawing/2014/main" id="{817ECB9F-9EE5-9772-F6DB-4BF4757CAD38}"/>
              </a:ext>
            </a:extLst>
          </p:cNvPr>
          <p:cNvSpPr txBox="1"/>
          <p:nvPr/>
        </p:nvSpPr>
        <p:spPr>
          <a:xfrm>
            <a:off x="0" y="6554012"/>
            <a:ext cx="9144000" cy="276999"/>
          </a:xfrm>
          <a:prstGeom prst="rect">
            <a:avLst/>
          </a:prstGeom>
          <a:noFill/>
        </p:spPr>
        <p:txBody>
          <a:bodyPr wrap="square" rtlCol="0">
            <a:spAutoFit/>
          </a:bodyPr>
          <a:lstStyle/>
          <a:p>
            <a:pPr algn="ctr"/>
            <a:r>
              <a:rPr lang="en-US" sz="1200" dirty="0"/>
              <a:t>DISTRIBUTION STATEMENT A. Approved for public release. Distribution is unlimited</a:t>
            </a:r>
          </a:p>
        </p:txBody>
      </p:sp>
    </p:spTree>
    <p:extLst>
      <p:ext uri="{BB962C8B-B14F-4D97-AF65-F5344CB8AC3E}">
        <p14:creationId xmlns:p14="http://schemas.microsoft.com/office/powerpoint/2010/main" val="358230139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906798517F68B49A2775F8ADC95F3DE" ma:contentTypeVersion="11" ma:contentTypeDescription="Create a new document." ma:contentTypeScope="" ma:versionID="3d51af53281a462702639e31ccf64399">
  <xsd:schema xmlns:xsd="http://www.w3.org/2001/XMLSchema" xmlns:xs="http://www.w3.org/2001/XMLSchema" xmlns:p="http://schemas.microsoft.com/office/2006/metadata/properties" xmlns:ns2="1a8e9ceb-7708-449f-a721-2c2bc7d50619" xmlns:ns3="6a568886-8bfe-4b58-9f58-a6621cbc7717" targetNamespace="http://schemas.microsoft.com/office/2006/metadata/properties" ma:root="true" ma:fieldsID="84c0ba66e88be6e8fe3083b5454879f5" ns2:_="" ns3:_="">
    <xsd:import namespace="1a8e9ceb-7708-449f-a721-2c2bc7d50619"/>
    <xsd:import namespace="6a568886-8bfe-4b58-9f58-a6621cbc771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e9ceb-7708-449f-a721-2c2bc7d506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cef215b-19b7-4691-95f4-27d2fe62d5d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568886-8bfe-4b58-9f58-a6621cbc771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e30091a-b946-4198-9c04-9a35776a2801}" ma:internalName="TaxCatchAll" ma:showField="CatchAllData" ma:web="6a568886-8bfe-4b58-9f58-a6621cbc77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a8e9ceb-7708-449f-a721-2c2bc7d50619">
      <Terms xmlns="http://schemas.microsoft.com/office/infopath/2007/PartnerControls"/>
    </lcf76f155ced4ddcb4097134ff3c332f>
    <TaxCatchAll xmlns="6a568886-8bfe-4b58-9f58-a6621cbc771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5DFAA5-F5FD-4D88-8DCF-01D8B06071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8e9ceb-7708-449f-a721-2c2bc7d50619"/>
    <ds:schemaRef ds:uri="6a568886-8bfe-4b58-9f58-a6621cbc77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00344FC-F54C-4D26-8255-DDA68CB4CC0E}">
  <ds:schemaRefs>
    <ds:schemaRef ds:uri="http://schemas.microsoft.com/office/2006/metadata/properties"/>
    <ds:schemaRef ds:uri="http://schemas.microsoft.com/office/infopath/2007/PartnerControls"/>
    <ds:schemaRef ds:uri="1a8e9ceb-7708-449f-a721-2c2bc7d50619"/>
    <ds:schemaRef ds:uri="6a568886-8bfe-4b58-9f58-a6621cbc7717"/>
  </ds:schemaRefs>
</ds:datastoreItem>
</file>

<file path=customXml/itemProps3.xml><?xml version="1.0" encoding="utf-8"?>
<ds:datastoreItem xmlns:ds="http://schemas.openxmlformats.org/officeDocument/2006/customXml" ds:itemID="{7332364A-7003-40C8-A5DF-E5E43071EE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10689</TotalTime>
  <Words>2563</Words>
  <Application>Microsoft Office PowerPoint</Application>
  <PresentationFormat>On-screen Show (4:3)</PresentationFormat>
  <Paragraphs>417</Paragraphs>
  <Slides>21</Slides>
  <Notes>16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1_Office Theme</vt:lpstr>
      <vt:lpstr>Code 45 – USW Platforms and Payload Integration Department: Industry Day 2024</vt:lpstr>
      <vt:lpstr>USW Platforms &amp; Payload Integration Department - Code 45 Overview </vt:lpstr>
      <vt:lpstr>USW Platforms &amp; Payload Integration Department - Code 45 Overview (cont’d) </vt:lpstr>
      <vt:lpstr>USW Platforms &amp; Payload Integration Department - Code 45 Overview (cont’d) </vt:lpstr>
      <vt:lpstr>USW Platforms &amp; Payload Integration Department - Code 45 Overview (cont’d)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want to minimize disruption to business operations and impacted personnel</dc:title>
  <dc:creator>Jones, Erin K CIV NSWCCD West Bethesda, 38040</dc:creator>
  <cp:lastModifiedBy>Coleman, James W CIV USN NUWC DIV NEWPORT RI (USA)</cp:lastModifiedBy>
  <cp:revision>756</cp:revision>
  <cp:lastPrinted>2024-10-02T18:43:42Z</cp:lastPrinted>
  <dcterms:created xsi:type="dcterms:W3CDTF">2014-02-07T20:56:38Z</dcterms:created>
  <dcterms:modified xsi:type="dcterms:W3CDTF">2024-10-12T23:56:03Z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0x0101006906798517F68B49A2775F8ADC95F3DE</vt:lpwstr>
  </property>
</Properties>
</file>