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0"/>
  </p:notesMasterIdLst>
  <p:sldIdLst>
    <p:sldId id="330" r:id="rId6"/>
    <p:sldId id="331" r:id="rId7"/>
    <p:sldId id="312" r:id="rId8"/>
    <p:sldId id="313" r:id="rId9"/>
    <p:sldId id="327" r:id="rId10"/>
    <p:sldId id="316" r:id="rId11"/>
    <p:sldId id="317" r:id="rId12"/>
    <p:sldId id="299" r:id="rId13"/>
    <p:sldId id="300" r:id="rId14"/>
    <p:sldId id="328" r:id="rId15"/>
    <p:sldId id="329" r:id="rId16"/>
    <p:sldId id="318" r:id="rId17"/>
    <p:sldId id="321" r:id="rId18"/>
    <p:sldId id="30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weinsanchez, John D CIV NUWC NWPT" initials="HJDCNN" lastIdx="5" clrIdx="0">
    <p:extLst>
      <p:ext uri="{19B8F6BF-5375-455C-9EA6-DF929625EA0E}">
        <p15:presenceInfo xmlns:p15="http://schemas.microsoft.com/office/powerpoint/2012/main" userId="S-1-5-21-1801674531-2146617017-725345543-940248" providerId="AD"/>
      </p:ext>
    </p:extLst>
  </p:cmAuthor>
  <p:cmAuthor id="2" name="Leite, Jessica P CIV USN NUWC DIV NEWPORT RI (USA)" initials="LJPCUNDNR(" lastIdx="1" clrIdx="1">
    <p:extLst>
      <p:ext uri="{19B8F6BF-5375-455C-9EA6-DF929625EA0E}">
        <p15:presenceInfo xmlns:p15="http://schemas.microsoft.com/office/powerpoint/2012/main" userId="S-1-5-21-1801674531-2146617017-725345543-49210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8331D-C2CE-4482-9E3B-1C697339F605}" v="68" dt="2024-09-11T19:36:29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6677" autoAdjust="0"/>
  </p:normalViewPr>
  <p:slideViewPr>
    <p:cSldViewPr snapToGrid="0">
      <p:cViewPr varScale="1">
        <p:scale>
          <a:sx n="108" d="100"/>
          <a:sy n="108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t, Janna L CIV USN NUWC NEWPORT RI (USA)" userId="b4a47773-2f3e-4a5f-9c3b-75db53426fb4" providerId="ADAL" clId="{0498331D-C2CE-4482-9E3B-1C697339F605}"/>
    <pc:docChg chg="undo custSel modSld">
      <pc:chgData name="Beckert, Janna L CIV USN NUWC NEWPORT RI (USA)" userId="b4a47773-2f3e-4a5f-9c3b-75db53426fb4" providerId="ADAL" clId="{0498331D-C2CE-4482-9E3B-1C697339F605}" dt="2024-09-11T19:36:59.737" v="98" actId="478"/>
      <pc:docMkLst>
        <pc:docMk/>
      </pc:docMkLst>
      <pc:sldChg chg="addSp delSp modSp mod">
        <pc:chgData name="Beckert, Janna L CIV USN NUWC NEWPORT RI (USA)" userId="b4a47773-2f3e-4a5f-9c3b-75db53426fb4" providerId="ADAL" clId="{0498331D-C2CE-4482-9E3B-1C697339F605}" dt="2024-09-11T19:36:59.737" v="98" actId="478"/>
        <pc:sldMkLst>
          <pc:docMk/>
          <pc:sldMk cId="3338942406" sldId="300"/>
        </pc:sldMkLst>
        <pc:spChg chg="mod">
          <ac:chgData name="Beckert, Janna L CIV USN NUWC NEWPORT RI (USA)" userId="b4a47773-2f3e-4a5f-9c3b-75db53426fb4" providerId="ADAL" clId="{0498331D-C2CE-4482-9E3B-1C697339F605}" dt="2024-09-11T19:22:22.019" v="20" actId="20577"/>
          <ac:spMkLst>
            <pc:docMk/>
            <pc:sldMk cId="3338942406" sldId="300"/>
            <ac:spMk id="4" creationId="{00000000-0000-0000-0000-000000000000}"/>
          </ac:spMkLst>
        </pc:spChg>
        <pc:spChg chg="del">
          <ac:chgData name="Beckert, Janna L CIV USN NUWC NEWPORT RI (USA)" userId="b4a47773-2f3e-4a5f-9c3b-75db53426fb4" providerId="ADAL" clId="{0498331D-C2CE-4482-9E3B-1C697339F605}" dt="2024-09-11T19:36:59.737" v="98" actId="478"/>
          <ac:spMkLst>
            <pc:docMk/>
            <pc:sldMk cId="3338942406" sldId="300"/>
            <ac:spMk id="15" creationId="{00000000-0000-0000-0000-000000000000}"/>
          </ac:spMkLst>
        </pc:spChg>
        <pc:graphicFrameChg chg="add del mod">
          <ac:chgData name="Beckert, Janna L CIV USN NUWC NEWPORT RI (USA)" userId="b4a47773-2f3e-4a5f-9c3b-75db53426fb4" providerId="ADAL" clId="{0498331D-C2CE-4482-9E3B-1C697339F605}" dt="2024-09-11T19:35:49.981" v="70" actId="478"/>
          <ac:graphicFrameMkLst>
            <pc:docMk/>
            <pc:sldMk cId="3338942406" sldId="300"/>
            <ac:graphicFrameMk id="2" creationId="{F03A5857-06B3-A6DA-AB5E-C9692C199959}"/>
          </ac:graphicFrameMkLst>
        </pc:graphicFrameChg>
        <pc:graphicFrameChg chg="add mod">
          <ac:chgData name="Beckert, Janna L CIV USN NUWC NEWPORT RI (USA)" userId="b4a47773-2f3e-4a5f-9c3b-75db53426fb4" providerId="ADAL" clId="{0498331D-C2CE-4482-9E3B-1C697339F605}" dt="2024-09-11T19:35:45.684" v="69"/>
          <ac:graphicFrameMkLst>
            <pc:docMk/>
            <pc:sldMk cId="3338942406" sldId="300"/>
            <ac:graphicFrameMk id="3" creationId="{F03A5857-06B3-A6DA-AB5E-C9692C199959}"/>
          </ac:graphicFrameMkLst>
        </pc:graphicFrameChg>
        <pc:graphicFrameChg chg="add del mod">
          <ac:chgData name="Beckert, Janna L CIV USN NUWC NEWPORT RI (USA)" userId="b4a47773-2f3e-4a5f-9c3b-75db53426fb4" providerId="ADAL" clId="{0498331D-C2CE-4482-9E3B-1C697339F605}" dt="2024-09-11T19:27:12.230" v="32" actId="478"/>
          <ac:graphicFrameMkLst>
            <pc:docMk/>
            <pc:sldMk cId="3338942406" sldId="300"/>
            <ac:graphicFrameMk id="5" creationId="{F03A5857-06B3-A6DA-AB5E-C9692C199959}"/>
          </ac:graphicFrameMkLst>
        </pc:graphicFrameChg>
        <pc:graphicFrameChg chg="add mod">
          <ac:chgData name="Beckert, Janna L CIV USN NUWC NEWPORT RI (USA)" userId="b4a47773-2f3e-4a5f-9c3b-75db53426fb4" providerId="ADAL" clId="{0498331D-C2CE-4482-9E3B-1C697339F605}" dt="2024-09-11T19:36:55.680" v="97" actId="1076"/>
          <ac:graphicFrameMkLst>
            <pc:docMk/>
            <pc:sldMk cId="3338942406" sldId="300"/>
            <ac:graphicFrameMk id="6" creationId="{F03A5857-06B3-A6DA-AB5E-C9692C199959}"/>
          </ac:graphicFrameMkLst>
        </pc:graphicFrameChg>
      </pc:sldChg>
      <pc:sldChg chg="modSp mod">
        <pc:chgData name="Beckert, Janna L CIV USN NUWC NEWPORT RI (USA)" userId="b4a47773-2f3e-4a5f-9c3b-75db53426fb4" providerId="ADAL" clId="{0498331D-C2CE-4482-9E3B-1C697339F605}" dt="2024-09-11T19:29:56.110" v="64" actId="20577"/>
        <pc:sldMkLst>
          <pc:docMk/>
          <pc:sldMk cId="336882015" sldId="318"/>
        </pc:sldMkLst>
        <pc:graphicFrameChg chg="modGraphic">
          <ac:chgData name="Beckert, Janna L CIV USN NUWC NEWPORT RI (USA)" userId="b4a47773-2f3e-4a5f-9c3b-75db53426fb4" providerId="ADAL" clId="{0498331D-C2CE-4482-9E3B-1C697339F605}" dt="2024-09-11T19:29:56.110" v="64" actId="20577"/>
          <ac:graphicFrameMkLst>
            <pc:docMk/>
            <pc:sldMk cId="336882015" sldId="318"/>
            <ac:graphicFrameMk id="5" creationId="{00000000-0000-0000-0000-000000000000}"/>
          </ac:graphicFrameMkLst>
        </pc:graphicFrameChg>
      </pc:sldChg>
      <pc:sldChg chg="modSp mod">
        <pc:chgData name="Beckert, Janna L CIV USN NUWC NEWPORT RI (USA)" userId="b4a47773-2f3e-4a5f-9c3b-75db53426fb4" providerId="ADAL" clId="{0498331D-C2CE-4482-9E3B-1C697339F605}" dt="2024-09-11T19:31:43.904" v="65" actId="20577"/>
        <pc:sldMkLst>
          <pc:docMk/>
          <pc:sldMk cId="1718985504" sldId="328"/>
        </pc:sldMkLst>
        <pc:graphicFrameChg chg="modGraphic">
          <ac:chgData name="Beckert, Janna L CIV USN NUWC NEWPORT RI (USA)" userId="b4a47773-2f3e-4a5f-9c3b-75db53426fb4" providerId="ADAL" clId="{0498331D-C2CE-4482-9E3B-1C697339F605}" dt="2024-09-11T19:31:43.904" v="65" actId="20577"/>
          <ac:graphicFrameMkLst>
            <pc:docMk/>
            <pc:sldMk cId="1718985504" sldId="328"/>
            <ac:graphicFrameMk id="5" creationId="{00000000-0000-0000-0000-000000000000}"/>
          </ac:graphicFrameMkLst>
        </pc:graphicFrameChg>
      </pc:sldChg>
      <pc:sldChg chg="modSp mod">
        <pc:chgData name="Beckert, Janna L CIV USN NUWC NEWPORT RI (USA)" userId="b4a47773-2f3e-4a5f-9c3b-75db53426fb4" providerId="ADAL" clId="{0498331D-C2CE-4482-9E3B-1C697339F605}" dt="2024-09-11T19:29:45.534" v="62" actId="20577"/>
        <pc:sldMkLst>
          <pc:docMk/>
          <pc:sldMk cId="3070430753" sldId="329"/>
        </pc:sldMkLst>
        <pc:graphicFrameChg chg="modGraphic">
          <ac:chgData name="Beckert, Janna L CIV USN NUWC NEWPORT RI (USA)" userId="b4a47773-2f3e-4a5f-9c3b-75db53426fb4" providerId="ADAL" clId="{0498331D-C2CE-4482-9E3B-1C697339F605}" dt="2024-09-11T19:29:45.534" v="62" actId="20577"/>
          <ac:graphicFrameMkLst>
            <pc:docMk/>
            <pc:sldMk cId="3070430753" sldId="329"/>
            <ac:graphicFrameMk id="5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uwcnptuser.nwpt.nuwc.navy.mil\70FileExchange\C7001%20Business%20Office\KTM\C70%20Industry%20Day\C70%20Industry%20Day%202022\Industry%20Day%20Updated%20Slides\Contractor%20Services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lankspeed-my.sharepoint-mil.us/personal/janna_l_beckert_civ_us_navy_mil/Documents/Desktop/C70_Contract%20Tracker_CC_2024073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flankspeed-my.sharepoint-mil.us/personal/janna_l_beckert_civ_us_navy_mil/Documents/Book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37553701309724"/>
          <c:y val="0.11142946061377385"/>
          <c:w val="0.49733145297136366"/>
          <c:h val="0.8151974715829191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B0-46C5-852A-3F3295BE59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B0-46C5-852A-3F3295BE595F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B0-46C5-852A-3F3295BE595F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B0-46C5-852A-3F3295BE59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B0-46C5-852A-3F3295BE59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B0-46C5-852A-3F3295BE59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EB0-46C5-852A-3F3295BE595F}"/>
              </c:ext>
            </c:extLst>
          </c:dPt>
          <c:dLbls>
            <c:dLbl>
              <c:idx val="4"/>
              <c:layout>
                <c:manualLayout>
                  <c:x val="-1.4909009327051834E-2"/>
                  <c:y val="1.60014212285941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B0-46C5-852A-3F3295BE595F}"/>
                </c:ext>
              </c:extLst>
            </c:dLbl>
            <c:dLbl>
              <c:idx val="5"/>
              <c:layout>
                <c:manualLayout>
                  <c:x val="1.8760619569877749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B0-46C5-852A-3F3295BE595F}"/>
                </c:ext>
              </c:extLst>
            </c:dLbl>
            <c:dLbl>
              <c:idx val="6"/>
              <c:layout>
                <c:manualLayout>
                  <c:x val="7.0837066056420359E-2"/>
                  <c:y val="1.040308854663954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67067892449438"/>
                      <c:h val="0.11085184108929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EB0-46C5-852A-3F3295BE595F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'Funding Profile Sponsor'!$B$2:$B$8</c:f>
              <c:strCache>
                <c:ptCount val="7"/>
                <c:pt idx="0">
                  <c:v>NAVAIR</c:v>
                </c:pt>
                <c:pt idx="1">
                  <c:v>OTHER</c:v>
                </c:pt>
                <c:pt idx="2">
                  <c:v>NAVSEA</c:v>
                </c:pt>
                <c:pt idx="3">
                  <c:v>DON-FLEET</c:v>
                </c:pt>
                <c:pt idx="4">
                  <c:v>WPP</c:v>
                </c:pt>
                <c:pt idx="5">
                  <c:v>DOD</c:v>
                </c:pt>
                <c:pt idx="6">
                  <c:v>ONR</c:v>
                </c:pt>
              </c:strCache>
            </c:strRef>
          </c:cat>
          <c:val>
            <c:numRef>
              <c:f>'Funding Profile Sponsor'!$C$2:$C$8</c:f>
              <c:numCache>
                <c:formatCode>0.0%</c:formatCode>
                <c:ptCount val="7"/>
                <c:pt idx="0">
                  <c:v>0.60899999999999999</c:v>
                </c:pt>
                <c:pt idx="1">
                  <c:v>0.129</c:v>
                </c:pt>
                <c:pt idx="2">
                  <c:v>9.8000000000000004E-2</c:v>
                </c:pt>
                <c:pt idx="3">
                  <c:v>9.5000000000000001E-2</c:v>
                </c:pt>
                <c:pt idx="4">
                  <c:v>3.5000000000000003E-2</c:v>
                </c:pt>
                <c:pt idx="5">
                  <c:v>0.02</c:v>
                </c:pt>
                <c:pt idx="6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EB0-46C5-852A-3F3295BE5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13110192329641"/>
          <c:y val="5.1745195535710095E-2"/>
          <c:w val="0.16030374285406104"/>
          <c:h val="0.5289079204992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F-488E-8159-0929491BBF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F-488E-8159-0929491BBF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3F-488E-8159-0929491BBF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3F-488E-8159-0929491BBF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3F-488E-8159-0929491BBF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3F-488E-8159-0929491BBF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3F-488E-8159-0929491BBF45}"/>
              </c:ext>
            </c:extLst>
          </c:dPt>
          <c:dLbls>
            <c:dLbl>
              <c:idx val="0"/>
              <c:layout>
                <c:manualLayout>
                  <c:x val="2.7496126790384379E-2"/>
                  <c:y val="5.3207067462651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3F-488E-8159-0929491BBF45}"/>
                </c:ext>
              </c:extLst>
            </c:dLbl>
            <c:dLbl>
              <c:idx val="3"/>
              <c:layout>
                <c:manualLayout>
                  <c:x val="2.7777836976224966E-2"/>
                  <c:y val="-3.260267424413432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1748780957532005E-2"/>
                      <c:h val="0.10226164393868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13F-488E-8159-0929491BBF45}"/>
                </c:ext>
              </c:extLst>
            </c:dLbl>
            <c:dLbl>
              <c:idx val="5"/>
              <c:layout>
                <c:manualLayout>
                  <c:x val="-3.5613151528620362E-3"/>
                  <c:y val="3.513621567874821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866497325845657"/>
                      <c:h val="0.11182581438533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13F-488E-8159-0929491BBF45}"/>
                </c:ext>
              </c:extLst>
            </c:dLbl>
            <c:dLbl>
              <c:idx val="6"/>
              <c:layout>
                <c:manualLayout>
                  <c:x val="-1.4985796977852722E-3"/>
                  <c:y val="2.24845418774584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72360152139292E-2"/>
                      <c:h val="9.5121747825233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13F-488E-8159-0929491BBF4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Sheet2!$B$2:$B$8</c:f>
              <c:strCache>
                <c:ptCount val="7"/>
                <c:pt idx="0">
                  <c:v>OMN</c:v>
                </c:pt>
                <c:pt idx="1">
                  <c:v>WPN</c:v>
                </c:pt>
                <c:pt idx="2">
                  <c:v>OPN</c:v>
                </c:pt>
                <c:pt idx="3">
                  <c:v>FMS</c:v>
                </c:pt>
                <c:pt idx="4">
                  <c:v>DWCF</c:v>
                </c:pt>
                <c:pt idx="5">
                  <c:v>WPP</c:v>
                </c:pt>
                <c:pt idx="6">
                  <c:v>RDTE</c:v>
                </c:pt>
              </c:strCache>
            </c:strRef>
          </c:cat>
          <c:val>
            <c:numRef>
              <c:f>Sheet2!$C$2:$C$8</c:f>
              <c:numCache>
                <c:formatCode>0%</c:formatCode>
                <c:ptCount val="7"/>
                <c:pt idx="0">
                  <c:v>0.18</c:v>
                </c:pt>
                <c:pt idx="1">
                  <c:v>0.02</c:v>
                </c:pt>
                <c:pt idx="2">
                  <c:v>0.1</c:v>
                </c:pt>
                <c:pt idx="3">
                  <c:v>0.04</c:v>
                </c:pt>
                <c:pt idx="4">
                  <c:v>0.02</c:v>
                </c:pt>
                <c:pt idx="5">
                  <c:v>0.04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13F-488E-8159-0929491B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319449848223672"/>
          <c:y val="0.19583951455683121"/>
          <c:w val="9.7031439647288928E-2"/>
          <c:h val="0.46640446504052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73102191524422"/>
          <c:y val="0.2684990731786045"/>
          <c:w val="0.17944846272757775"/>
          <c:h val="0.56754496224989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85-40EB-86B0-BA609045691F}"/>
              </c:ext>
            </c:extLst>
          </c:dPt>
          <c:dLbls>
            <c:dLbl>
              <c:idx val="0"/>
              <c:layout>
                <c:manualLayout>
                  <c:x val="6.5915623019936207E-3"/>
                  <c:y val="2.4711204819111198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594695941092401"/>
                      <c:h val="9.29522670973810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985-40EB-86B0-BA609045691F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985-40EB-86B0-BA609045691F}"/>
                </c:ext>
              </c:extLst>
            </c:dLbl>
            <c:dLbl>
              <c:idx val="3"/>
              <c:layout>
                <c:manualLayout>
                  <c:x val="-2.4883237900367037E-2"/>
                  <c:y val="1.293929631773489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384685-E78D-4AD1-B6B5-E055585823B4}" type="CATEGORYNAME">
                      <a:rPr lang="en-US" sz="1200" b="1"/>
                      <a:pPr>
                        <a:defRPr sz="1200" b="1"/>
                      </a:pPr>
                      <a:t>[CATEGORY NAME]</a:t>
                    </a:fld>
                    <a:r>
                      <a:rPr lang="en-US" sz="1200" b="1" baseline="0" dirty="0"/>
                      <a:t>
</a:t>
                    </a:r>
                    <a:fld id="{B9B76AB2-F29D-4EFE-8A6B-746956C9CF57}" type="PERCENTAGE">
                      <a:rPr lang="en-US" sz="1200" b="1" baseline="0"/>
                      <a:pPr>
                        <a:defRPr sz="1200" b="1"/>
                      </a:pPr>
                      <a:t>[PERCENTAGE]</a:t>
                    </a:fld>
                    <a:endParaRPr lang="en-US" sz="1200" b="1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991393503744401"/>
                      <c:h val="0.152046357029078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985-40EB-86B0-BA609045691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July'!$C$2:$F$2</c:f>
              <c:numCache>
                <c:formatCode>General</c:formatCode>
                <c:ptCount val="4"/>
                <c:pt idx="0">
                  <c:v>2.25</c:v>
                </c:pt>
                <c:pt idx="2">
                  <c:v>0.08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85-40EB-86B0-BA609045691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July'!$C$3:$F$3</c:f>
              <c:numCache>
                <c:formatCode>General</c:formatCode>
                <c:ptCount val="4"/>
                <c:pt idx="0">
                  <c:v>14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985-40EB-86B0-BA609045691F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July'!$C$4:$F$4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985-40EB-86B0-BA609045691F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July'!$C$5:$F$5</c:f>
              <c:numCache>
                <c:formatCode>General</c:formatCode>
                <c:ptCount val="4"/>
                <c:pt idx="1">
                  <c:v>15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9985-40EB-86B0-BA609045691F}"/>
            </c:ext>
          </c:extLst>
        </c:ser>
        <c:ser>
          <c:idx val="4"/>
          <c:order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July'!$C$6:$F$6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9985-40EB-86B0-BA609045691F}"/>
            </c:ext>
          </c:extLst>
        </c:ser>
        <c:ser>
          <c:idx val="5"/>
          <c:order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July'!$C$7:$F$7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9985-40EB-86B0-BA609045691F}"/>
            </c:ext>
          </c:extLst>
        </c:ser>
        <c:ser>
          <c:idx val="6"/>
          <c:order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July'!$C$8:$F$8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9985-40EB-86B0-BA609045691F}"/>
            </c:ext>
          </c:extLst>
        </c:ser>
        <c:ser>
          <c:idx val="7"/>
          <c:order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July'!$C$9:$F$9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47-9985-40EB-86B0-BA609045691F}"/>
            </c:ext>
          </c:extLst>
        </c:ser>
        <c:ser>
          <c:idx val="8"/>
          <c:order val="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July'!$C$10:$F$10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50-9985-40EB-86B0-BA609045691F}"/>
            </c:ext>
          </c:extLst>
        </c:ser>
        <c:ser>
          <c:idx val="9"/>
          <c:order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2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4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6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8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July'!$C$11:$F$11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59-9985-40EB-86B0-BA609045691F}"/>
            </c:ext>
          </c:extLst>
        </c:ser>
        <c:ser>
          <c:idx val="10"/>
          <c:order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July'!$C$12:$F$12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62-9985-40EB-86B0-BA609045691F}"/>
            </c:ext>
          </c:extLst>
        </c:ser>
        <c:ser>
          <c:idx val="11"/>
          <c:order val="1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4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6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8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A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July'!$C$13:$F$13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B-9985-40EB-86B0-BA609045691F}"/>
            </c:ext>
          </c:extLst>
        </c:ser>
        <c:ser>
          <c:idx val="12"/>
          <c:order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July'!$C$14:$F$14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4-9985-40EB-86B0-BA609045691F}"/>
            </c:ext>
          </c:extLst>
        </c:ser>
        <c:ser>
          <c:idx val="13"/>
          <c:order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6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8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A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C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July'!$C$15:$F$15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D-9985-40EB-86B0-BA609045691F}"/>
            </c:ext>
          </c:extLst>
        </c:ser>
        <c:ser>
          <c:idx val="14"/>
          <c:order val="1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July'!$C$16:$F$16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6-9985-40EB-86B0-BA609045691F}"/>
            </c:ext>
          </c:extLst>
        </c:ser>
        <c:ser>
          <c:idx val="15"/>
          <c:order val="1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8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A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C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E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July'!$C$17:$F$17</c:f>
              <c:numCache>
                <c:formatCode>General</c:formatCode>
                <c:ptCount val="4"/>
                <c:pt idx="0">
                  <c:v>0.61634615384615388</c:v>
                </c:pt>
                <c:pt idx="1">
                  <c:v>0</c:v>
                </c:pt>
                <c:pt idx="2">
                  <c:v>9.6153846153846159E-3</c:v>
                </c:pt>
                <c:pt idx="3">
                  <c:v>3.2932692307692309E-2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F-9985-40EB-86B0-BA609045691F}"/>
            </c:ext>
          </c:extLst>
        </c:ser>
        <c:ser>
          <c:idx val="16"/>
          <c:order val="1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July'!$C$18:$F$18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8-9985-40EB-86B0-BA609045691F}"/>
            </c:ext>
          </c:extLst>
        </c:ser>
        <c:ser>
          <c:idx val="17"/>
          <c:order val="1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A-9985-40EB-86B0-BA60904569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C-9985-40EB-86B0-BA60904569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E-9985-40EB-86B0-BA60904569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0-9985-40EB-86B0-BA60904569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Labor Trend FY24 July'!$C$1:$F$1</c:f>
              <c:strCache>
                <c:ptCount val="4"/>
                <c:pt idx="0">
                  <c:v># of SME FTE</c:v>
                </c:pt>
                <c:pt idx="1">
                  <c:v># of Technicians FTE</c:v>
                </c:pt>
                <c:pt idx="2">
                  <c:v># Admin/Clerical FTE</c:v>
                </c:pt>
                <c:pt idx="3">
                  <c:v>Other (not SME. Technican/admin/clerical) FTE</c:v>
                </c:pt>
              </c:strCache>
            </c:strRef>
          </c:cat>
          <c:val>
            <c:numRef>
              <c:f>' Labor Trend FY24 July'!$C$19:$F$19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1-9985-40EB-86B0-BA60904569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8766400014616"/>
          <c:y val="7.1558979322169702E-2"/>
          <c:w val="0.285284373492245"/>
          <c:h val="0.33148018754831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[Code 70 Projected Contracts FY24-26.xlsx]Graph!PivotTable8</c:name>
    <c:fmtId val="2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3877086118952112"/>
          <c:y val="0.37800488480606592"/>
          <c:w val="0.76040657653642352"/>
          <c:h val="0.53811424613589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Graph!$B$3:$B$4</c:f>
              <c:strCache>
                <c:ptCount val="1"/>
                <c:pt idx="0">
                  <c:v>FY24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Graph!$B$5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0-4402-8236-9DBC0D3348C3}"/>
            </c:ext>
          </c:extLst>
        </c:ser>
        <c:ser>
          <c:idx val="1"/>
          <c:order val="1"/>
          <c:tx>
            <c:strRef>
              <c:f>Graph!$C$3:$C$4</c:f>
              <c:strCache>
                <c:ptCount val="1"/>
                <c:pt idx="0">
                  <c:v>FY25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Graph!$C$5</c:f>
              <c:numCache>
                <c:formatCode>General</c:formatCode>
                <c:ptCount val="1"/>
                <c:pt idx="0">
                  <c:v>75.099999999999994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0-4402-8236-9DBC0D3348C3}"/>
            </c:ext>
          </c:extLst>
        </c:ser>
        <c:ser>
          <c:idx val="2"/>
          <c:order val="2"/>
          <c:tx>
            <c:strRef>
              <c:f>Graph!$D$3:$D$4</c:f>
              <c:strCache>
                <c:ptCount val="1"/>
                <c:pt idx="0">
                  <c:v>FY26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Graph!$D$5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60-4402-8236-9DBC0D334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2439920"/>
        <c:axId val="2062452880"/>
      </c:barChart>
      <c:catAx>
        <c:axId val="206243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452880"/>
        <c:crosses val="autoZero"/>
        <c:auto val="1"/>
        <c:lblAlgn val="ctr"/>
        <c:lblOffset val="100"/>
        <c:noMultiLvlLbl val="0"/>
      </c:catAx>
      <c:valAx>
        <c:axId val="206245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43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517336648708388E-2"/>
          <c:y val="0.49891701305577146"/>
          <c:w val="9.517751070589861E-2"/>
          <c:h val="0.19672941096955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416898-68C4-4AE6-95B6-63D89BAF7895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241DA8-C199-44E4-B073-CA79C8894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41DA8-C199-44E4-B073-CA79C8894D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1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Ranges/Facilities</a:t>
            </a:r>
          </a:p>
          <a:p>
            <a:r>
              <a:rPr lang="en-US" dirty="0"/>
              <a:t>Atlantic Undersea Test and Evaluation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Narragansett Bay Test Facility</a:t>
            </a:r>
          </a:p>
          <a:p>
            <a:r>
              <a:rPr lang="en-US" dirty="0"/>
              <a:t>Seneca Lake Acoustic Test Facility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Dodge Pond Acoustic Test Facility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Survivability Testing Facility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Industrial Services Enterprise / Cal Lab</a:t>
            </a:r>
          </a:p>
          <a:p>
            <a:r>
              <a:rPr lang="en-US" dirty="0"/>
              <a:t>Shipboard Electronic Systems Evaluation Facility</a:t>
            </a:r>
          </a:p>
          <a:p>
            <a:r>
              <a:rPr lang="en-US" dirty="0"/>
              <a:t>NATO Naval Forces Sensor and Weapons Accuracy</a:t>
            </a:r>
            <a:r>
              <a:rPr lang="en-US" baseline="0" dirty="0"/>
              <a:t> </a:t>
            </a:r>
            <a:r>
              <a:rPr lang="en-US" dirty="0"/>
              <a:t>Check Sites</a:t>
            </a:r>
          </a:p>
          <a:p>
            <a:endParaRPr lang="en-US" dirty="0"/>
          </a:p>
          <a:p>
            <a:r>
              <a:rPr lang="en-US" u="sng" dirty="0"/>
              <a:t>Technical Expertise</a:t>
            </a:r>
          </a:p>
          <a:p>
            <a:r>
              <a:rPr lang="en-US" dirty="0"/>
              <a:t>Undersea Range Development &amp; Sustainment</a:t>
            </a:r>
          </a:p>
          <a:p>
            <a:r>
              <a:rPr lang="en-US" dirty="0"/>
              <a:t>Underwater Tracking</a:t>
            </a:r>
          </a:p>
          <a:p>
            <a:r>
              <a:rPr lang="en-US" dirty="0"/>
              <a:t>Ocean Engineering</a:t>
            </a:r>
          </a:p>
          <a:p>
            <a:r>
              <a:rPr lang="en-US" dirty="0"/>
              <a:t>Acoustic Survey</a:t>
            </a:r>
          </a:p>
          <a:p>
            <a:r>
              <a:rPr lang="en-US" dirty="0"/>
              <a:t>Range display, processing and control</a:t>
            </a:r>
          </a:p>
          <a:p>
            <a:r>
              <a:rPr lang="en-US" dirty="0"/>
              <a:t>Ocean Sciences</a:t>
            </a:r>
          </a:p>
          <a:p>
            <a:r>
              <a:rPr lang="en-US" dirty="0"/>
              <a:t>Structural Mechanics</a:t>
            </a:r>
          </a:p>
          <a:p>
            <a:r>
              <a:rPr lang="en-US" dirty="0"/>
              <a:t>Marine Species Monitoring &amp; Modeling</a:t>
            </a:r>
          </a:p>
          <a:p>
            <a:r>
              <a:rPr lang="en-US" dirty="0"/>
              <a:t>Reliability, Maintainability Engineering</a:t>
            </a:r>
          </a:p>
          <a:p>
            <a:r>
              <a:rPr lang="en-US" dirty="0"/>
              <a:t>System Safety &amp; Reliability</a:t>
            </a:r>
          </a:p>
          <a:p>
            <a:r>
              <a:rPr lang="en-US" dirty="0"/>
              <a:t>Waterside Security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Arial"/>
                <a:cs typeface="Arial"/>
              </a:rPr>
              <a:t>Advanced Instrumentation Systems Technology (AIST)</a:t>
            </a:r>
          </a:p>
          <a:p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4937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41DA8-C199-44E4-B073-CA79C8894D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1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41DA8-C199-44E4-B073-CA79C8894D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04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41DA8-C199-44E4-B073-CA79C8894D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6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1DA8-C199-44E4-B073-CA79C8894D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6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41DA8-C199-44E4-B073-CA79C8894D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44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41DA8-C199-44E4-B073-CA79C8894D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0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41DA8-C199-44E4-B073-CA79C8894D7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6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5E80-D3CB-484B-A588-CD286CAA921B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D849-0B96-4CE4-AE01-094BCE1A4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A752-8885-4D68-8036-87B73F71BC60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D849-0B96-4CE4-AE01-094BCE1A4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3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AFA59-871D-4D56-B095-119D3A8C186A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D849-0B96-4CE4-AE01-094BCE1A4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5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C9B-0576-46C0-AE92-2158AD0543EC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7870-C48A-4212-AF83-B366215C2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9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0423-F641-4E83-9896-34D1AF750433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7870-C48A-4212-AF83-B366215C2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16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BBE2-64BA-4074-ADE3-02C3A70A18A0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7870-C48A-4212-AF83-B366215C2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0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D574-D437-4ECA-9607-B0206845EB33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7870-C48A-4212-AF83-B366215C2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F2A2-9F30-4BBB-AB99-92B77C1961E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7870-C48A-4212-AF83-B366215C2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3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4CD1-DA0C-4BBB-A7B1-7E864CA624E6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7870-C48A-4212-AF83-B366215C2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8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D85F-346F-4ED9-BF28-25DE062491B3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7870-C48A-4212-AF83-B366215C2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77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CBA4-8CCC-4C7F-A287-07B809A2D569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7870-C48A-4212-AF83-B366215C2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3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B9D2-545E-4BEA-9C43-082BD7CE812A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D849-0B96-4CE4-AE01-094BCE1A4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35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5C34-1F92-412D-8B50-1E6E5BF03B09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7870-C48A-4212-AF83-B366215C2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5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ECE1-4C1B-4B4C-969C-61991DB72C22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7870-C48A-4212-AF83-B366215C2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46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D60A-4E13-49E5-AD22-D7637C9FEC78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7870-C48A-4212-AF83-B366215C2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6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382751"/>
            <a:ext cx="10515600" cy="849119"/>
          </a:xfrm>
        </p:spPr>
        <p:txBody>
          <a:bodyPr anchor="b">
            <a:normAutofit/>
          </a:bodyPr>
          <a:lstStyle>
            <a:lvl1pPr>
              <a:defRPr sz="3800" b="1"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640" y="310635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60269E5-94D8-4B46-A758-D17AA4A7808A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932D849-0B96-4CE4-AE01-094BCE1A4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0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EDA47-A14B-4033-8755-EF30BC80AF98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D849-0B96-4CE4-AE01-094BCE1A4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5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DBC0-4BC0-46E1-B2E0-01883D369B3F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D849-0B96-4CE4-AE01-094BCE1A4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0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028E-0628-479D-926C-38B8C80873E6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D849-0B96-4CE4-AE01-094BCE1A4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0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B829-FF1C-4405-85B5-3F73F4B3A887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D849-0B96-4CE4-AE01-094BCE1A4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E11B-93E6-4599-B6F6-280F9F4850CE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D849-0B96-4CE4-AE01-094BCE1A4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9E04-CB86-432C-BF7C-DD1F669C2F2C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D849-0B96-4CE4-AE01-094BCE1A4A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4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341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0" y="25736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Presented by</a:t>
            </a:r>
          </a:p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Ms</a:t>
            </a:r>
            <a:r>
              <a:rPr lang="en-US" sz="32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ABC Presenter, PhD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OCEAN ENGINEERING SCIENCES</a:t>
            </a:r>
          </a:p>
          <a:p>
            <a:r>
              <a:rPr 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NEWPORT DIVISION</a:t>
            </a:r>
          </a:p>
          <a:p>
            <a:endParaRPr lang="en-US" sz="28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29 April 2020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85095" y="63239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00C8-E04A-41C6-8B1D-7026DE3DAA9B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341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20-NUWC-GRA/0464-&lt;#&gt;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9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 spc="300" baseline="0"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spc="300">
          <a:solidFill>
            <a:schemeClr val="tx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219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93976"/>
            <a:ext cx="10515600" cy="362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699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FA175243-4BDA-426F-8E91-ADB17128A3BA}" type="datetime1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462" y="63380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 dirty="0"/>
              <a:t>20-NUWC-GRA/0464-&lt;#&gt;</a:t>
            </a:r>
          </a:p>
        </p:txBody>
      </p:sp>
    </p:spTree>
    <p:extLst>
      <p:ext uri="{BB962C8B-B14F-4D97-AF65-F5344CB8AC3E}">
        <p14:creationId xmlns:p14="http://schemas.microsoft.com/office/powerpoint/2010/main" val="3964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0" y="1830714"/>
            <a:ext cx="12192000" cy="1917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30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dirty="0"/>
              <a:t>NUWC Industry Day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Ranges, Engineering, and Analysis Department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(Code 70)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65924" y="4182882"/>
            <a:ext cx="10515600" cy="3069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spc="30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Presented by</a:t>
            </a:r>
          </a:p>
          <a:p>
            <a:r>
              <a:rPr lang="en-US" sz="2800" b="1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Mr. David Iacono</a:t>
            </a:r>
          </a:p>
          <a:p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Ranges, Engineering, and Analysis </a:t>
            </a:r>
          </a:p>
          <a:p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Deputy Department Head</a:t>
            </a:r>
            <a:endParaRPr lang="en-US" sz="140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16 October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2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 txBox="1">
            <a:spLocks/>
          </p:cNvSpPr>
          <p:nvPr/>
        </p:nvSpPr>
        <p:spPr>
          <a:xfrm>
            <a:off x="9130090" y="64523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37870-C48A-4212-AF83-B366215C2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1498" y="1255673"/>
            <a:ext cx="9930109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  <a:t>Code 70 Projected Contracts (FY24)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78240"/>
              </p:ext>
            </p:extLst>
          </p:nvPr>
        </p:nvGraphicFramePr>
        <p:xfrm>
          <a:off x="470661" y="2589040"/>
          <a:ext cx="11011186" cy="198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3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36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#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Value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options)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Incumbent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Seaport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Follow-On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RFP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Released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</a:p>
                  </a:txBody>
                  <a:tcPr marL="91442" marR="91442" marT="45745" marB="457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1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N66604-19-D-A900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Sustainment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$73M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L3 / Maripro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CPFF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2024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Competitive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246160"/>
                  </a:ext>
                </a:extLst>
              </a:tr>
              <a:tr h="4671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N00178-14-D-7737/ N6660420F3901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SESEF M&amp;O Support Services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$7M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GSTEK Inc.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FFP / CPFF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2024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SBSA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98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 txBox="1">
            <a:spLocks/>
          </p:cNvSpPr>
          <p:nvPr/>
        </p:nvSpPr>
        <p:spPr>
          <a:xfrm>
            <a:off x="9130090" y="64523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37870-C48A-4212-AF83-B366215C2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1498" y="1066498"/>
            <a:ext cx="9930109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</a:rPr>
              <a:t>Code 70 Projected Contracts</a:t>
            </a:r>
            <a:r>
              <a:rPr lang="en-US" sz="2800" b="1" dirty="0">
                <a:latin typeface="Arial" charset="0"/>
              </a:rPr>
              <a:t> (FY25)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53542"/>
              </p:ext>
            </p:extLst>
          </p:nvPr>
        </p:nvGraphicFramePr>
        <p:xfrm>
          <a:off x="1526349" y="1744360"/>
          <a:ext cx="9120406" cy="448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28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017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36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#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Value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options)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Incumbent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Seaport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Follow-On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RFP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</a:p>
                  </a:txBody>
                  <a:tcPr marL="91442" marR="91442" marT="45745" marB="457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1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N66604-20-D-H001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PUTR II Support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$38M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Mikel Inc.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CPFF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2024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 Source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38757"/>
                  </a:ext>
                </a:extLst>
              </a:tr>
              <a:tr h="4671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N66604-20-D-N000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NUWC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Calibration Laboratory Services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$3.1M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Goldbelt C6,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LLC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CPFF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2025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8(a)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246160"/>
                  </a:ext>
                </a:extLst>
              </a:tr>
              <a:tr h="4671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N00178-19-D-3861/ N6660420F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3009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AIST Support Services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$8M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Purvis Systems, Inc.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FFP / CPFF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2025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SBSA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540232"/>
                  </a:ext>
                </a:extLst>
              </a:tr>
              <a:tr h="4671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N66604-20-D-M001, M002, M003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Support Services for Ocean Testing (MAC tri-award)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$26M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Seaward Services Inc.,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Oceanetics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Inc, </a:t>
                      </a:r>
                    </a:p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Metson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Marine Services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CPFF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2025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Competitive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4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43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 txBox="1">
            <a:spLocks/>
          </p:cNvSpPr>
          <p:nvPr/>
        </p:nvSpPr>
        <p:spPr>
          <a:xfrm>
            <a:off x="9130090" y="64523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737870-C48A-4212-AF83-B366215C26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1498" y="1050481"/>
            <a:ext cx="9930109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Arial" charset="0"/>
              </a:rPr>
              <a:t>Code 70 Projected Contracts (FY26)</a:t>
            </a:r>
            <a:endParaRPr lang="en-US" sz="2000" b="1" dirty="0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468174"/>
              </p:ext>
            </p:extLst>
          </p:nvPr>
        </p:nvGraphicFramePr>
        <p:xfrm>
          <a:off x="115763" y="2613931"/>
          <a:ext cx="11579828" cy="14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3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36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#n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Value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options)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Incumbent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Seaport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Follow-On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RFP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Release</a:t>
                      </a:r>
                    </a:p>
                  </a:txBody>
                  <a:tcPr marL="91442" marR="91442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</a:p>
                  </a:txBody>
                  <a:tcPr marL="91442" marR="91442" marT="45745" marB="457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N00178-19-D-7979 / N6660421F3006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 Safety Support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$34M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KMS Solutions, LLC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CPFF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2026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SBSA</a:t>
                      </a:r>
                    </a:p>
                  </a:txBody>
                  <a:tcPr marL="91442" marR="91442" marT="45745" marB="4574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2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8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 txBox="1">
            <a:spLocks/>
          </p:cNvSpPr>
          <p:nvPr/>
        </p:nvSpPr>
        <p:spPr>
          <a:xfrm>
            <a:off x="9130090" y="64523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737870-C48A-4212-AF83-B366215C26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3818" y="1219958"/>
            <a:ext cx="9930109" cy="74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Arial" charset="0"/>
              </a:rPr>
              <a:t>Summary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0203" y="2045616"/>
            <a:ext cx="8977340" cy="38744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Ranges, Engineering, and Analysis Department operates a number of ranges, facilities and service centers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/>
            </a:pPr>
            <a:r>
              <a:rPr lang="en-US" altLang="en-US" sz="18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are used for M&amp;O support</a:t>
            </a:r>
            <a:endParaRPr lang="en-US" altLang="en-US" sz="1100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Undersea Range System Development and Engineering Support to Other Departments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/>
            </a:pPr>
            <a:r>
              <a:rPr lang="en-US" altLang="en-US" sz="18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for General Engineering Support, Prototype Systems Fabrication &amp; Testing, System Safety and Cybersecurity</a:t>
            </a:r>
            <a:endParaRPr lang="en-US" altLang="en-US" sz="1100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20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In-water Sensor System contracts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/>
            </a:pPr>
            <a:r>
              <a:rPr lang="en-US" altLang="en-US" sz="18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Maintenance/Repair/Upgrade for existing systems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­"/>
              <a:defRPr/>
            </a:pPr>
            <a:r>
              <a:rPr lang="en-US" altLang="en-US" sz="180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IWS systems for new and existing locations</a:t>
            </a:r>
            <a:endParaRPr lang="en-US" altLang="en-US" sz="1100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2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 txBox="1">
            <a:spLocks/>
          </p:cNvSpPr>
          <p:nvPr/>
        </p:nvSpPr>
        <p:spPr>
          <a:xfrm>
            <a:off x="9130090" y="64523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737870-C48A-4212-AF83-B366215C26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1498" y="1184167"/>
            <a:ext cx="9930109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Arial" charset="0"/>
              </a:rPr>
              <a:t>Contact Information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86894" y="2153134"/>
            <a:ext cx="9564713" cy="3248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Janna Beckert</a:t>
            </a:r>
          </a:p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Department Acquisition Advocate (TDAA)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janna.l.beckert.civ@us.navy.mil</a:t>
            </a:r>
          </a:p>
          <a:p>
            <a:pPr lvl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(401) 832-3560</a:t>
            </a:r>
          </a:p>
          <a:p>
            <a:pPr algn="ctr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083272" y="1776092"/>
            <a:ext cx="9863479" cy="8392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8659" marR="3464" lvl="0" indent="0" algn="ctr" defTabSz="914400" rtl="0" eaLnBrk="1" fontAlgn="auto" latinLnBrk="0" hangingPunct="1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Code 70 provides a full spectrum of engineering resources </a:t>
            </a:r>
            <a:r>
              <a:rPr kumimoji="0" b="1" i="1" u="none" strike="noStrike" kern="1200" cap="none" spc="-7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enhance undersea </a:t>
            </a:r>
            <a:r>
              <a:rPr kumimoji="0" b="1" i="1" u="none" strike="noStrike" kern="1200" cap="none" spc="-3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warfare </a:t>
            </a:r>
            <a:r>
              <a:rPr kumimoji="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through the application of simulation-based design, range development, engineering analysis and design, </a:t>
            </a:r>
            <a:r>
              <a:rPr kumimoji="0" b="1" i="1" u="none" strike="noStrike" kern="1200" cap="none" spc="-3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prototype fabrication, </a:t>
            </a:r>
            <a:r>
              <a:rPr kumimoji="0" b="1" i="1" u="none" strike="noStrike" kern="1200" cap="none" spc="-7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test </a:t>
            </a:r>
            <a:r>
              <a:rPr kumimoji="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evaluation, readiness and training in both simulated and in-water</a:t>
            </a:r>
            <a:r>
              <a:rPr kumimoji="0" b="1" i="1" u="none" strike="noStrike" kern="1200" cap="none" spc="-27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environments.</a:t>
            </a:r>
            <a:endParaRPr kumimoji="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6551" y="4063368"/>
            <a:ext cx="4806143" cy="2358466"/>
            <a:chOff x="707158" y="1830667"/>
            <a:chExt cx="4806143" cy="2358466"/>
          </a:xfrm>
        </p:grpSpPr>
        <p:sp>
          <p:nvSpPr>
            <p:cNvPr id="24" name="object 24"/>
            <p:cNvSpPr/>
            <p:nvPr/>
          </p:nvSpPr>
          <p:spPr>
            <a:xfrm>
              <a:off x="3206548" y="1852632"/>
              <a:ext cx="1047404" cy="935182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924974" y="1830667"/>
              <a:ext cx="1067233" cy="955098"/>
            </a:xfrm>
            <a:custGeom>
              <a:avLst/>
              <a:gdLst/>
              <a:ahLst/>
              <a:cxnLst/>
              <a:rect l="l" t="t" r="r" b="b"/>
              <a:pathLst>
                <a:path w="1565275" h="1400810">
                  <a:moveTo>
                    <a:pt x="242709" y="0"/>
                  </a:moveTo>
                  <a:lnTo>
                    <a:pt x="1322552" y="0"/>
                  </a:lnTo>
                  <a:lnTo>
                    <a:pt x="1347101" y="1244"/>
                  </a:lnTo>
                  <a:lnTo>
                    <a:pt x="1416697" y="18910"/>
                  </a:lnTo>
                  <a:lnTo>
                    <a:pt x="1458137" y="41325"/>
                  </a:lnTo>
                  <a:lnTo>
                    <a:pt x="1493989" y="71272"/>
                  </a:lnTo>
                  <a:lnTo>
                    <a:pt x="1523936" y="107124"/>
                  </a:lnTo>
                  <a:lnTo>
                    <a:pt x="1546339" y="148564"/>
                  </a:lnTo>
                  <a:lnTo>
                    <a:pt x="1560156" y="193776"/>
                  </a:lnTo>
                  <a:lnTo>
                    <a:pt x="1565262" y="242709"/>
                  </a:lnTo>
                  <a:lnTo>
                    <a:pt x="1565262" y="1157846"/>
                  </a:lnTo>
                  <a:lnTo>
                    <a:pt x="1560169" y="1206754"/>
                  </a:lnTo>
                  <a:lnTo>
                    <a:pt x="1546339" y="1252397"/>
                  </a:lnTo>
                  <a:lnTo>
                    <a:pt x="1523936" y="1293418"/>
                  </a:lnTo>
                  <a:lnTo>
                    <a:pt x="1493989" y="1329690"/>
                  </a:lnTo>
                  <a:lnTo>
                    <a:pt x="1458099" y="1359255"/>
                  </a:lnTo>
                  <a:lnTo>
                    <a:pt x="1416697" y="1381645"/>
                  </a:lnTo>
                  <a:lnTo>
                    <a:pt x="1371473" y="1395463"/>
                  </a:lnTo>
                  <a:lnTo>
                    <a:pt x="1322552" y="1400556"/>
                  </a:lnTo>
                  <a:lnTo>
                    <a:pt x="242709" y="1400556"/>
                  </a:lnTo>
                  <a:lnTo>
                    <a:pt x="193776" y="1395463"/>
                  </a:lnTo>
                  <a:lnTo>
                    <a:pt x="148564" y="1381645"/>
                  </a:lnTo>
                  <a:lnTo>
                    <a:pt x="107162" y="1359255"/>
                  </a:lnTo>
                  <a:lnTo>
                    <a:pt x="71272" y="1329690"/>
                  </a:lnTo>
                  <a:lnTo>
                    <a:pt x="41325" y="1293418"/>
                  </a:lnTo>
                  <a:lnTo>
                    <a:pt x="18910" y="1252397"/>
                  </a:lnTo>
                  <a:lnTo>
                    <a:pt x="5092" y="1206754"/>
                  </a:lnTo>
                  <a:lnTo>
                    <a:pt x="0" y="1157846"/>
                  </a:lnTo>
                  <a:lnTo>
                    <a:pt x="0" y="242709"/>
                  </a:lnTo>
                  <a:lnTo>
                    <a:pt x="5092" y="193776"/>
                  </a:lnTo>
                  <a:lnTo>
                    <a:pt x="18910" y="148564"/>
                  </a:lnTo>
                  <a:lnTo>
                    <a:pt x="41325" y="107124"/>
                  </a:lnTo>
                  <a:lnTo>
                    <a:pt x="71272" y="71272"/>
                  </a:lnTo>
                  <a:lnTo>
                    <a:pt x="107111" y="41325"/>
                  </a:lnTo>
                  <a:lnTo>
                    <a:pt x="148564" y="18910"/>
                  </a:lnTo>
                  <a:lnTo>
                    <a:pt x="193776" y="5092"/>
                  </a:lnTo>
                  <a:lnTo>
                    <a:pt x="242709" y="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962900" y="3091604"/>
              <a:ext cx="1045325" cy="93310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953028" y="3081732"/>
              <a:ext cx="1065501" cy="953366"/>
            </a:xfrm>
            <a:custGeom>
              <a:avLst/>
              <a:gdLst/>
              <a:ahLst/>
              <a:cxnLst/>
              <a:rect l="l" t="t" r="r" b="b"/>
              <a:pathLst>
                <a:path w="1562735" h="1398270">
                  <a:moveTo>
                    <a:pt x="242315" y="0"/>
                  </a:moveTo>
                  <a:lnTo>
                    <a:pt x="1320164" y="0"/>
                  </a:lnTo>
                  <a:lnTo>
                    <a:pt x="1344714" y="1244"/>
                  </a:lnTo>
                  <a:lnTo>
                    <a:pt x="1414348" y="18923"/>
                  </a:lnTo>
                  <a:lnTo>
                    <a:pt x="1455394" y="41351"/>
                  </a:lnTo>
                  <a:lnTo>
                    <a:pt x="1491208" y="71272"/>
                  </a:lnTo>
                  <a:lnTo>
                    <a:pt x="1521129" y="107099"/>
                  </a:lnTo>
                  <a:lnTo>
                    <a:pt x="1543557" y="148132"/>
                  </a:lnTo>
                  <a:lnTo>
                    <a:pt x="1557388" y="193382"/>
                  </a:lnTo>
                  <a:lnTo>
                    <a:pt x="1562480" y="242315"/>
                  </a:lnTo>
                  <a:lnTo>
                    <a:pt x="1562480" y="1155458"/>
                  </a:lnTo>
                  <a:lnTo>
                    <a:pt x="1557388" y="1204391"/>
                  </a:lnTo>
                  <a:lnTo>
                    <a:pt x="1543557" y="1249641"/>
                  </a:lnTo>
                  <a:lnTo>
                    <a:pt x="1521129" y="1290688"/>
                  </a:lnTo>
                  <a:lnTo>
                    <a:pt x="1491208" y="1326502"/>
                  </a:lnTo>
                  <a:lnTo>
                    <a:pt x="1455394" y="1356423"/>
                  </a:lnTo>
                  <a:lnTo>
                    <a:pt x="1414348" y="1378851"/>
                  </a:lnTo>
                  <a:lnTo>
                    <a:pt x="1369098" y="1392682"/>
                  </a:lnTo>
                  <a:lnTo>
                    <a:pt x="1320164" y="1397774"/>
                  </a:lnTo>
                  <a:lnTo>
                    <a:pt x="242315" y="1397774"/>
                  </a:lnTo>
                  <a:lnTo>
                    <a:pt x="193382" y="1392682"/>
                  </a:lnTo>
                  <a:lnTo>
                    <a:pt x="148145" y="1378851"/>
                  </a:lnTo>
                  <a:lnTo>
                    <a:pt x="107099" y="1356423"/>
                  </a:lnTo>
                  <a:lnTo>
                    <a:pt x="71272" y="1326502"/>
                  </a:lnTo>
                  <a:lnTo>
                    <a:pt x="41351" y="1290688"/>
                  </a:lnTo>
                  <a:lnTo>
                    <a:pt x="18922" y="1249641"/>
                  </a:lnTo>
                  <a:lnTo>
                    <a:pt x="5105" y="1204391"/>
                  </a:lnTo>
                  <a:lnTo>
                    <a:pt x="0" y="1155458"/>
                  </a:lnTo>
                  <a:lnTo>
                    <a:pt x="0" y="242315"/>
                  </a:lnTo>
                  <a:lnTo>
                    <a:pt x="5105" y="193382"/>
                  </a:lnTo>
                  <a:lnTo>
                    <a:pt x="18922" y="148132"/>
                  </a:lnTo>
                  <a:lnTo>
                    <a:pt x="41351" y="107099"/>
                  </a:lnTo>
                  <a:lnTo>
                    <a:pt x="71272" y="71272"/>
                  </a:lnTo>
                  <a:lnTo>
                    <a:pt x="107099" y="41351"/>
                  </a:lnTo>
                  <a:lnTo>
                    <a:pt x="148145" y="18923"/>
                  </a:lnTo>
                  <a:lnTo>
                    <a:pt x="193382" y="5092"/>
                  </a:lnTo>
                  <a:lnTo>
                    <a:pt x="242315" y="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973295" y="1858203"/>
              <a:ext cx="1048442" cy="93518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444769" y="1848331"/>
              <a:ext cx="1068532" cy="955098"/>
            </a:xfrm>
            <a:custGeom>
              <a:avLst/>
              <a:gdLst/>
              <a:ahLst/>
              <a:cxnLst/>
              <a:rect l="l" t="t" r="r" b="b"/>
              <a:pathLst>
                <a:path w="1567179" h="1400810">
                  <a:moveTo>
                    <a:pt x="242709" y="0"/>
                  </a:moveTo>
                  <a:lnTo>
                    <a:pt x="1324140" y="0"/>
                  </a:lnTo>
                  <a:lnTo>
                    <a:pt x="1348689" y="1244"/>
                  </a:lnTo>
                  <a:lnTo>
                    <a:pt x="1418285" y="18910"/>
                  </a:lnTo>
                  <a:lnTo>
                    <a:pt x="1459725" y="41325"/>
                  </a:lnTo>
                  <a:lnTo>
                    <a:pt x="1495577" y="71272"/>
                  </a:lnTo>
                  <a:lnTo>
                    <a:pt x="1525523" y="107124"/>
                  </a:lnTo>
                  <a:lnTo>
                    <a:pt x="1547926" y="148564"/>
                  </a:lnTo>
                  <a:lnTo>
                    <a:pt x="1561744" y="193776"/>
                  </a:lnTo>
                  <a:lnTo>
                    <a:pt x="1566849" y="242709"/>
                  </a:lnTo>
                  <a:lnTo>
                    <a:pt x="1566849" y="1157846"/>
                  </a:lnTo>
                  <a:lnTo>
                    <a:pt x="1561757" y="1206754"/>
                  </a:lnTo>
                  <a:lnTo>
                    <a:pt x="1547926" y="1252397"/>
                  </a:lnTo>
                  <a:lnTo>
                    <a:pt x="1525523" y="1293418"/>
                  </a:lnTo>
                  <a:lnTo>
                    <a:pt x="1495577" y="1329690"/>
                  </a:lnTo>
                  <a:lnTo>
                    <a:pt x="1459687" y="1359255"/>
                  </a:lnTo>
                  <a:lnTo>
                    <a:pt x="1418285" y="1381645"/>
                  </a:lnTo>
                  <a:lnTo>
                    <a:pt x="1373060" y="1395463"/>
                  </a:lnTo>
                  <a:lnTo>
                    <a:pt x="1324140" y="1400556"/>
                  </a:lnTo>
                  <a:lnTo>
                    <a:pt x="242709" y="1400556"/>
                  </a:lnTo>
                  <a:lnTo>
                    <a:pt x="193776" y="1395463"/>
                  </a:lnTo>
                  <a:lnTo>
                    <a:pt x="148564" y="1381645"/>
                  </a:lnTo>
                  <a:lnTo>
                    <a:pt x="107162" y="1359255"/>
                  </a:lnTo>
                  <a:lnTo>
                    <a:pt x="71272" y="1329690"/>
                  </a:lnTo>
                  <a:lnTo>
                    <a:pt x="41325" y="1293418"/>
                  </a:lnTo>
                  <a:lnTo>
                    <a:pt x="18910" y="1252397"/>
                  </a:lnTo>
                  <a:lnTo>
                    <a:pt x="5092" y="1206754"/>
                  </a:lnTo>
                  <a:lnTo>
                    <a:pt x="0" y="1157846"/>
                  </a:lnTo>
                  <a:lnTo>
                    <a:pt x="0" y="242709"/>
                  </a:lnTo>
                  <a:lnTo>
                    <a:pt x="5092" y="193776"/>
                  </a:lnTo>
                  <a:lnTo>
                    <a:pt x="18910" y="148564"/>
                  </a:lnTo>
                  <a:lnTo>
                    <a:pt x="41325" y="107124"/>
                  </a:lnTo>
                  <a:lnTo>
                    <a:pt x="71272" y="71272"/>
                  </a:lnTo>
                  <a:lnTo>
                    <a:pt x="107111" y="41325"/>
                  </a:lnTo>
                  <a:lnTo>
                    <a:pt x="148564" y="18910"/>
                  </a:lnTo>
                  <a:lnTo>
                    <a:pt x="193776" y="5092"/>
                  </a:lnTo>
                  <a:lnTo>
                    <a:pt x="242709" y="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17031" y="1858203"/>
              <a:ext cx="1047403" cy="935181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07159" y="1848331"/>
              <a:ext cx="1067233" cy="955098"/>
            </a:xfrm>
            <a:custGeom>
              <a:avLst/>
              <a:gdLst/>
              <a:ahLst/>
              <a:cxnLst/>
              <a:rect l="l" t="t" r="r" b="b"/>
              <a:pathLst>
                <a:path w="1565275" h="1400810">
                  <a:moveTo>
                    <a:pt x="242709" y="0"/>
                  </a:moveTo>
                  <a:lnTo>
                    <a:pt x="1322552" y="0"/>
                  </a:lnTo>
                  <a:lnTo>
                    <a:pt x="1347101" y="1244"/>
                  </a:lnTo>
                  <a:lnTo>
                    <a:pt x="1416697" y="18910"/>
                  </a:lnTo>
                  <a:lnTo>
                    <a:pt x="1458137" y="41325"/>
                  </a:lnTo>
                  <a:lnTo>
                    <a:pt x="1493989" y="71272"/>
                  </a:lnTo>
                  <a:lnTo>
                    <a:pt x="1523936" y="107124"/>
                  </a:lnTo>
                  <a:lnTo>
                    <a:pt x="1546339" y="148564"/>
                  </a:lnTo>
                  <a:lnTo>
                    <a:pt x="1560156" y="193776"/>
                  </a:lnTo>
                  <a:lnTo>
                    <a:pt x="1565262" y="242709"/>
                  </a:lnTo>
                  <a:lnTo>
                    <a:pt x="1565262" y="1157846"/>
                  </a:lnTo>
                  <a:lnTo>
                    <a:pt x="1560169" y="1206754"/>
                  </a:lnTo>
                  <a:lnTo>
                    <a:pt x="1546339" y="1252397"/>
                  </a:lnTo>
                  <a:lnTo>
                    <a:pt x="1523923" y="1293418"/>
                  </a:lnTo>
                  <a:lnTo>
                    <a:pt x="1493989" y="1329690"/>
                  </a:lnTo>
                  <a:lnTo>
                    <a:pt x="1458099" y="1359255"/>
                  </a:lnTo>
                  <a:lnTo>
                    <a:pt x="1416697" y="1381645"/>
                  </a:lnTo>
                  <a:lnTo>
                    <a:pt x="1371473" y="1395463"/>
                  </a:lnTo>
                  <a:lnTo>
                    <a:pt x="1322552" y="1400556"/>
                  </a:lnTo>
                  <a:lnTo>
                    <a:pt x="242709" y="1400556"/>
                  </a:lnTo>
                  <a:lnTo>
                    <a:pt x="193776" y="1395463"/>
                  </a:lnTo>
                  <a:lnTo>
                    <a:pt x="148564" y="1381645"/>
                  </a:lnTo>
                  <a:lnTo>
                    <a:pt x="107162" y="1359255"/>
                  </a:lnTo>
                  <a:lnTo>
                    <a:pt x="71272" y="1329690"/>
                  </a:lnTo>
                  <a:lnTo>
                    <a:pt x="41325" y="1293418"/>
                  </a:lnTo>
                  <a:lnTo>
                    <a:pt x="18910" y="1252397"/>
                  </a:lnTo>
                  <a:lnTo>
                    <a:pt x="5092" y="1206754"/>
                  </a:lnTo>
                  <a:lnTo>
                    <a:pt x="0" y="1157846"/>
                  </a:lnTo>
                  <a:lnTo>
                    <a:pt x="0" y="242709"/>
                  </a:lnTo>
                  <a:lnTo>
                    <a:pt x="5092" y="193776"/>
                  </a:lnTo>
                  <a:lnTo>
                    <a:pt x="18910" y="148564"/>
                  </a:lnTo>
                  <a:lnTo>
                    <a:pt x="41325" y="107124"/>
                  </a:lnTo>
                  <a:lnTo>
                    <a:pt x="71272" y="71272"/>
                  </a:lnTo>
                  <a:lnTo>
                    <a:pt x="107111" y="41325"/>
                  </a:lnTo>
                  <a:lnTo>
                    <a:pt x="148564" y="18910"/>
                  </a:lnTo>
                  <a:lnTo>
                    <a:pt x="193776" y="5092"/>
                  </a:lnTo>
                  <a:lnTo>
                    <a:pt x="242709" y="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3167052" y="3075848"/>
              <a:ext cx="1045325" cy="933744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199939" y="1848331"/>
              <a:ext cx="1065501" cy="955098"/>
            </a:xfrm>
            <a:custGeom>
              <a:avLst/>
              <a:gdLst/>
              <a:ahLst/>
              <a:cxnLst/>
              <a:rect l="l" t="t" r="r" b="b"/>
              <a:pathLst>
                <a:path w="1562734" h="1400810">
                  <a:moveTo>
                    <a:pt x="242709" y="0"/>
                  </a:moveTo>
                  <a:lnTo>
                    <a:pt x="1319377" y="0"/>
                  </a:lnTo>
                  <a:lnTo>
                    <a:pt x="1343926" y="1244"/>
                  </a:lnTo>
                  <a:lnTo>
                    <a:pt x="1413903" y="18910"/>
                  </a:lnTo>
                  <a:lnTo>
                    <a:pt x="1455356" y="41325"/>
                  </a:lnTo>
                  <a:lnTo>
                    <a:pt x="1491208" y="71272"/>
                  </a:lnTo>
                  <a:lnTo>
                    <a:pt x="1521155" y="107124"/>
                  </a:lnTo>
                  <a:lnTo>
                    <a:pt x="1543570" y="148564"/>
                  </a:lnTo>
                  <a:lnTo>
                    <a:pt x="1557388" y="193776"/>
                  </a:lnTo>
                  <a:lnTo>
                    <a:pt x="1562480" y="242709"/>
                  </a:lnTo>
                  <a:lnTo>
                    <a:pt x="1562480" y="1157846"/>
                  </a:lnTo>
                  <a:lnTo>
                    <a:pt x="1557388" y="1206754"/>
                  </a:lnTo>
                  <a:lnTo>
                    <a:pt x="1543570" y="1252397"/>
                  </a:lnTo>
                  <a:lnTo>
                    <a:pt x="1521155" y="1293418"/>
                  </a:lnTo>
                  <a:lnTo>
                    <a:pt x="1491208" y="1329690"/>
                  </a:lnTo>
                  <a:lnTo>
                    <a:pt x="1455318" y="1359255"/>
                  </a:lnTo>
                  <a:lnTo>
                    <a:pt x="1413903" y="1381645"/>
                  </a:lnTo>
                  <a:lnTo>
                    <a:pt x="1368285" y="1395463"/>
                  </a:lnTo>
                  <a:lnTo>
                    <a:pt x="1319377" y="1400556"/>
                  </a:lnTo>
                  <a:lnTo>
                    <a:pt x="242709" y="1400556"/>
                  </a:lnTo>
                  <a:lnTo>
                    <a:pt x="193776" y="1395463"/>
                  </a:lnTo>
                  <a:lnTo>
                    <a:pt x="148564" y="1381645"/>
                  </a:lnTo>
                  <a:lnTo>
                    <a:pt x="107162" y="1359255"/>
                  </a:lnTo>
                  <a:lnTo>
                    <a:pt x="71272" y="1329690"/>
                  </a:lnTo>
                  <a:lnTo>
                    <a:pt x="41325" y="1293418"/>
                  </a:lnTo>
                  <a:lnTo>
                    <a:pt x="18910" y="1252397"/>
                  </a:lnTo>
                  <a:lnTo>
                    <a:pt x="5092" y="1206754"/>
                  </a:lnTo>
                  <a:lnTo>
                    <a:pt x="0" y="1157846"/>
                  </a:lnTo>
                  <a:lnTo>
                    <a:pt x="0" y="242709"/>
                  </a:lnTo>
                  <a:lnTo>
                    <a:pt x="5092" y="193776"/>
                  </a:lnTo>
                  <a:lnTo>
                    <a:pt x="18910" y="148564"/>
                  </a:lnTo>
                  <a:lnTo>
                    <a:pt x="41325" y="107124"/>
                  </a:lnTo>
                  <a:lnTo>
                    <a:pt x="71272" y="71272"/>
                  </a:lnTo>
                  <a:lnTo>
                    <a:pt x="107111" y="41325"/>
                  </a:lnTo>
                  <a:lnTo>
                    <a:pt x="148564" y="18910"/>
                  </a:lnTo>
                  <a:lnTo>
                    <a:pt x="193776" y="5092"/>
                  </a:lnTo>
                  <a:lnTo>
                    <a:pt x="242709" y="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17031" y="3091603"/>
              <a:ext cx="1045325" cy="933103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07158" y="3081732"/>
              <a:ext cx="1065501" cy="953366"/>
            </a:xfrm>
            <a:custGeom>
              <a:avLst/>
              <a:gdLst/>
              <a:ahLst/>
              <a:cxnLst/>
              <a:rect l="l" t="t" r="r" b="b"/>
              <a:pathLst>
                <a:path w="1562735" h="1398270">
                  <a:moveTo>
                    <a:pt x="242316" y="0"/>
                  </a:moveTo>
                  <a:lnTo>
                    <a:pt x="1320165" y="0"/>
                  </a:lnTo>
                  <a:lnTo>
                    <a:pt x="1344714" y="1244"/>
                  </a:lnTo>
                  <a:lnTo>
                    <a:pt x="1414348" y="18923"/>
                  </a:lnTo>
                  <a:lnTo>
                    <a:pt x="1455394" y="41351"/>
                  </a:lnTo>
                  <a:lnTo>
                    <a:pt x="1491208" y="71272"/>
                  </a:lnTo>
                  <a:lnTo>
                    <a:pt x="1521129" y="107099"/>
                  </a:lnTo>
                  <a:lnTo>
                    <a:pt x="1543558" y="148132"/>
                  </a:lnTo>
                  <a:lnTo>
                    <a:pt x="1557388" y="193382"/>
                  </a:lnTo>
                  <a:lnTo>
                    <a:pt x="1562481" y="242315"/>
                  </a:lnTo>
                  <a:lnTo>
                    <a:pt x="1562481" y="1155458"/>
                  </a:lnTo>
                  <a:lnTo>
                    <a:pt x="1557388" y="1204391"/>
                  </a:lnTo>
                  <a:lnTo>
                    <a:pt x="1543558" y="1249641"/>
                  </a:lnTo>
                  <a:lnTo>
                    <a:pt x="1521129" y="1290688"/>
                  </a:lnTo>
                  <a:lnTo>
                    <a:pt x="1491208" y="1326502"/>
                  </a:lnTo>
                  <a:lnTo>
                    <a:pt x="1455394" y="1356423"/>
                  </a:lnTo>
                  <a:lnTo>
                    <a:pt x="1414348" y="1378851"/>
                  </a:lnTo>
                  <a:lnTo>
                    <a:pt x="1369098" y="1392682"/>
                  </a:lnTo>
                  <a:lnTo>
                    <a:pt x="1320165" y="1397774"/>
                  </a:lnTo>
                  <a:lnTo>
                    <a:pt x="242316" y="1397774"/>
                  </a:lnTo>
                  <a:lnTo>
                    <a:pt x="193382" y="1392682"/>
                  </a:lnTo>
                  <a:lnTo>
                    <a:pt x="148145" y="1378851"/>
                  </a:lnTo>
                  <a:lnTo>
                    <a:pt x="107099" y="1356423"/>
                  </a:lnTo>
                  <a:lnTo>
                    <a:pt x="71272" y="1326502"/>
                  </a:lnTo>
                  <a:lnTo>
                    <a:pt x="41351" y="1290688"/>
                  </a:lnTo>
                  <a:lnTo>
                    <a:pt x="18923" y="1249641"/>
                  </a:lnTo>
                  <a:lnTo>
                    <a:pt x="5105" y="1204391"/>
                  </a:lnTo>
                  <a:lnTo>
                    <a:pt x="0" y="1155458"/>
                  </a:lnTo>
                  <a:lnTo>
                    <a:pt x="0" y="242315"/>
                  </a:lnTo>
                  <a:lnTo>
                    <a:pt x="5105" y="193382"/>
                  </a:lnTo>
                  <a:lnTo>
                    <a:pt x="18923" y="148132"/>
                  </a:lnTo>
                  <a:lnTo>
                    <a:pt x="41351" y="107099"/>
                  </a:lnTo>
                  <a:lnTo>
                    <a:pt x="71272" y="71272"/>
                  </a:lnTo>
                  <a:lnTo>
                    <a:pt x="107099" y="41351"/>
                  </a:lnTo>
                  <a:lnTo>
                    <a:pt x="148145" y="18923"/>
                  </a:lnTo>
                  <a:lnTo>
                    <a:pt x="193382" y="5092"/>
                  </a:lnTo>
                  <a:lnTo>
                    <a:pt x="242316" y="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454641" y="1855956"/>
              <a:ext cx="1045325" cy="933103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198898" y="3081732"/>
              <a:ext cx="1065501" cy="953366"/>
            </a:xfrm>
            <a:custGeom>
              <a:avLst/>
              <a:gdLst/>
              <a:ahLst/>
              <a:cxnLst/>
              <a:rect l="l" t="t" r="r" b="b"/>
              <a:pathLst>
                <a:path w="1562734" h="1398270">
                  <a:moveTo>
                    <a:pt x="242315" y="0"/>
                  </a:moveTo>
                  <a:lnTo>
                    <a:pt x="1320164" y="0"/>
                  </a:lnTo>
                  <a:lnTo>
                    <a:pt x="1344714" y="1244"/>
                  </a:lnTo>
                  <a:lnTo>
                    <a:pt x="1414348" y="18923"/>
                  </a:lnTo>
                  <a:lnTo>
                    <a:pt x="1455394" y="41351"/>
                  </a:lnTo>
                  <a:lnTo>
                    <a:pt x="1491208" y="71272"/>
                  </a:lnTo>
                  <a:lnTo>
                    <a:pt x="1521129" y="107099"/>
                  </a:lnTo>
                  <a:lnTo>
                    <a:pt x="1543557" y="148132"/>
                  </a:lnTo>
                  <a:lnTo>
                    <a:pt x="1557388" y="193382"/>
                  </a:lnTo>
                  <a:lnTo>
                    <a:pt x="1562480" y="242315"/>
                  </a:lnTo>
                  <a:lnTo>
                    <a:pt x="1562480" y="1155458"/>
                  </a:lnTo>
                  <a:lnTo>
                    <a:pt x="1557388" y="1204391"/>
                  </a:lnTo>
                  <a:lnTo>
                    <a:pt x="1543557" y="1249641"/>
                  </a:lnTo>
                  <a:lnTo>
                    <a:pt x="1521129" y="1290688"/>
                  </a:lnTo>
                  <a:lnTo>
                    <a:pt x="1491208" y="1326502"/>
                  </a:lnTo>
                  <a:lnTo>
                    <a:pt x="1455394" y="1356423"/>
                  </a:lnTo>
                  <a:lnTo>
                    <a:pt x="1414348" y="1378851"/>
                  </a:lnTo>
                  <a:lnTo>
                    <a:pt x="1369098" y="1392682"/>
                  </a:lnTo>
                  <a:lnTo>
                    <a:pt x="1320164" y="1397774"/>
                  </a:lnTo>
                  <a:lnTo>
                    <a:pt x="242315" y="1397774"/>
                  </a:lnTo>
                  <a:lnTo>
                    <a:pt x="193382" y="1392682"/>
                  </a:lnTo>
                  <a:lnTo>
                    <a:pt x="148145" y="1378851"/>
                  </a:lnTo>
                  <a:lnTo>
                    <a:pt x="107099" y="1356423"/>
                  </a:lnTo>
                  <a:lnTo>
                    <a:pt x="71272" y="1326502"/>
                  </a:lnTo>
                  <a:lnTo>
                    <a:pt x="41351" y="1290688"/>
                  </a:lnTo>
                  <a:lnTo>
                    <a:pt x="18922" y="1249641"/>
                  </a:lnTo>
                  <a:lnTo>
                    <a:pt x="5105" y="1204391"/>
                  </a:lnTo>
                  <a:lnTo>
                    <a:pt x="0" y="1155458"/>
                  </a:lnTo>
                  <a:lnTo>
                    <a:pt x="0" y="242315"/>
                  </a:lnTo>
                  <a:lnTo>
                    <a:pt x="5105" y="193382"/>
                  </a:lnTo>
                  <a:lnTo>
                    <a:pt x="18922" y="148132"/>
                  </a:lnTo>
                  <a:lnTo>
                    <a:pt x="41351" y="107099"/>
                  </a:lnTo>
                  <a:lnTo>
                    <a:pt x="71272" y="71272"/>
                  </a:lnTo>
                  <a:lnTo>
                    <a:pt x="107099" y="41351"/>
                  </a:lnTo>
                  <a:lnTo>
                    <a:pt x="148145" y="18923"/>
                  </a:lnTo>
                  <a:lnTo>
                    <a:pt x="193382" y="5092"/>
                  </a:lnTo>
                  <a:lnTo>
                    <a:pt x="242315" y="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1083879" y="2828006"/>
              <a:ext cx="313892" cy="1311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5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52" b="1" i="0" u="none" strike="noStrike" kern="1200" cap="none" spc="-2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r>
                <a:rPr kumimoji="0" sz="852" b="1" i="0" u="none" strike="noStrike" kern="1200" cap="none" spc="-3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U</a:t>
              </a:r>
              <a:r>
                <a:rPr kumimoji="0" sz="852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</a:t>
              </a:r>
              <a:r>
                <a:rPr kumimoji="0" sz="852" b="1" i="0" u="none" strike="noStrike" kern="1200" cap="none" spc="-2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sz="852" b="1" i="0" u="none" strike="noStrike" kern="1200" cap="none" spc="-3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</a:t>
              </a:r>
              <a:endParaRPr kumimoji="0" sz="8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3451041" y="2840100"/>
              <a:ext cx="614795" cy="1311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5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52" b="1" i="0" u="none" strike="noStrike" kern="1200" cap="none" spc="-7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SENECA</a:t>
              </a:r>
              <a:r>
                <a:rPr kumimoji="0" sz="852" b="1" i="0" u="none" strike="noStrike" kern="1200" cap="none" spc="-41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852" b="1" i="0" u="none" strike="noStrike" kern="1200" cap="none" spc="-3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LAKE</a:t>
              </a:r>
              <a:endParaRPr kumimoji="0" sz="8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3551805" y="4045652"/>
              <a:ext cx="274060" cy="1311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5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52" b="1" i="0" u="none" strike="noStrike" kern="1200" cap="none" spc="-7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  <a:r>
                <a:rPr kumimoji="0" sz="852" b="1" i="0" u="none" strike="noStrike" kern="1200" cap="none" spc="-1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sz="852" b="1" i="0" u="none" strike="noStrike" kern="1200" cap="none" spc="-7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  <a:r>
                <a:rPr kumimoji="0" sz="852" b="1" i="0" u="none" strike="noStrike" kern="1200" cap="none" spc="-3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EF</a:t>
              </a:r>
              <a:endParaRPr kumimoji="0" sz="8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2372180" y="2828006"/>
              <a:ext cx="251547" cy="1311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5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52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N</a:t>
              </a:r>
              <a:r>
                <a:rPr kumimoji="0" sz="852" b="1" i="0" u="none" strike="noStrike" kern="1200" cap="none" spc="-24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r>
                <a:rPr kumimoji="0" sz="852" b="1" i="0" u="none" strike="noStrike" kern="1200" cap="none" spc="0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TF</a:t>
              </a:r>
              <a:endParaRPr kumimoji="0" sz="8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892710" y="4058007"/>
              <a:ext cx="690995" cy="1311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5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52" b="1" i="0" u="none" strike="noStrike" kern="1200" cap="none" spc="-7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SURVIVABILITY</a:t>
              </a:r>
              <a:endParaRPr kumimoji="0" sz="8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2089157" y="4058007"/>
              <a:ext cx="756243" cy="1311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5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52" b="1" i="0" u="none" strike="noStrike" kern="1200" cap="none" spc="-3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I</a:t>
              </a:r>
              <a:r>
                <a:rPr kumimoji="0" sz="852" b="1" i="0" u="none" strike="noStrike" kern="1200" cap="none" spc="-7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</a:t>
              </a:r>
              <a:r>
                <a:rPr kumimoji="0" sz="852" b="1" i="0" u="none" strike="noStrike" kern="1200" cap="none" spc="-3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852" b="1" i="0" u="none" strike="noStrike" kern="1200" cap="none" spc="-3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/METCAL</a:t>
              </a:r>
              <a:endParaRPr kumimoji="0" sz="8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4654129" y="2822359"/>
              <a:ext cx="643803" cy="1311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5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52" b="1" i="0" u="none" strike="noStrike" kern="1200" cap="none" spc="-3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DODGE</a:t>
              </a:r>
              <a:r>
                <a:rPr kumimoji="0" sz="852" b="1" i="0" u="none" strike="noStrike" kern="1200" cap="none" spc="-48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852" b="1" i="0" u="none" strike="noStrike" kern="1200" cap="none" spc="-3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POND</a:t>
              </a:r>
              <a:endParaRPr kumimoji="0" sz="8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4641" y="3091603"/>
              <a:ext cx="1045325" cy="932064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444768" y="3081733"/>
              <a:ext cx="1065501" cy="952067"/>
            </a:xfrm>
            <a:custGeom>
              <a:avLst/>
              <a:gdLst/>
              <a:ahLst/>
              <a:cxnLst/>
              <a:rect l="l" t="t" r="r" b="b"/>
              <a:pathLst>
                <a:path w="1562734" h="1396364">
                  <a:moveTo>
                    <a:pt x="242316" y="0"/>
                  </a:moveTo>
                  <a:lnTo>
                    <a:pt x="1320165" y="0"/>
                  </a:lnTo>
                  <a:lnTo>
                    <a:pt x="1344714" y="1244"/>
                  </a:lnTo>
                  <a:lnTo>
                    <a:pt x="1414348" y="18923"/>
                  </a:lnTo>
                  <a:lnTo>
                    <a:pt x="1455343" y="41325"/>
                  </a:lnTo>
                  <a:lnTo>
                    <a:pt x="1491183" y="70840"/>
                  </a:lnTo>
                  <a:lnTo>
                    <a:pt x="1521155" y="106718"/>
                  </a:lnTo>
                  <a:lnTo>
                    <a:pt x="1543570" y="148170"/>
                  </a:lnTo>
                  <a:lnTo>
                    <a:pt x="1557388" y="193382"/>
                  </a:lnTo>
                  <a:lnTo>
                    <a:pt x="1562481" y="242315"/>
                  </a:lnTo>
                  <a:lnTo>
                    <a:pt x="1562481" y="1154277"/>
                  </a:lnTo>
                  <a:lnTo>
                    <a:pt x="1557388" y="1203223"/>
                  </a:lnTo>
                  <a:lnTo>
                    <a:pt x="1543558" y="1248041"/>
                  </a:lnTo>
                  <a:lnTo>
                    <a:pt x="1521155" y="1289469"/>
                  </a:lnTo>
                  <a:lnTo>
                    <a:pt x="1491183" y="1325359"/>
                  </a:lnTo>
                  <a:lnTo>
                    <a:pt x="1455343" y="1354861"/>
                  </a:lnTo>
                  <a:lnTo>
                    <a:pt x="1414348" y="1377264"/>
                  </a:lnTo>
                  <a:lnTo>
                    <a:pt x="1369098" y="1391094"/>
                  </a:lnTo>
                  <a:lnTo>
                    <a:pt x="1320165" y="1396187"/>
                  </a:lnTo>
                  <a:lnTo>
                    <a:pt x="242316" y="1396187"/>
                  </a:lnTo>
                  <a:lnTo>
                    <a:pt x="193382" y="1391094"/>
                  </a:lnTo>
                  <a:lnTo>
                    <a:pt x="148170" y="1377276"/>
                  </a:lnTo>
                  <a:lnTo>
                    <a:pt x="106768" y="1354886"/>
                  </a:lnTo>
                  <a:lnTo>
                    <a:pt x="70866" y="1325321"/>
                  </a:lnTo>
                  <a:lnTo>
                    <a:pt x="41300" y="1289418"/>
                  </a:lnTo>
                  <a:lnTo>
                    <a:pt x="18923" y="1248041"/>
                  </a:lnTo>
                  <a:lnTo>
                    <a:pt x="5105" y="1203223"/>
                  </a:lnTo>
                  <a:lnTo>
                    <a:pt x="0" y="1154277"/>
                  </a:lnTo>
                  <a:lnTo>
                    <a:pt x="0" y="242315"/>
                  </a:lnTo>
                  <a:lnTo>
                    <a:pt x="5105" y="193382"/>
                  </a:lnTo>
                  <a:lnTo>
                    <a:pt x="18910" y="148170"/>
                  </a:lnTo>
                  <a:lnTo>
                    <a:pt x="41300" y="106768"/>
                  </a:lnTo>
                  <a:lnTo>
                    <a:pt x="70866" y="70866"/>
                  </a:lnTo>
                  <a:lnTo>
                    <a:pt x="106768" y="41300"/>
                  </a:lnTo>
                  <a:lnTo>
                    <a:pt x="148170" y="18910"/>
                  </a:lnTo>
                  <a:lnTo>
                    <a:pt x="193382" y="5092"/>
                  </a:lnTo>
                  <a:lnTo>
                    <a:pt x="242316" y="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2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4552366" y="4057964"/>
              <a:ext cx="839254" cy="1311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5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2" b="1" i="0" u="none" strike="noStrike" kern="1200" cap="none" spc="-24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US/</a:t>
              </a:r>
              <a:r>
                <a:rPr kumimoji="0" sz="852" b="1" i="0" u="none" strike="noStrike" kern="1200" cap="none" spc="-24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NATO</a:t>
              </a:r>
              <a:r>
                <a:rPr kumimoji="0" sz="852" b="1" i="0" u="none" strike="noStrike" kern="1200" cap="none" spc="-65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sz="852" b="1" i="0" u="none" strike="noStrike" kern="1200" cap="none" spc="-7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FORACS</a:t>
              </a:r>
              <a:endParaRPr kumimoji="0" sz="8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1397164" y="1002883"/>
            <a:ext cx="902046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Code 70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Ranges, Engineering and Analysis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8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81831" y="637959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37870-C48A-4212-AF83-B366215C2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bject 4"/>
          <p:cNvSpPr/>
          <p:nvPr/>
        </p:nvSpPr>
        <p:spPr>
          <a:xfrm>
            <a:off x="1728464" y="3620364"/>
            <a:ext cx="2743093" cy="282181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Ranges/Facilities</a:t>
            </a:r>
            <a:endParaRPr kumimoji="0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bject 23"/>
          <p:cNvSpPr txBox="1"/>
          <p:nvPr/>
        </p:nvSpPr>
        <p:spPr>
          <a:xfrm>
            <a:off x="3190500" y="2809440"/>
            <a:ext cx="5293804" cy="6217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8659" marR="3464" lvl="0" algn="ctr">
              <a:lnSpc>
                <a:spcPct val="100800"/>
              </a:lnSpc>
            </a:pPr>
            <a:r>
              <a:rPr lang="en-US" sz="2000" b="1" i="1" u="sng">
                <a:solidFill>
                  <a:srgbClr val="FFFF00"/>
                </a:solidFill>
                <a:cs typeface="Calibri"/>
              </a:rPr>
              <a:t>Code 70 Vision</a:t>
            </a:r>
            <a:r>
              <a:rPr lang="en-US" sz="2000" b="1" i="1">
                <a:solidFill>
                  <a:srgbClr val="FFFF00"/>
                </a:solidFill>
                <a:cs typeface="Calibri"/>
              </a:rPr>
              <a:t>: Be the recognized leader for undersea test and evaluation and fleet training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30558" y="3623737"/>
            <a:ext cx="4937242" cy="2936214"/>
            <a:chOff x="6330558" y="3623737"/>
            <a:chExt cx="4937242" cy="2936214"/>
          </a:xfrm>
        </p:grpSpPr>
        <p:sp>
          <p:nvSpPr>
            <p:cNvPr id="4" name="object 4"/>
            <p:cNvSpPr/>
            <p:nvPr/>
          </p:nvSpPr>
          <p:spPr>
            <a:xfrm>
              <a:off x="7388870" y="3623737"/>
              <a:ext cx="2716299" cy="278495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Technical Expertise</a:t>
              </a:r>
              <a:endParaRPr kumimoji="0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330558" y="4088657"/>
              <a:ext cx="4937242" cy="2471294"/>
              <a:chOff x="701966" y="4323446"/>
              <a:chExt cx="4937242" cy="2471294"/>
            </a:xfrm>
          </p:grpSpPr>
          <p:sp>
            <p:nvSpPr>
              <p:cNvPr id="45" name="object 45"/>
              <p:cNvSpPr/>
              <p:nvPr/>
            </p:nvSpPr>
            <p:spPr>
              <a:xfrm>
                <a:off x="4457758" y="4333317"/>
                <a:ext cx="1044286" cy="933103"/>
              </a:xfrm>
              <a:prstGeom prst="rect">
                <a:avLst/>
              </a:prstGeom>
              <a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4447885" y="4323446"/>
                <a:ext cx="1064635" cy="953366"/>
              </a:xfrm>
              <a:custGeom>
                <a:avLst/>
                <a:gdLst/>
                <a:ahLst/>
                <a:cxnLst/>
                <a:rect l="l" t="t" r="r" b="b"/>
                <a:pathLst>
                  <a:path w="1561465" h="1398270">
                    <a:moveTo>
                      <a:pt x="242316" y="0"/>
                    </a:moveTo>
                    <a:lnTo>
                      <a:pt x="1318577" y="0"/>
                    </a:lnTo>
                    <a:lnTo>
                      <a:pt x="1343126" y="1244"/>
                    </a:lnTo>
                    <a:lnTo>
                      <a:pt x="1412760" y="18923"/>
                    </a:lnTo>
                    <a:lnTo>
                      <a:pt x="1453807" y="41351"/>
                    </a:lnTo>
                    <a:lnTo>
                      <a:pt x="1489621" y="71272"/>
                    </a:lnTo>
                    <a:lnTo>
                      <a:pt x="1519542" y="107099"/>
                    </a:lnTo>
                    <a:lnTo>
                      <a:pt x="1541970" y="148132"/>
                    </a:lnTo>
                    <a:lnTo>
                      <a:pt x="1555800" y="193382"/>
                    </a:lnTo>
                    <a:lnTo>
                      <a:pt x="1560893" y="242315"/>
                    </a:lnTo>
                    <a:lnTo>
                      <a:pt x="1560893" y="1155458"/>
                    </a:lnTo>
                    <a:lnTo>
                      <a:pt x="1555800" y="1204391"/>
                    </a:lnTo>
                    <a:lnTo>
                      <a:pt x="1541970" y="1249641"/>
                    </a:lnTo>
                    <a:lnTo>
                      <a:pt x="1519542" y="1290688"/>
                    </a:lnTo>
                    <a:lnTo>
                      <a:pt x="1489621" y="1326502"/>
                    </a:lnTo>
                    <a:lnTo>
                      <a:pt x="1453807" y="1356423"/>
                    </a:lnTo>
                    <a:lnTo>
                      <a:pt x="1412760" y="1378851"/>
                    </a:lnTo>
                    <a:lnTo>
                      <a:pt x="1367510" y="1392682"/>
                    </a:lnTo>
                    <a:lnTo>
                      <a:pt x="1318577" y="1397774"/>
                    </a:lnTo>
                    <a:lnTo>
                      <a:pt x="242316" y="1397774"/>
                    </a:lnTo>
                    <a:lnTo>
                      <a:pt x="193382" y="1392682"/>
                    </a:lnTo>
                    <a:lnTo>
                      <a:pt x="148145" y="1378851"/>
                    </a:lnTo>
                    <a:lnTo>
                      <a:pt x="107099" y="1356423"/>
                    </a:lnTo>
                    <a:lnTo>
                      <a:pt x="71272" y="1326502"/>
                    </a:lnTo>
                    <a:lnTo>
                      <a:pt x="41351" y="1290688"/>
                    </a:lnTo>
                    <a:lnTo>
                      <a:pt x="18923" y="1249641"/>
                    </a:lnTo>
                    <a:lnTo>
                      <a:pt x="5105" y="1204391"/>
                    </a:lnTo>
                    <a:lnTo>
                      <a:pt x="0" y="1155458"/>
                    </a:lnTo>
                    <a:lnTo>
                      <a:pt x="0" y="242315"/>
                    </a:lnTo>
                    <a:lnTo>
                      <a:pt x="5105" y="193382"/>
                    </a:lnTo>
                    <a:lnTo>
                      <a:pt x="18923" y="148132"/>
                    </a:lnTo>
                    <a:lnTo>
                      <a:pt x="41351" y="107099"/>
                    </a:lnTo>
                    <a:lnTo>
                      <a:pt x="71272" y="71272"/>
                    </a:lnTo>
                    <a:lnTo>
                      <a:pt x="107099" y="41351"/>
                    </a:lnTo>
                    <a:lnTo>
                      <a:pt x="148145" y="18923"/>
                    </a:lnTo>
                    <a:lnTo>
                      <a:pt x="193382" y="5092"/>
                    </a:lnTo>
                    <a:lnTo>
                      <a:pt x="242316" y="0"/>
                    </a:lnTo>
                    <a:close/>
                  </a:path>
                </a:pathLst>
              </a:custGeom>
              <a:ln w="2895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954067" y="4323446"/>
                <a:ext cx="1065501" cy="953366"/>
              </a:xfrm>
              <a:custGeom>
                <a:avLst/>
                <a:gdLst/>
                <a:ahLst/>
                <a:cxnLst/>
                <a:rect l="l" t="t" r="r" b="b"/>
                <a:pathLst>
                  <a:path w="1562735" h="1398270">
                    <a:moveTo>
                      <a:pt x="242315" y="0"/>
                    </a:moveTo>
                    <a:lnTo>
                      <a:pt x="1320164" y="0"/>
                    </a:lnTo>
                    <a:lnTo>
                      <a:pt x="1344714" y="1244"/>
                    </a:lnTo>
                    <a:lnTo>
                      <a:pt x="1414348" y="18923"/>
                    </a:lnTo>
                    <a:lnTo>
                      <a:pt x="1455394" y="41351"/>
                    </a:lnTo>
                    <a:lnTo>
                      <a:pt x="1491208" y="71272"/>
                    </a:lnTo>
                    <a:lnTo>
                      <a:pt x="1521129" y="107099"/>
                    </a:lnTo>
                    <a:lnTo>
                      <a:pt x="1543557" y="148132"/>
                    </a:lnTo>
                    <a:lnTo>
                      <a:pt x="1557388" y="193382"/>
                    </a:lnTo>
                    <a:lnTo>
                      <a:pt x="1562480" y="242315"/>
                    </a:lnTo>
                    <a:lnTo>
                      <a:pt x="1562480" y="1155458"/>
                    </a:lnTo>
                    <a:lnTo>
                      <a:pt x="1557388" y="1204391"/>
                    </a:lnTo>
                    <a:lnTo>
                      <a:pt x="1543557" y="1249641"/>
                    </a:lnTo>
                    <a:lnTo>
                      <a:pt x="1521129" y="1290688"/>
                    </a:lnTo>
                    <a:lnTo>
                      <a:pt x="1491208" y="1326502"/>
                    </a:lnTo>
                    <a:lnTo>
                      <a:pt x="1455394" y="1356423"/>
                    </a:lnTo>
                    <a:lnTo>
                      <a:pt x="1414348" y="1378851"/>
                    </a:lnTo>
                    <a:lnTo>
                      <a:pt x="1369098" y="1392682"/>
                    </a:lnTo>
                    <a:lnTo>
                      <a:pt x="1320164" y="1397774"/>
                    </a:lnTo>
                    <a:lnTo>
                      <a:pt x="242315" y="1397774"/>
                    </a:lnTo>
                    <a:lnTo>
                      <a:pt x="193382" y="1392682"/>
                    </a:lnTo>
                    <a:lnTo>
                      <a:pt x="148145" y="1378851"/>
                    </a:lnTo>
                    <a:lnTo>
                      <a:pt x="107099" y="1356423"/>
                    </a:lnTo>
                    <a:lnTo>
                      <a:pt x="71272" y="1326502"/>
                    </a:lnTo>
                    <a:lnTo>
                      <a:pt x="41351" y="1290688"/>
                    </a:lnTo>
                    <a:lnTo>
                      <a:pt x="18922" y="1249641"/>
                    </a:lnTo>
                    <a:lnTo>
                      <a:pt x="5105" y="1204391"/>
                    </a:lnTo>
                    <a:lnTo>
                      <a:pt x="0" y="1155458"/>
                    </a:lnTo>
                    <a:lnTo>
                      <a:pt x="0" y="242315"/>
                    </a:lnTo>
                    <a:lnTo>
                      <a:pt x="5105" y="193382"/>
                    </a:lnTo>
                    <a:lnTo>
                      <a:pt x="18922" y="148132"/>
                    </a:lnTo>
                    <a:lnTo>
                      <a:pt x="41351" y="107099"/>
                    </a:lnTo>
                    <a:lnTo>
                      <a:pt x="71272" y="71272"/>
                    </a:lnTo>
                    <a:lnTo>
                      <a:pt x="107099" y="41351"/>
                    </a:lnTo>
                    <a:lnTo>
                      <a:pt x="148145" y="18923"/>
                    </a:lnTo>
                    <a:lnTo>
                      <a:pt x="193382" y="5092"/>
                    </a:lnTo>
                    <a:lnTo>
                      <a:pt x="242315" y="0"/>
                    </a:lnTo>
                    <a:close/>
                  </a:path>
                </a:pathLst>
              </a:custGeom>
              <a:ln w="2895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bject 52"/>
              <p:cNvSpPr txBox="1"/>
              <p:nvPr/>
            </p:nvSpPr>
            <p:spPr>
              <a:xfrm>
                <a:off x="2031040" y="5333352"/>
                <a:ext cx="870672" cy="1311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659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52" b="1" i="0" u="none" strike="noStrike" kern="1200" cap="none" spc="-14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OCEAN SCIENCES</a:t>
                </a:r>
                <a:endParaRPr kumimoji="0" sz="8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54" name="object 54"/>
              <p:cNvSpPr txBox="1"/>
              <p:nvPr/>
            </p:nvSpPr>
            <p:spPr>
              <a:xfrm>
                <a:off x="4511389" y="5333352"/>
                <a:ext cx="926956" cy="1311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65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52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MARINE</a:t>
                </a:r>
                <a:r>
                  <a:rPr kumimoji="0" sz="852" b="1" i="0" u="none" strike="noStrike" kern="1200" cap="none" spc="-65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MAMMALS</a:t>
                </a:r>
                <a:endParaRPr kumimoji="0" sz="8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3238369" y="5620335"/>
                <a:ext cx="984533" cy="883140"/>
              </a:xfrm>
              <a:prstGeom prst="rect">
                <a:avLst/>
              </a:prstGeom>
              <a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3208253" y="5597371"/>
                <a:ext cx="1069398" cy="956397"/>
              </a:xfrm>
              <a:custGeom>
                <a:avLst/>
                <a:gdLst/>
                <a:ahLst/>
                <a:cxnLst/>
                <a:rect l="l" t="t" r="r" b="b"/>
                <a:pathLst>
                  <a:path w="1568450" h="1402715">
                    <a:moveTo>
                      <a:pt x="243103" y="0"/>
                    </a:moveTo>
                    <a:lnTo>
                      <a:pt x="1325321" y="0"/>
                    </a:lnTo>
                    <a:lnTo>
                      <a:pt x="1349870" y="1244"/>
                    </a:lnTo>
                    <a:lnTo>
                      <a:pt x="1419910" y="18922"/>
                    </a:lnTo>
                    <a:lnTo>
                      <a:pt x="1461312" y="41732"/>
                    </a:lnTo>
                    <a:lnTo>
                      <a:pt x="1497164" y="71259"/>
                    </a:lnTo>
                    <a:lnTo>
                      <a:pt x="1527124" y="107556"/>
                    </a:lnTo>
                    <a:lnTo>
                      <a:pt x="1549514" y="148958"/>
                    </a:lnTo>
                    <a:lnTo>
                      <a:pt x="1563331" y="194182"/>
                    </a:lnTo>
                    <a:lnTo>
                      <a:pt x="1568424" y="243103"/>
                    </a:lnTo>
                    <a:lnTo>
                      <a:pt x="1568424" y="1159433"/>
                    </a:lnTo>
                    <a:lnTo>
                      <a:pt x="1563331" y="1208366"/>
                    </a:lnTo>
                    <a:lnTo>
                      <a:pt x="1549514" y="1253578"/>
                    </a:lnTo>
                    <a:lnTo>
                      <a:pt x="1527098" y="1295018"/>
                    </a:lnTo>
                    <a:lnTo>
                      <a:pt x="1497164" y="1330871"/>
                    </a:lnTo>
                    <a:lnTo>
                      <a:pt x="1461312" y="1360817"/>
                    </a:lnTo>
                    <a:lnTo>
                      <a:pt x="1419847" y="1383233"/>
                    </a:lnTo>
                    <a:lnTo>
                      <a:pt x="1374228" y="1397050"/>
                    </a:lnTo>
                    <a:lnTo>
                      <a:pt x="1325321" y="1402143"/>
                    </a:lnTo>
                    <a:lnTo>
                      <a:pt x="243103" y="1402143"/>
                    </a:lnTo>
                    <a:lnTo>
                      <a:pt x="194170" y="1397050"/>
                    </a:lnTo>
                    <a:lnTo>
                      <a:pt x="148958" y="1383233"/>
                    </a:lnTo>
                    <a:lnTo>
                      <a:pt x="107543" y="1360830"/>
                    </a:lnTo>
                    <a:lnTo>
                      <a:pt x="71259" y="1330871"/>
                    </a:lnTo>
                    <a:lnTo>
                      <a:pt x="41732" y="1295018"/>
                    </a:lnTo>
                    <a:lnTo>
                      <a:pt x="18922" y="1253629"/>
                    </a:lnTo>
                    <a:lnTo>
                      <a:pt x="5092" y="1208366"/>
                    </a:lnTo>
                    <a:lnTo>
                      <a:pt x="0" y="1159433"/>
                    </a:lnTo>
                    <a:lnTo>
                      <a:pt x="0" y="243103"/>
                    </a:lnTo>
                    <a:lnTo>
                      <a:pt x="5092" y="194182"/>
                    </a:lnTo>
                    <a:lnTo>
                      <a:pt x="18922" y="148907"/>
                    </a:lnTo>
                    <a:lnTo>
                      <a:pt x="41719" y="107556"/>
                    </a:lnTo>
                    <a:lnTo>
                      <a:pt x="71259" y="71259"/>
                    </a:lnTo>
                    <a:lnTo>
                      <a:pt x="107543" y="41719"/>
                    </a:lnTo>
                    <a:lnTo>
                      <a:pt x="148907" y="18935"/>
                    </a:lnTo>
                    <a:lnTo>
                      <a:pt x="194170" y="5092"/>
                    </a:lnTo>
                    <a:lnTo>
                      <a:pt x="243103" y="0"/>
                    </a:lnTo>
                    <a:close/>
                  </a:path>
                </a:pathLst>
              </a:custGeom>
              <a:ln w="2895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711836" y="5553210"/>
                <a:ext cx="1048442" cy="936220"/>
              </a:xfrm>
              <a:prstGeom prst="rect">
                <a:avLst/>
              </a:prstGeom>
              <a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701966" y="5543338"/>
                <a:ext cx="1068532" cy="956397"/>
              </a:xfrm>
              <a:custGeom>
                <a:avLst/>
                <a:gdLst/>
                <a:ahLst/>
                <a:cxnLst/>
                <a:rect l="l" t="t" r="r" b="b"/>
                <a:pathLst>
                  <a:path w="1567179" h="1402715">
                    <a:moveTo>
                      <a:pt x="243103" y="0"/>
                    </a:moveTo>
                    <a:lnTo>
                      <a:pt x="1323733" y="0"/>
                    </a:lnTo>
                    <a:lnTo>
                      <a:pt x="1348282" y="1244"/>
                    </a:lnTo>
                    <a:lnTo>
                      <a:pt x="1418323" y="18922"/>
                    </a:lnTo>
                    <a:lnTo>
                      <a:pt x="1459725" y="41732"/>
                    </a:lnTo>
                    <a:lnTo>
                      <a:pt x="1495577" y="71259"/>
                    </a:lnTo>
                    <a:lnTo>
                      <a:pt x="1525536" y="107556"/>
                    </a:lnTo>
                    <a:lnTo>
                      <a:pt x="1547926" y="148958"/>
                    </a:lnTo>
                    <a:lnTo>
                      <a:pt x="1561744" y="194182"/>
                    </a:lnTo>
                    <a:lnTo>
                      <a:pt x="1566837" y="243103"/>
                    </a:lnTo>
                    <a:lnTo>
                      <a:pt x="1566837" y="1159433"/>
                    </a:lnTo>
                    <a:lnTo>
                      <a:pt x="1561744" y="1208366"/>
                    </a:lnTo>
                    <a:lnTo>
                      <a:pt x="1547926" y="1253578"/>
                    </a:lnTo>
                    <a:lnTo>
                      <a:pt x="1525511" y="1295018"/>
                    </a:lnTo>
                    <a:lnTo>
                      <a:pt x="1495577" y="1330871"/>
                    </a:lnTo>
                    <a:lnTo>
                      <a:pt x="1459725" y="1360817"/>
                    </a:lnTo>
                    <a:lnTo>
                      <a:pt x="1418259" y="1383233"/>
                    </a:lnTo>
                    <a:lnTo>
                      <a:pt x="1372641" y="1397050"/>
                    </a:lnTo>
                    <a:lnTo>
                      <a:pt x="1323733" y="1402143"/>
                    </a:lnTo>
                    <a:lnTo>
                      <a:pt x="243103" y="1402143"/>
                    </a:lnTo>
                    <a:lnTo>
                      <a:pt x="194170" y="1397050"/>
                    </a:lnTo>
                    <a:lnTo>
                      <a:pt x="148958" y="1383233"/>
                    </a:lnTo>
                    <a:lnTo>
                      <a:pt x="107543" y="1360830"/>
                    </a:lnTo>
                    <a:lnTo>
                      <a:pt x="71259" y="1330871"/>
                    </a:lnTo>
                    <a:lnTo>
                      <a:pt x="41732" y="1295018"/>
                    </a:lnTo>
                    <a:lnTo>
                      <a:pt x="18922" y="1253629"/>
                    </a:lnTo>
                    <a:lnTo>
                      <a:pt x="5092" y="1208366"/>
                    </a:lnTo>
                    <a:lnTo>
                      <a:pt x="0" y="1159433"/>
                    </a:lnTo>
                    <a:lnTo>
                      <a:pt x="0" y="243103"/>
                    </a:lnTo>
                    <a:lnTo>
                      <a:pt x="5092" y="194182"/>
                    </a:lnTo>
                    <a:lnTo>
                      <a:pt x="18922" y="148907"/>
                    </a:lnTo>
                    <a:lnTo>
                      <a:pt x="41719" y="107556"/>
                    </a:lnTo>
                    <a:lnTo>
                      <a:pt x="71259" y="71259"/>
                    </a:lnTo>
                    <a:lnTo>
                      <a:pt x="107543" y="41719"/>
                    </a:lnTo>
                    <a:lnTo>
                      <a:pt x="148907" y="18935"/>
                    </a:lnTo>
                    <a:lnTo>
                      <a:pt x="194170" y="5092"/>
                    </a:lnTo>
                    <a:lnTo>
                      <a:pt x="243103" y="0"/>
                    </a:lnTo>
                    <a:close/>
                  </a:path>
                </a:pathLst>
              </a:custGeom>
              <a:ln w="2895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bject 59"/>
              <p:cNvSpPr txBox="1"/>
              <p:nvPr/>
            </p:nvSpPr>
            <p:spPr>
              <a:xfrm>
                <a:off x="3462313" y="6532489"/>
                <a:ext cx="535565" cy="26225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53252" marR="3464" lvl="0" indent="-45026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52" b="1" i="0" u="none" strike="noStrike" kern="1200" cap="none" spc="-48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W</a:t>
                </a:r>
                <a:r>
                  <a:rPr kumimoji="0" sz="852" b="1" i="0" u="none" strike="noStrike" kern="1200" cap="none" spc="-72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A</a:t>
                </a:r>
                <a:r>
                  <a:rPr kumimoji="0" sz="852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T</a:t>
                </a:r>
                <a:r>
                  <a:rPr kumimoji="0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E</a:t>
                </a:r>
                <a:r>
                  <a:rPr kumimoji="0" sz="852" b="1" i="0" u="none" strike="noStrike" kern="1200" cap="none" spc="-1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</a:t>
                </a:r>
                <a:r>
                  <a:rPr kumimoji="0" sz="852" b="1" i="0" u="none" strike="noStrike" kern="1200" cap="none" spc="-7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</a:t>
                </a:r>
                <a:r>
                  <a:rPr kumimoji="0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I</a:t>
                </a:r>
                <a:r>
                  <a:rPr kumimoji="0" sz="852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</a:t>
                </a:r>
                <a:r>
                  <a:rPr kumimoji="0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E  SECURITY</a:t>
                </a:r>
                <a:endParaRPr kumimoji="0" sz="8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60" name="object 60"/>
              <p:cNvSpPr txBox="1"/>
              <p:nvPr/>
            </p:nvSpPr>
            <p:spPr>
              <a:xfrm>
                <a:off x="1062376" y="6596487"/>
                <a:ext cx="301769" cy="1311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65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52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</a:t>
                </a:r>
                <a:r>
                  <a:rPr lang="en-US" sz="852" b="1" spc="-3">
                    <a:solidFill>
                      <a:srgbClr val="212121"/>
                    </a:solidFill>
                    <a:latin typeface="Calibri"/>
                    <a:cs typeface="Calibri"/>
                  </a:rPr>
                  <a:t>&amp;M</a:t>
                </a:r>
                <a:r>
                  <a:rPr kumimoji="0" sz="852" b="1" i="0" u="none" strike="noStrike" kern="1200" cap="none" spc="-7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E</a:t>
                </a:r>
                <a:endParaRPr kumimoji="0" sz="8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61" name="object 61"/>
              <p:cNvSpPr txBox="1"/>
              <p:nvPr/>
            </p:nvSpPr>
            <p:spPr>
              <a:xfrm>
                <a:off x="2140886" y="6611399"/>
                <a:ext cx="724333" cy="1311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65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52" b="1" i="0" u="none" strike="noStrike" kern="1200" cap="none" spc="-1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SYSTEM</a:t>
                </a:r>
                <a:r>
                  <a:rPr kumimoji="0" sz="852" b="1" i="0" u="none" strike="noStrike" kern="1200" cap="none" spc="-58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SAFETY</a:t>
                </a:r>
                <a:endParaRPr kumimoji="0" sz="8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63" name="object 63"/>
              <p:cNvSpPr txBox="1"/>
              <p:nvPr/>
            </p:nvSpPr>
            <p:spPr>
              <a:xfrm>
                <a:off x="782528" y="5333352"/>
                <a:ext cx="927638" cy="1311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65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UNDERSEA</a:t>
                </a:r>
                <a:r>
                  <a:rPr kumimoji="0" sz="852" b="1" i="0" u="none" strike="noStrike" kern="1200" cap="none" spc="-44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RANGES</a:t>
                </a:r>
                <a:endParaRPr kumimoji="0" sz="8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3200976" y="4323446"/>
                <a:ext cx="1064635" cy="953366"/>
              </a:xfrm>
              <a:custGeom>
                <a:avLst/>
                <a:gdLst/>
                <a:ahLst/>
                <a:cxnLst/>
                <a:rect l="l" t="t" r="r" b="b"/>
                <a:pathLst>
                  <a:path w="1561465" h="1398270">
                    <a:moveTo>
                      <a:pt x="242315" y="0"/>
                    </a:moveTo>
                    <a:lnTo>
                      <a:pt x="1318577" y="0"/>
                    </a:lnTo>
                    <a:lnTo>
                      <a:pt x="1343126" y="1244"/>
                    </a:lnTo>
                    <a:lnTo>
                      <a:pt x="1412760" y="18923"/>
                    </a:lnTo>
                    <a:lnTo>
                      <a:pt x="1453807" y="41351"/>
                    </a:lnTo>
                    <a:lnTo>
                      <a:pt x="1489621" y="71272"/>
                    </a:lnTo>
                    <a:lnTo>
                      <a:pt x="1519542" y="107099"/>
                    </a:lnTo>
                    <a:lnTo>
                      <a:pt x="1541970" y="148132"/>
                    </a:lnTo>
                    <a:lnTo>
                      <a:pt x="1555800" y="193382"/>
                    </a:lnTo>
                    <a:lnTo>
                      <a:pt x="1560893" y="242315"/>
                    </a:lnTo>
                    <a:lnTo>
                      <a:pt x="1560893" y="1155458"/>
                    </a:lnTo>
                    <a:lnTo>
                      <a:pt x="1555800" y="1204391"/>
                    </a:lnTo>
                    <a:lnTo>
                      <a:pt x="1541970" y="1249641"/>
                    </a:lnTo>
                    <a:lnTo>
                      <a:pt x="1519542" y="1290688"/>
                    </a:lnTo>
                    <a:lnTo>
                      <a:pt x="1489621" y="1326502"/>
                    </a:lnTo>
                    <a:lnTo>
                      <a:pt x="1453807" y="1356423"/>
                    </a:lnTo>
                    <a:lnTo>
                      <a:pt x="1412760" y="1378851"/>
                    </a:lnTo>
                    <a:lnTo>
                      <a:pt x="1367510" y="1392682"/>
                    </a:lnTo>
                    <a:lnTo>
                      <a:pt x="1318577" y="1397774"/>
                    </a:lnTo>
                    <a:lnTo>
                      <a:pt x="242315" y="1397774"/>
                    </a:lnTo>
                    <a:lnTo>
                      <a:pt x="193382" y="1392682"/>
                    </a:lnTo>
                    <a:lnTo>
                      <a:pt x="148145" y="1378851"/>
                    </a:lnTo>
                    <a:lnTo>
                      <a:pt x="107099" y="1356423"/>
                    </a:lnTo>
                    <a:lnTo>
                      <a:pt x="71272" y="1326502"/>
                    </a:lnTo>
                    <a:lnTo>
                      <a:pt x="41351" y="1290688"/>
                    </a:lnTo>
                    <a:lnTo>
                      <a:pt x="18922" y="1249641"/>
                    </a:lnTo>
                    <a:lnTo>
                      <a:pt x="5105" y="1204391"/>
                    </a:lnTo>
                    <a:lnTo>
                      <a:pt x="0" y="1155458"/>
                    </a:lnTo>
                    <a:lnTo>
                      <a:pt x="0" y="242315"/>
                    </a:lnTo>
                    <a:lnTo>
                      <a:pt x="5105" y="193382"/>
                    </a:lnTo>
                    <a:lnTo>
                      <a:pt x="18922" y="148132"/>
                    </a:lnTo>
                    <a:lnTo>
                      <a:pt x="41351" y="107099"/>
                    </a:lnTo>
                    <a:lnTo>
                      <a:pt x="71272" y="71272"/>
                    </a:lnTo>
                    <a:lnTo>
                      <a:pt x="107099" y="41351"/>
                    </a:lnTo>
                    <a:lnTo>
                      <a:pt x="148145" y="18923"/>
                    </a:lnTo>
                    <a:lnTo>
                      <a:pt x="193382" y="5092"/>
                    </a:lnTo>
                    <a:lnTo>
                      <a:pt x="242315" y="0"/>
                    </a:lnTo>
                    <a:close/>
                  </a:path>
                </a:pathLst>
              </a:custGeom>
              <a:ln w="2895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object 66"/>
              <p:cNvSpPr txBox="1"/>
              <p:nvPr/>
            </p:nvSpPr>
            <p:spPr>
              <a:xfrm>
                <a:off x="4352034" y="6548055"/>
                <a:ext cx="1287174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75775" marR="3464" lvl="0" indent="-167549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AIST</a:t>
                </a: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766908" y="4333317"/>
                <a:ext cx="913360" cy="946612"/>
              </a:xfrm>
              <a:prstGeom prst="rect">
                <a:avLst/>
              </a:prstGeom>
              <a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760153" y="4326563"/>
                <a:ext cx="926956" cy="960293"/>
              </a:xfrm>
              <a:custGeom>
                <a:avLst/>
                <a:gdLst/>
                <a:ahLst/>
                <a:cxnLst/>
                <a:rect l="l" t="t" r="r" b="b"/>
                <a:pathLst>
                  <a:path w="1359535" h="1408429">
                    <a:moveTo>
                      <a:pt x="0" y="0"/>
                    </a:moveTo>
                    <a:lnTo>
                      <a:pt x="1359408" y="0"/>
                    </a:lnTo>
                    <a:lnTo>
                      <a:pt x="1359408" y="1408176"/>
                    </a:lnTo>
                    <a:lnTo>
                      <a:pt x="0" y="1408176"/>
                    </a:lnTo>
                    <a:lnTo>
                      <a:pt x="0" y="0"/>
                    </a:lnTo>
                    <a:close/>
                  </a:path>
                </a:pathLst>
              </a:custGeom>
              <a:ln w="19812">
                <a:solidFill>
                  <a:srgbClr val="DAE3F3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4472306" y="5639455"/>
                <a:ext cx="1000644" cy="872836"/>
              </a:xfrm>
              <a:prstGeom prst="rect">
                <a:avLst/>
              </a:prstGeom>
              <a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1862331" y="5579211"/>
                <a:ext cx="1209501" cy="998566"/>
              </a:xfrm>
              <a:prstGeom prst="rect">
                <a:avLst/>
              </a:prstGeom>
              <a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330558" y="4088657"/>
              <a:ext cx="4937242" cy="2471294"/>
              <a:chOff x="701966" y="4323446"/>
              <a:chExt cx="4937242" cy="2471294"/>
            </a:xfrm>
          </p:grpSpPr>
          <p:sp>
            <p:nvSpPr>
              <p:cNvPr id="72" name="object 45"/>
              <p:cNvSpPr/>
              <p:nvPr/>
            </p:nvSpPr>
            <p:spPr>
              <a:xfrm>
                <a:off x="4457758" y="4333317"/>
                <a:ext cx="1044286" cy="933103"/>
              </a:xfrm>
              <a:prstGeom prst="rect">
                <a:avLst/>
              </a:prstGeom>
              <a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bject 46"/>
              <p:cNvSpPr/>
              <p:nvPr/>
            </p:nvSpPr>
            <p:spPr>
              <a:xfrm>
                <a:off x="4447885" y="4323446"/>
                <a:ext cx="1064635" cy="953366"/>
              </a:xfrm>
              <a:custGeom>
                <a:avLst/>
                <a:gdLst/>
                <a:ahLst/>
                <a:cxnLst/>
                <a:rect l="l" t="t" r="r" b="b"/>
                <a:pathLst>
                  <a:path w="1561465" h="1398270">
                    <a:moveTo>
                      <a:pt x="242316" y="0"/>
                    </a:moveTo>
                    <a:lnTo>
                      <a:pt x="1318577" y="0"/>
                    </a:lnTo>
                    <a:lnTo>
                      <a:pt x="1343126" y="1244"/>
                    </a:lnTo>
                    <a:lnTo>
                      <a:pt x="1412760" y="18923"/>
                    </a:lnTo>
                    <a:lnTo>
                      <a:pt x="1453807" y="41351"/>
                    </a:lnTo>
                    <a:lnTo>
                      <a:pt x="1489621" y="71272"/>
                    </a:lnTo>
                    <a:lnTo>
                      <a:pt x="1519542" y="107099"/>
                    </a:lnTo>
                    <a:lnTo>
                      <a:pt x="1541970" y="148132"/>
                    </a:lnTo>
                    <a:lnTo>
                      <a:pt x="1555800" y="193382"/>
                    </a:lnTo>
                    <a:lnTo>
                      <a:pt x="1560893" y="242315"/>
                    </a:lnTo>
                    <a:lnTo>
                      <a:pt x="1560893" y="1155458"/>
                    </a:lnTo>
                    <a:lnTo>
                      <a:pt x="1555800" y="1204391"/>
                    </a:lnTo>
                    <a:lnTo>
                      <a:pt x="1541970" y="1249641"/>
                    </a:lnTo>
                    <a:lnTo>
                      <a:pt x="1519542" y="1290688"/>
                    </a:lnTo>
                    <a:lnTo>
                      <a:pt x="1489621" y="1326502"/>
                    </a:lnTo>
                    <a:lnTo>
                      <a:pt x="1453807" y="1356423"/>
                    </a:lnTo>
                    <a:lnTo>
                      <a:pt x="1412760" y="1378851"/>
                    </a:lnTo>
                    <a:lnTo>
                      <a:pt x="1367510" y="1392682"/>
                    </a:lnTo>
                    <a:lnTo>
                      <a:pt x="1318577" y="1397774"/>
                    </a:lnTo>
                    <a:lnTo>
                      <a:pt x="242316" y="1397774"/>
                    </a:lnTo>
                    <a:lnTo>
                      <a:pt x="193382" y="1392682"/>
                    </a:lnTo>
                    <a:lnTo>
                      <a:pt x="148145" y="1378851"/>
                    </a:lnTo>
                    <a:lnTo>
                      <a:pt x="107099" y="1356423"/>
                    </a:lnTo>
                    <a:lnTo>
                      <a:pt x="71272" y="1326502"/>
                    </a:lnTo>
                    <a:lnTo>
                      <a:pt x="41351" y="1290688"/>
                    </a:lnTo>
                    <a:lnTo>
                      <a:pt x="18923" y="1249641"/>
                    </a:lnTo>
                    <a:lnTo>
                      <a:pt x="5105" y="1204391"/>
                    </a:lnTo>
                    <a:lnTo>
                      <a:pt x="0" y="1155458"/>
                    </a:lnTo>
                    <a:lnTo>
                      <a:pt x="0" y="242315"/>
                    </a:lnTo>
                    <a:lnTo>
                      <a:pt x="5105" y="193382"/>
                    </a:lnTo>
                    <a:lnTo>
                      <a:pt x="18923" y="148132"/>
                    </a:lnTo>
                    <a:lnTo>
                      <a:pt x="41351" y="107099"/>
                    </a:lnTo>
                    <a:lnTo>
                      <a:pt x="71272" y="71272"/>
                    </a:lnTo>
                    <a:lnTo>
                      <a:pt x="107099" y="41351"/>
                    </a:lnTo>
                    <a:lnTo>
                      <a:pt x="148145" y="18923"/>
                    </a:lnTo>
                    <a:lnTo>
                      <a:pt x="193382" y="5092"/>
                    </a:lnTo>
                    <a:lnTo>
                      <a:pt x="242316" y="0"/>
                    </a:lnTo>
                    <a:close/>
                  </a:path>
                </a:pathLst>
              </a:custGeom>
              <a:ln w="2895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object 48"/>
              <p:cNvSpPr/>
              <p:nvPr/>
            </p:nvSpPr>
            <p:spPr>
              <a:xfrm>
                <a:off x="1954067" y="4323446"/>
                <a:ext cx="1065501" cy="953366"/>
              </a:xfrm>
              <a:custGeom>
                <a:avLst/>
                <a:gdLst/>
                <a:ahLst/>
                <a:cxnLst/>
                <a:rect l="l" t="t" r="r" b="b"/>
                <a:pathLst>
                  <a:path w="1562735" h="1398270">
                    <a:moveTo>
                      <a:pt x="242315" y="0"/>
                    </a:moveTo>
                    <a:lnTo>
                      <a:pt x="1320164" y="0"/>
                    </a:lnTo>
                    <a:lnTo>
                      <a:pt x="1344714" y="1244"/>
                    </a:lnTo>
                    <a:lnTo>
                      <a:pt x="1414348" y="18923"/>
                    </a:lnTo>
                    <a:lnTo>
                      <a:pt x="1455394" y="41351"/>
                    </a:lnTo>
                    <a:lnTo>
                      <a:pt x="1491208" y="71272"/>
                    </a:lnTo>
                    <a:lnTo>
                      <a:pt x="1521129" y="107099"/>
                    </a:lnTo>
                    <a:lnTo>
                      <a:pt x="1543557" y="148132"/>
                    </a:lnTo>
                    <a:lnTo>
                      <a:pt x="1557388" y="193382"/>
                    </a:lnTo>
                    <a:lnTo>
                      <a:pt x="1562480" y="242315"/>
                    </a:lnTo>
                    <a:lnTo>
                      <a:pt x="1562480" y="1155458"/>
                    </a:lnTo>
                    <a:lnTo>
                      <a:pt x="1557388" y="1204391"/>
                    </a:lnTo>
                    <a:lnTo>
                      <a:pt x="1543557" y="1249641"/>
                    </a:lnTo>
                    <a:lnTo>
                      <a:pt x="1521129" y="1290688"/>
                    </a:lnTo>
                    <a:lnTo>
                      <a:pt x="1491208" y="1326502"/>
                    </a:lnTo>
                    <a:lnTo>
                      <a:pt x="1455394" y="1356423"/>
                    </a:lnTo>
                    <a:lnTo>
                      <a:pt x="1414348" y="1378851"/>
                    </a:lnTo>
                    <a:lnTo>
                      <a:pt x="1369098" y="1392682"/>
                    </a:lnTo>
                    <a:lnTo>
                      <a:pt x="1320164" y="1397774"/>
                    </a:lnTo>
                    <a:lnTo>
                      <a:pt x="242315" y="1397774"/>
                    </a:lnTo>
                    <a:lnTo>
                      <a:pt x="193382" y="1392682"/>
                    </a:lnTo>
                    <a:lnTo>
                      <a:pt x="148145" y="1378851"/>
                    </a:lnTo>
                    <a:lnTo>
                      <a:pt x="107099" y="1356423"/>
                    </a:lnTo>
                    <a:lnTo>
                      <a:pt x="71272" y="1326502"/>
                    </a:lnTo>
                    <a:lnTo>
                      <a:pt x="41351" y="1290688"/>
                    </a:lnTo>
                    <a:lnTo>
                      <a:pt x="18922" y="1249641"/>
                    </a:lnTo>
                    <a:lnTo>
                      <a:pt x="5105" y="1204391"/>
                    </a:lnTo>
                    <a:lnTo>
                      <a:pt x="0" y="1155458"/>
                    </a:lnTo>
                    <a:lnTo>
                      <a:pt x="0" y="242315"/>
                    </a:lnTo>
                    <a:lnTo>
                      <a:pt x="5105" y="193382"/>
                    </a:lnTo>
                    <a:lnTo>
                      <a:pt x="18922" y="148132"/>
                    </a:lnTo>
                    <a:lnTo>
                      <a:pt x="41351" y="107099"/>
                    </a:lnTo>
                    <a:lnTo>
                      <a:pt x="71272" y="71272"/>
                    </a:lnTo>
                    <a:lnTo>
                      <a:pt x="107099" y="41351"/>
                    </a:lnTo>
                    <a:lnTo>
                      <a:pt x="148145" y="18923"/>
                    </a:lnTo>
                    <a:lnTo>
                      <a:pt x="193382" y="5092"/>
                    </a:lnTo>
                    <a:lnTo>
                      <a:pt x="242315" y="0"/>
                    </a:lnTo>
                    <a:close/>
                  </a:path>
                </a:pathLst>
              </a:custGeom>
              <a:ln w="2895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bject 54"/>
              <p:cNvSpPr txBox="1"/>
              <p:nvPr/>
            </p:nvSpPr>
            <p:spPr>
              <a:xfrm>
                <a:off x="4511389" y="5333352"/>
                <a:ext cx="926956" cy="1311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65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52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MARINE</a:t>
                </a:r>
                <a:r>
                  <a:rPr kumimoji="0" sz="852" b="1" i="0" u="none" strike="noStrike" kern="1200" cap="none" spc="-65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MAMMALS</a:t>
                </a:r>
                <a:endParaRPr kumimoji="0" sz="8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80" name="object 55"/>
              <p:cNvSpPr/>
              <p:nvPr/>
            </p:nvSpPr>
            <p:spPr>
              <a:xfrm>
                <a:off x="3238369" y="5620335"/>
                <a:ext cx="984533" cy="883140"/>
              </a:xfrm>
              <a:prstGeom prst="rect">
                <a:avLst/>
              </a:prstGeom>
              <a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object 56"/>
              <p:cNvSpPr/>
              <p:nvPr/>
            </p:nvSpPr>
            <p:spPr>
              <a:xfrm>
                <a:off x="3208253" y="5597371"/>
                <a:ext cx="1069398" cy="956397"/>
              </a:xfrm>
              <a:custGeom>
                <a:avLst/>
                <a:gdLst/>
                <a:ahLst/>
                <a:cxnLst/>
                <a:rect l="l" t="t" r="r" b="b"/>
                <a:pathLst>
                  <a:path w="1568450" h="1402715">
                    <a:moveTo>
                      <a:pt x="243103" y="0"/>
                    </a:moveTo>
                    <a:lnTo>
                      <a:pt x="1325321" y="0"/>
                    </a:lnTo>
                    <a:lnTo>
                      <a:pt x="1349870" y="1244"/>
                    </a:lnTo>
                    <a:lnTo>
                      <a:pt x="1419910" y="18922"/>
                    </a:lnTo>
                    <a:lnTo>
                      <a:pt x="1461312" y="41732"/>
                    </a:lnTo>
                    <a:lnTo>
                      <a:pt x="1497164" y="71259"/>
                    </a:lnTo>
                    <a:lnTo>
                      <a:pt x="1527124" y="107556"/>
                    </a:lnTo>
                    <a:lnTo>
                      <a:pt x="1549514" y="148958"/>
                    </a:lnTo>
                    <a:lnTo>
                      <a:pt x="1563331" y="194182"/>
                    </a:lnTo>
                    <a:lnTo>
                      <a:pt x="1568424" y="243103"/>
                    </a:lnTo>
                    <a:lnTo>
                      <a:pt x="1568424" y="1159433"/>
                    </a:lnTo>
                    <a:lnTo>
                      <a:pt x="1563331" y="1208366"/>
                    </a:lnTo>
                    <a:lnTo>
                      <a:pt x="1549514" y="1253578"/>
                    </a:lnTo>
                    <a:lnTo>
                      <a:pt x="1527098" y="1295018"/>
                    </a:lnTo>
                    <a:lnTo>
                      <a:pt x="1497164" y="1330871"/>
                    </a:lnTo>
                    <a:lnTo>
                      <a:pt x="1461312" y="1360817"/>
                    </a:lnTo>
                    <a:lnTo>
                      <a:pt x="1419847" y="1383233"/>
                    </a:lnTo>
                    <a:lnTo>
                      <a:pt x="1374228" y="1397050"/>
                    </a:lnTo>
                    <a:lnTo>
                      <a:pt x="1325321" y="1402143"/>
                    </a:lnTo>
                    <a:lnTo>
                      <a:pt x="243103" y="1402143"/>
                    </a:lnTo>
                    <a:lnTo>
                      <a:pt x="194170" y="1397050"/>
                    </a:lnTo>
                    <a:lnTo>
                      <a:pt x="148958" y="1383233"/>
                    </a:lnTo>
                    <a:lnTo>
                      <a:pt x="107543" y="1360830"/>
                    </a:lnTo>
                    <a:lnTo>
                      <a:pt x="71259" y="1330871"/>
                    </a:lnTo>
                    <a:lnTo>
                      <a:pt x="41732" y="1295018"/>
                    </a:lnTo>
                    <a:lnTo>
                      <a:pt x="18922" y="1253629"/>
                    </a:lnTo>
                    <a:lnTo>
                      <a:pt x="5092" y="1208366"/>
                    </a:lnTo>
                    <a:lnTo>
                      <a:pt x="0" y="1159433"/>
                    </a:lnTo>
                    <a:lnTo>
                      <a:pt x="0" y="243103"/>
                    </a:lnTo>
                    <a:lnTo>
                      <a:pt x="5092" y="194182"/>
                    </a:lnTo>
                    <a:lnTo>
                      <a:pt x="18922" y="148907"/>
                    </a:lnTo>
                    <a:lnTo>
                      <a:pt x="41719" y="107556"/>
                    </a:lnTo>
                    <a:lnTo>
                      <a:pt x="71259" y="71259"/>
                    </a:lnTo>
                    <a:lnTo>
                      <a:pt x="107543" y="41719"/>
                    </a:lnTo>
                    <a:lnTo>
                      <a:pt x="148907" y="18935"/>
                    </a:lnTo>
                    <a:lnTo>
                      <a:pt x="194170" y="5092"/>
                    </a:lnTo>
                    <a:lnTo>
                      <a:pt x="243103" y="0"/>
                    </a:lnTo>
                    <a:close/>
                  </a:path>
                </a:pathLst>
              </a:custGeom>
              <a:ln w="2895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bject 57"/>
              <p:cNvSpPr/>
              <p:nvPr/>
            </p:nvSpPr>
            <p:spPr>
              <a:xfrm>
                <a:off x="711836" y="5553210"/>
                <a:ext cx="1048442" cy="936220"/>
              </a:xfrm>
              <a:prstGeom prst="rect">
                <a:avLst/>
              </a:prstGeom>
              <a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object 58"/>
              <p:cNvSpPr/>
              <p:nvPr/>
            </p:nvSpPr>
            <p:spPr>
              <a:xfrm>
                <a:off x="701966" y="5543338"/>
                <a:ext cx="1068532" cy="956397"/>
              </a:xfrm>
              <a:custGeom>
                <a:avLst/>
                <a:gdLst/>
                <a:ahLst/>
                <a:cxnLst/>
                <a:rect l="l" t="t" r="r" b="b"/>
                <a:pathLst>
                  <a:path w="1567179" h="1402715">
                    <a:moveTo>
                      <a:pt x="243103" y="0"/>
                    </a:moveTo>
                    <a:lnTo>
                      <a:pt x="1323733" y="0"/>
                    </a:lnTo>
                    <a:lnTo>
                      <a:pt x="1348282" y="1244"/>
                    </a:lnTo>
                    <a:lnTo>
                      <a:pt x="1418323" y="18922"/>
                    </a:lnTo>
                    <a:lnTo>
                      <a:pt x="1459725" y="41732"/>
                    </a:lnTo>
                    <a:lnTo>
                      <a:pt x="1495577" y="71259"/>
                    </a:lnTo>
                    <a:lnTo>
                      <a:pt x="1525536" y="107556"/>
                    </a:lnTo>
                    <a:lnTo>
                      <a:pt x="1547926" y="148958"/>
                    </a:lnTo>
                    <a:lnTo>
                      <a:pt x="1561744" y="194182"/>
                    </a:lnTo>
                    <a:lnTo>
                      <a:pt x="1566837" y="243103"/>
                    </a:lnTo>
                    <a:lnTo>
                      <a:pt x="1566837" y="1159433"/>
                    </a:lnTo>
                    <a:lnTo>
                      <a:pt x="1561744" y="1208366"/>
                    </a:lnTo>
                    <a:lnTo>
                      <a:pt x="1547926" y="1253578"/>
                    </a:lnTo>
                    <a:lnTo>
                      <a:pt x="1525511" y="1295018"/>
                    </a:lnTo>
                    <a:lnTo>
                      <a:pt x="1495577" y="1330871"/>
                    </a:lnTo>
                    <a:lnTo>
                      <a:pt x="1459725" y="1360817"/>
                    </a:lnTo>
                    <a:lnTo>
                      <a:pt x="1418259" y="1383233"/>
                    </a:lnTo>
                    <a:lnTo>
                      <a:pt x="1372641" y="1397050"/>
                    </a:lnTo>
                    <a:lnTo>
                      <a:pt x="1323733" y="1402143"/>
                    </a:lnTo>
                    <a:lnTo>
                      <a:pt x="243103" y="1402143"/>
                    </a:lnTo>
                    <a:lnTo>
                      <a:pt x="194170" y="1397050"/>
                    </a:lnTo>
                    <a:lnTo>
                      <a:pt x="148958" y="1383233"/>
                    </a:lnTo>
                    <a:lnTo>
                      <a:pt x="107543" y="1360830"/>
                    </a:lnTo>
                    <a:lnTo>
                      <a:pt x="71259" y="1330871"/>
                    </a:lnTo>
                    <a:lnTo>
                      <a:pt x="41732" y="1295018"/>
                    </a:lnTo>
                    <a:lnTo>
                      <a:pt x="18922" y="1253629"/>
                    </a:lnTo>
                    <a:lnTo>
                      <a:pt x="5092" y="1208366"/>
                    </a:lnTo>
                    <a:lnTo>
                      <a:pt x="0" y="1159433"/>
                    </a:lnTo>
                    <a:lnTo>
                      <a:pt x="0" y="243103"/>
                    </a:lnTo>
                    <a:lnTo>
                      <a:pt x="5092" y="194182"/>
                    </a:lnTo>
                    <a:lnTo>
                      <a:pt x="18922" y="148907"/>
                    </a:lnTo>
                    <a:lnTo>
                      <a:pt x="41719" y="107556"/>
                    </a:lnTo>
                    <a:lnTo>
                      <a:pt x="71259" y="71259"/>
                    </a:lnTo>
                    <a:lnTo>
                      <a:pt x="107543" y="41719"/>
                    </a:lnTo>
                    <a:lnTo>
                      <a:pt x="148907" y="18935"/>
                    </a:lnTo>
                    <a:lnTo>
                      <a:pt x="194170" y="5092"/>
                    </a:lnTo>
                    <a:lnTo>
                      <a:pt x="243103" y="0"/>
                    </a:lnTo>
                    <a:close/>
                  </a:path>
                </a:pathLst>
              </a:custGeom>
              <a:ln w="2895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object 59"/>
              <p:cNvSpPr txBox="1"/>
              <p:nvPr/>
            </p:nvSpPr>
            <p:spPr>
              <a:xfrm>
                <a:off x="3462313" y="6532489"/>
                <a:ext cx="535565" cy="26225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53252" marR="3464" lvl="0" indent="-45026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52" b="1" i="0" u="none" strike="noStrike" kern="1200" cap="none" spc="-48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W</a:t>
                </a:r>
                <a:r>
                  <a:rPr kumimoji="0" sz="852" b="1" i="0" u="none" strike="noStrike" kern="1200" cap="none" spc="-72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A</a:t>
                </a:r>
                <a:r>
                  <a:rPr kumimoji="0" sz="852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T</a:t>
                </a:r>
                <a:r>
                  <a:rPr kumimoji="0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E</a:t>
                </a:r>
                <a:r>
                  <a:rPr kumimoji="0" sz="852" b="1" i="0" u="none" strike="noStrike" kern="1200" cap="none" spc="-1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</a:t>
                </a:r>
                <a:r>
                  <a:rPr kumimoji="0" sz="852" b="1" i="0" u="none" strike="noStrike" kern="1200" cap="none" spc="-7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</a:t>
                </a:r>
                <a:r>
                  <a:rPr kumimoji="0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I</a:t>
                </a:r>
                <a:r>
                  <a:rPr kumimoji="0" sz="852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</a:t>
                </a:r>
                <a:r>
                  <a:rPr kumimoji="0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E  SECURITY</a:t>
                </a:r>
                <a:endParaRPr kumimoji="0" sz="8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87" name="object 60"/>
              <p:cNvSpPr txBox="1"/>
              <p:nvPr/>
            </p:nvSpPr>
            <p:spPr>
              <a:xfrm>
                <a:off x="1062376" y="6596487"/>
                <a:ext cx="301769" cy="1311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65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52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R</a:t>
                </a:r>
                <a:r>
                  <a:rPr lang="en-US" sz="852" b="1" spc="-3">
                    <a:solidFill>
                      <a:srgbClr val="212121"/>
                    </a:solidFill>
                    <a:latin typeface="Calibri"/>
                    <a:cs typeface="Calibri"/>
                  </a:rPr>
                  <a:t>&amp;M</a:t>
                </a:r>
                <a:r>
                  <a:rPr kumimoji="0" sz="852" b="1" i="0" u="none" strike="noStrike" kern="1200" cap="none" spc="-7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E</a:t>
                </a:r>
                <a:endParaRPr kumimoji="0" sz="8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88" name="object 61"/>
              <p:cNvSpPr txBox="1"/>
              <p:nvPr/>
            </p:nvSpPr>
            <p:spPr>
              <a:xfrm>
                <a:off x="2140886" y="6611399"/>
                <a:ext cx="724333" cy="13112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659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52" b="1" i="0" u="none" strike="noStrike" kern="1200" cap="none" spc="-1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SYSTEM</a:t>
                </a:r>
                <a:r>
                  <a:rPr kumimoji="0" sz="852" b="1" i="0" u="none" strike="noStrike" kern="1200" cap="none" spc="-58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sz="852" b="1" i="0" u="none" strike="noStrike" kern="1200" cap="none" spc="-3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SAFETY</a:t>
                </a:r>
                <a:endParaRPr kumimoji="0" sz="852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91" name="object 65"/>
              <p:cNvSpPr/>
              <p:nvPr/>
            </p:nvSpPr>
            <p:spPr>
              <a:xfrm>
                <a:off x="3200976" y="4323446"/>
                <a:ext cx="1064635" cy="953366"/>
              </a:xfrm>
              <a:custGeom>
                <a:avLst/>
                <a:gdLst/>
                <a:ahLst/>
                <a:cxnLst/>
                <a:rect l="l" t="t" r="r" b="b"/>
                <a:pathLst>
                  <a:path w="1561465" h="1398270">
                    <a:moveTo>
                      <a:pt x="242315" y="0"/>
                    </a:moveTo>
                    <a:lnTo>
                      <a:pt x="1318577" y="0"/>
                    </a:lnTo>
                    <a:lnTo>
                      <a:pt x="1343126" y="1244"/>
                    </a:lnTo>
                    <a:lnTo>
                      <a:pt x="1412760" y="18923"/>
                    </a:lnTo>
                    <a:lnTo>
                      <a:pt x="1453807" y="41351"/>
                    </a:lnTo>
                    <a:lnTo>
                      <a:pt x="1489621" y="71272"/>
                    </a:lnTo>
                    <a:lnTo>
                      <a:pt x="1519542" y="107099"/>
                    </a:lnTo>
                    <a:lnTo>
                      <a:pt x="1541970" y="148132"/>
                    </a:lnTo>
                    <a:lnTo>
                      <a:pt x="1555800" y="193382"/>
                    </a:lnTo>
                    <a:lnTo>
                      <a:pt x="1560893" y="242315"/>
                    </a:lnTo>
                    <a:lnTo>
                      <a:pt x="1560893" y="1155458"/>
                    </a:lnTo>
                    <a:lnTo>
                      <a:pt x="1555800" y="1204391"/>
                    </a:lnTo>
                    <a:lnTo>
                      <a:pt x="1541970" y="1249641"/>
                    </a:lnTo>
                    <a:lnTo>
                      <a:pt x="1519542" y="1290688"/>
                    </a:lnTo>
                    <a:lnTo>
                      <a:pt x="1489621" y="1326502"/>
                    </a:lnTo>
                    <a:lnTo>
                      <a:pt x="1453807" y="1356423"/>
                    </a:lnTo>
                    <a:lnTo>
                      <a:pt x="1412760" y="1378851"/>
                    </a:lnTo>
                    <a:lnTo>
                      <a:pt x="1367510" y="1392682"/>
                    </a:lnTo>
                    <a:lnTo>
                      <a:pt x="1318577" y="1397774"/>
                    </a:lnTo>
                    <a:lnTo>
                      <a:pt x="242315" y="1397774"/>
                    </a:lnTo>
                    <a:lnTo>
                      <a:pt x="193382" y="1392682"/>
                    </a:lnTo>
                    <a:lnTo>
                      <a:pt x="148145" y="1378851"/>
                    </a:lnTo>
                    <a:lnTo>
                      <a:pt x="107099" y="1356423"/>
                    </a:lnTo>
                    <a:lnTo>
                      <a:pt x="71272" y="1326502"/>
                    </a:lnTo>
                    <a:lnTo>
                      <a:pt x="41351" y="1290688"/>
                    </a:lnTo>
                    <a:lnTo>
                      <a:pt x="18922" y="1249641"/>
                    </a:lnTo>
                    <a:lnTo>
                      <a:pt x="5105" y="1204391"/>
                    </a:lnTo>
                    <a:lnTo>
                      <a:pt x="0" y="1155458"/>
                    </a:lnTo>
                    <a:lnTo>
                      <a:pt x="0" y="242315"/>
                    </a:lnTo>
                    <a:lnTo>
                      <a:pt x="5105" y="193382"/>
                    </a:lnTo>
                    <a:lnTo>
                      <a:pt x="18922" y="148132"/>
                    </a:lnTo>
                    <a:lnTo>
                      <a:pt x="41351" y="107099"/>
                    </a:lnTo>
                    <a:lnTo>
                      <a:pt x="71272" y="71272"/>
                    </a:lnTo>
                    <a:lnTo>
                      <a:pt x="107099" y="41351"/>
                    </a:lnTo>
                    <a:lnTo>
                      <a:pt x="148145" y="18923"/>
                    </a:lnTo>
                    <a:lnTo>
                      <a:pt x="193382" y="5092"/>
                    </a:lnTo>
                    <a:lnTo>
                      <a:pt x="242315" y="0"/>
                    </a:lnTo>
                    <a:close/>
                  </a:path>
                </a:pathLst>
              </a:custGeom>
              <a:ln w="2895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object 66"/>
              <p:cNvSpPr txBox="1"/>
              <p:nvPr/>
            </p:nvSpPr>
            <p:spPr>
              <a:xfrm>
                <a:off x="4352034" y="6548055"/>
                <a:ext cx="1287174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75775" marR="3464" lvl="0" indent="-167549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2121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AIST</a:t>
                </a: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93" name="object 67"/>
              <p:cNvSpPr/>
              <p:nvPr/>
            </p:nvSpPr>
            <p:spPr>
              <a:xfrm>
                <a:off x="766908" y="4333317"/>
                <a:ext cx="913360" cy="946612"/>
              </a:xfrm>
              <a:prstGeom prst="rect">
                <a:avLst/>
              </a:prstGeom>
              <a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object 68"/>
              <p:cNvSpPr/>
              <p:nvPr/>
            </p:nvSpPr>
            <p:spPr>
              <a:xfrm>
                <a:off x="760153" y="4326563"/>
                <a:ext cx="926956" cy="960293"/>
              </a:xfrm>
              <a:custGeom>
                <a:avLst/>
                <a:gdLst/>
                <a:ahLst/>
                <a:cxnLst/>
                <a:rect l="l" t="t" r="r" b="b"/>
                <a:pathLst>
                  <a:path w="1359535" h="1408429">
                    <a:moveTo>
                      <a:pt x="0" y="0"/>
                    </a:moveTo>
                    <a:lnTo>
                      <a:pt x="1359408" y="0"/>
                    </a:lnTo>
                    <a:lnTo>
                      <a:pt x="1359408" y="1408176"/>
                    </a:lnTo>
                    <a:lnTo>
                      <a:pt x="0" y="1408176"/>
                    </a:lnTo>
                    <a:lnTo>
                      <a:pt x="0" y="0"/>
                    </a:lnTo>
                    <a:close/>
                  </a:path>
                </a:pathLst>
              </a:custGeom>
              <a:ln w="19812">
                <a:solidFill>
                  <a:srgbClr val="DAE3F3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object 70"/>
              <p:cNvSpPr/>
              <p:nvPr/>
            </p:nvSpPr>
            <p:spPr>
              <a:xfrm>
                <a:off x="4472306" y="5639455"/>
                <a:ext cx="1000644" cy="872836"/>
              </a:xfrm>
              <a:prstGeom prst="rect">
                <a:avLst/>
              </a:prstGeom>
              <a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object 71"/>
              <p:cNvSpPr/>
              <p:nvPr/>
            </p:nvSpPr>
            <p:spPr>
              <a:xfrm>
                <a:off x="1862331" y="5579211"/>
                <a:ext cx="1209501" cy="998566"/>
              </a:xfrm>
              <a:prstGeom prst="rect">
                <a:avLst/>
              </a:prstGeom>
              <a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2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89420" y="4101892"/>
              <a:ext cx="1004836" cy="959980"/>
            </a:xfrm>
            <a:prstGeom prst="rect">
              <a:avLst/>
            </a:prstGeom>
          </p:spPr>
        </p:pic>
        <p:sp>
          <p:nvSpPr>
            <p:cNvPr id="109" name="object 52"/>
            <p:cNvSpPr txBox="1"/>
            <p:nvPr/>
          </p:nvSpPr>
          <p:spPr>
            <a:xfrm>
              <a:off x="8915130" y="5057716"/>
              <a:ext cx="882762" cy="26225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5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2" b="1" i="0" u="none" strike="noStrike" kern="1200" cap="none" spc="-14" normalizeH="0" baseline="0" noProof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STRUCTURAL MECHANICS</a:t>
              </a:r>
              <a:endParaRPr kumimoji="0" lang="en-US" sz="85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52452" y="4078490"/>
              <a:ext cx="992651" cy="959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58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 txBox="1">
            <a:spLocks/>
          </p:cNvSpPr>
          <p:nvPr/>
        </p:nvSpPr>
        <p:spPr>
          <a:xfrm>
            <a:off x="9130090" y="64523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737870-C48A-4212-AF83-B366215C26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3729" y="-121361"/>
            <a:ext cx="9104542" cy="28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atin typeface="Arial" charset="0"/>
              </a:rPr>
              <a:t>FY24 Funding Profile</a:t>
            </a:r>
            <a:br>
              <a:rPr lang="en-US" sz="32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(Funding by Sponsor)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999593" y="6284057"/>
            <a:ext cx="8393113" cy="336550"/>
          </a:xfrm>
          <a:prstGeom prst="rect">
            <a:avLst/>
          </a:prstGeom>
          <a:solidFill>
            <a:srgbClr val="3366CC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Total Funding Profile - $148 Million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2126949-8936-BDB4-CA08-AE6FBB1BB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167228"/>
              </p:ext>
            </p:extLst>
          </p:nvPr>
        </p:nvGraphicFramePr>
        <p:xfrm>
          <a:off x="1999593" y="1764892"/>
          <a:ext cx="8393113" cy="48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8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 txBox="1">
            <a:spLocks/>
          </p:cNvSpPr>
          <p:nvPr/>
        </p:nvSpPr>
        <p:spPr>
          <a:xfrm>
            <a:off x="9130090" y="64523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737870-C48A-4212-AF83-B366215C26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90714" y="198348"/>
            <a:ext cx="8393113" cy="24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atin typeface="Arial" charset="0"/>
              </a:rPr>
              <a:t>FY24 Funding Profile</a:t>
            </a:r>
            <a:br>
              <a:rPr lang="en-US" sz="3200" b="1" dirty="0">
                <a:latin typeface="Arial" charset="0"/>
              </a:rPr>
            </a:br>
            <a:r>
              <a:rPr lang="en-US" sz="2400" b="1" dirty="0">
                <a:latin typeface="Arial" charset="0"/>
              </a:rPr>
              <a:t>(Funding by Appropriation)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908173" y="6323102"/>
            <a:ext cx="8393113" cy="336550"/>
          </a:xfrm>
          <a:prstGeom prst="rect">
            <a:avLst/>
          </a:prstGeom>
          <a:solidFill>
            <a:srgbClr val="3366CC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Total Funding Profile - $148 Million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2031CF8-A5C6-9554-FDD4-BDFDA4427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376550"/>
              </p:ext>
            </p:extLst>
          </p:nvPr>
        </p:nvGraphicFramePr>
        <p:xfrm>
          <a:off x="2431812" y="1488266"/>
          <a:ext cx="7852015" cy="501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099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 txBox="1">
            <a:spLocks/>
          </p:cNvSpPr>
          <p:nvPr/>
        </p:nvSpPr>
        <p:spPr>
          <a:xfrm>
            <a:off x="9130090" y="64523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737870-C48A-4212-AF83-B366215C26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1498" y="919441"/>
            <a:ext cx="9930109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Arial" charset="0"/>
              </a:rPr>
              <a:t>Current Code 70 Major Service Contracts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43329" y="1678987"/>
            <a:ext cx="9349573" cy="46601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Amentum Services, Inc. 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December 2031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AUTEC Maintenance and Operations (M&amp;O)</a:t>
            </a:r>
          </a:p>
          <a:p>
            <a:pPr lvl="2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Scheduling and conduct of test programs on range</a:t>
            </a:r>
          </a:p>
          <a:p>
            <a:pPr lvl="2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Operation and maintenance of range instrumentation and test support systems</a:t>
            </a:r>
          </a:p>
          <a:p>
            <a:pPr lvl="2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Performance of all base operations functions at AUTEC on Andros Island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Purvis Systems, Inc.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September 2025)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AIST Program Support</a:t>
            </a: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Systems Resource Management, Inc. (SRM)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May 2028)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Industrial Services Enterprise Technicians and Machinists</a:t>
            </a: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KMS Solutions, LLC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September 2028)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NBSWTF M&amp;O Support</a:t>
            </a: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Seneca Lake/Dodge Pond M&amp;O Support</a:t>
            </a: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Narragansett Bay Diving Services</a:t>
            </a:r>
          </a:p>
          <a:p>
            <a:pPr>
              <a:defRPr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Goldbelt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C6, LLC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June 2025)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Calibration Laboratory Support</a:t>
            </a:r>
          </a:p>
        </p:txBody>
      </p:sp>
    </p:spTree>
    <p:extLst>
      <p:ext uri="{BB962C8B-B14F-4D97-AF65-F5344CB8AC3E}">
        <p14:creationId xmlns:p14="http://schemas.microsoft.com/office/powerpoint/2010/main" val="118506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 txBox="1">
            <a:spLocks/>
          </p:cNvSpPr>
          <p:nvPr/>
        </p:nvSpPr>
        <p:spPr>
          <a:xfrm>
            <a:off x="9130090" y="64523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737870-C48A-4212-AF83-B366215C26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34853" y="931409"/>
            <a:ext cx="9930109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Arial" charset="0"/>
              </a:rPr>
              <a:t>Current Code 70 Major Service Contracts (cont’d)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036" y="1580442"/>
            <a:ext cx="8237745" cy="51117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Seaward Services, Inc.</a:t>
            </a: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Support Services for Ocean Testing</a:t>
            </a:r>
          </a:p>
          <a:p>
            <a:pPr>
              <a:buClrTx/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Oceanetics, Inc.</a:t>
            </a: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Support Services for Ocean Testing</a:t>
            </a:r>
          </a:p>
          <a:p>
            <a:pPr>
              <a:buClrTx/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defRPr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Metson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Marine Services</a:t>
            </a: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Support Services for Ocean Testing</a:t>
            </a:r>
          </a:p>
          <a:p>
            <a:pPr lvl="1">
              <a:buFont typeface="Arial" panose="020B0604020202020204" pitchFamily="34" charset="0"/>
              <a:buChar char="­"/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GSTEK, Inc.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January 2025)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SESEF</a:t>
            </a:r>
          </a:p>
          <a:p>
            <a:pPr lvl="2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M&amp;O Support on site at Norfolk, Mayport and Rota</a:t>
            </a:r>
          </a:p>
          <a:p>
            <a:pPr lvl="2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Training at the other sites</a:t>
            </a: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LMR Technical Group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January 2028)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Program Management, Financial Management and General Equipment Support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8463" y="1580442"/>
            <a:ext cx="5313298" cy="24820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09220" y="2479254"/>
            <a:ext cx="2658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Award Contract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(expires May 2025)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395554" y="1734536"/>
            <a:ext cx="489873" cy="2139885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 txBox="1">
            <a:spLocks/>
          </p:cNvSpPr>
          <p:nvPr/>
        </p:nvSpPr>
        <p:spPr>
          <a:xfrm>
            <a:off x="9130090" y="64523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737870-C48A-4212-AF83-B366215C26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1498" y="938426"/>
            <a:ext cx="9930109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Arial" charset="0"/>
              </a:rPr>
              <a:t>Current Code 70 Major Service Contracts (cont’d)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56165" y="1439458"/>
            <a:ext cx="8237745" cy="53223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L-3 Communications, Division Maripro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June 2024)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In-water Sensor (IWS) System Maintenance, Repair and Upgrade for Undersea Ranges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KMS Solutions, LLC</a:t>
            </a: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Engineering &amp; Technical Support Services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February 2027)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Safety and Reliability and maintainability Engineering Support Services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July 2026)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Mikel, Inc.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April 2025)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Codes 70, 25 &amp; 15 Joint Contract – Submerged Acoustic Navigation System (SANS)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SBIR Phase III</a:t>
            </a: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Sonalysts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Inc.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October 2027)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Codes 70, 15, 34, 45 &amp; 85 Joint Contract – Acoustic and Shock Modeling</a:t>
            </a:r>
          </a:p>
          <a:p>
            <a:pP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Foundation for Marine Ecology and Telemetry Research.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(expires February 2027)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­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Marine Mammal Studies</a:t>
            </a:r>
          </a:p>
          <a:p>
            <a:pPr marL="457200" lvl="1" indent="0">
              <a:buNone/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906FD-B424-CAFB-F710-64EBE0B97046}"/>
              </a:ext>
            </a:extLst>
          </p:cNvPr>
          <p:cNvSpPr txBox="1"/>
          <p:nvPr/>
        </p:nvSpPr>
        <p:spPr>
          <a:xfrm>
            <a:off x="10114643" y="1870439"/>
            <a:ext cx="133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Solicitation closed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7/2024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0F7CDCB-FD70-0B67-C144-5E8B1DC0F7DD}"/>
              </a:ext>
            </a:extLst>
          </p:cNvPr>
          <p:cNvSpPr/>
          <p:nvPr/>
        </p:nvSpPr>
        <p:spPr>
          <a:xfrm>
            <a:off x="9394708" y="1793118"/>
            <a:ext cx="437030" cy="677863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8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 txBox="1">
            <a:spLocks/>
          </p:cNvSpPr>
          <p:nvPr/>
        </p:nvSpPr>
        <p:spPr>
          <a:xfrm>
            <a:off x="9130090" y="64523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737870-C48A-4212-AF83-B366215C26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1498" y="910099"/>
            <a:ext cx="9930109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Arial" charset="0"/>
              </a:rPr>
              <a:t>Contractor Personnel Profile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304071"/>
              </p:ext>
            </p:extLst>
          </p:nvPr>
        </p:nvGraphicFramePr>
        <p:xfrm>
          <a:off x="2733870" y="1742404"/>
          <a:ext cx="7075714" cy="400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964755-E6E2-4144-C87E-821ECB93E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487441"/>
              </p:ext>
            </p:extLst>
          </p:nvPr>
        </p:nvGraphicFramePr>
        <p:xfrm>
          <a:off x="1722198" y="1502797"/>
          <a:ext cx="9099057" cy="494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45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1498" y="1067506"/>
            <a:ext cx="9930109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atin typeface="Arial" charset="0"/>
              </a:rPr>
              <a:t>Projected Major Services Contracts</a:t>
            </a:r>
            <a:br>
              <a:rPr lang="en-US" sz="2800" b="1" dirty="0">
                <a:latin typeface="Arial" charset="0"/>
              </a:rPr>
            </a:br>
            <a:r>
              <a:rPr lang="en-US" sz="2000" b="1" dirty="0">
                <a:latin typeface="Arial" charset="0"/>
              </a:rPr>
              <a:t>FY24-FY26 ($M)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03A5857-06B3-A6DA-AB5E-C9692C199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16130"/>
              </p:ext>
            </p:extLst>
          </p:nvPr>
        </p:nvGraphicFramePr>
        <p:xfrm>
          <a:off x="2170924" y="405667"/>
          <a:ext cx="7850152" cy="534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8942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8e9ceb-7708-449f-a721-2c2bc7d50619">
      <Terms xmlns="http://schemas.microsoft.com/office/infopath/2007/PartnerControls"/>
    </lcf76f155ced4ddcb4097134ff3c332f>
    <TaxCatchAll xmlns="6a568886-8bfe-4b58-9f58-a6621cbc77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06798517F68B49A2775F8ADC95F3DE" ma:contentTypeVersion="11" ma:contentTypeDescription="Create a new document." ma:contentTypeScope="" ma:versionID="3d51af53281a462702639e31ccf64399">
  <xsd:schema xmlns:xsd="http://www.w3.org/2001/XMLSchema" xmlns:xs="http://www.w3.org/2001/XMLSchema" xmlns:p="http://schemas.microsoft.com/office/2006/metadata/properties" xmlns:ns2="1a8e9ceb-7708-449f-a721-2c2bc7d50619" xmlns:ns3="6a568886-8bfe-4b58-9f58-a6621cbc7717" targetNamespace="http://schemas.microsoft.com/office/2006/metadata/properties" ma:root="true" ma:fieldsID="84c0ba66e88be6e8fe3083b5454879f5" ns2:_="" ns3:_="">
    <xsd:import namespace="1a8e9ceb-7708-449f-a721-2c2bc7d50619"/>
    <xsd:import namespace="6a568886-8bfe-4b58-9f58-a6621cbc7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e9ceb-7708-449f-a721-2c2bc7d50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cef215b-19b7-4691-95f4-27d2fe62d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68886-8bfe-4b58-9f58-a6621cbc77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30091a-b946-4198-9c04-9a35776a2801}" ma:internalName="TaxCatchAll" ma:showField="CatchAllData" ma:web="6a568886-8bfe-4b58-9f58-a6621cbc77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47C7DD-B69A-4FAC-B7A7-3A1F31E1C7E6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0e15a99-2787-4658-9a49-e1375a37af84"/>
    <ds:schemaRef ds:uri="f29e537e-536d-4c3d-a73c-f40e94626c0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D96861-FE99-4766-A7EB-A24B139B07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BAB23E-B50C-41AF-9016-556834ECF9FE}"/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998</Words>
  <Application>Microsoft Office PowerPoint</Application>
  <PresentationFormat>Widescreen</PresentationFormat>
  <Paragraphs>248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Devanagari</vt:lpstr>
      <vt:lpstr>Arial</vt:lpstr>
      <vt:lpstr>Calibri</vt:lpstr>
      <vt:lpstr>Microsoft Sans Serif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Leite, Jessica P CIV USN NUWC DIV NEWPORT RI (USA)</dc:creator>
  <cp:lastModifiedBy>Beckert, Janna L CIV USN NUWC NEWPORT RI (USA)</cp:lastModifiedBy>
  <cp:revision>84</cp:revision>
  <cp:lastPrinted>2022-08-05T13:30:30Z</cp:lastPrinted>
  <dcterms:created xsi:type="dcterms:W3CDTF">2020-05-04T14:05:53Z</dcterms:created>
  <dcterms:modified xsi:type="dcterms:W3CDTF">2024-09-11T19:37:04Z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0x0101006906798517F68B49A2775F8ADC95F3DE</vt:lpwstr>
  </property>
</Properties>
</file>