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handoutMasterIdLst>
    <p:handoutMasterId r:id="rId21"/>
  </p:handoutMasterIdLst>
  <p:sldIdLst>
    <p:sldId id="290" r:id="rId5"/>
    <p:sldId id="291" r:id="rId6"/>
    <p:sldId id="292" r:id="rId7"/>
    <p:sldId id="293" r:id="rId8"/>
    <p:sldId id="294" r:id="rId9"/>
    <p:sldId id="302" r:id="rId10"/>
    <p:sldId id="296" r:id="rId11"/>
    <p:sldId id="297" r:id="rId12"/>
    <p:sldId id="298" r:id="rId13"/>
    <p:sldId id="286" r:id="rId14"/>
    <p:sldId id="285" r:id="rId15"/>
    <p:sldId id="284" r:id="rId16"/>
    <p:sldId id="283" r:id="rId17"/>
    <p:sldId id="303" r:id="rId18"/>
    <p:sldId id="299"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1">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53B367-AFA4-4768-8484-F1ADC53E515D}" v="7" dt="2024-10-01T17:25:16.8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58" autoAdjust="0"/>
  </p:normalViewPr>
  <p:slideViewPr>
    <p:cSldViewPr snapToGrid="0">
      <p:cViewPr varScale="1">
        <p:scale>
          <a:sx n="114" d="100"/>
          <a:sy n="114" d="100"/>
        </p:scale>
        <p:origin x="1368" y="96"/>
      </p:cViewPr>
      <p:guideLst>
        <p:guide orient="horz" pos="1581"/>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379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ndrew.cumings2\Documents\Navy\NUWC\Events\Industry%20Day\Funding%20Slide%20Info.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ndrew.cumings2\Documents\Navy\NUWC\Events\Industry%20Day\Funding%20Slide%20Info.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n-US" dirty="0"/>
              <a:t>Funding By </a:t>
            </a:r>
          </a:p>
          <a:p>
            <a:pPr>
              <a:defRPr/>
            </a:pPr>
            <a:r>
              <a:rPr lang="en-US" dirty="0"/>
              <a:t>Appropriation</a:t>
            </a:r>
          </a:p>
        </c:rich>
      </c:tx>
      <c:layout>
        <c:manualLayout>
          <c:xMode val="edge"/>
          <c:yMode val="edge"/>
          <c:x val="0.3403990676034539"/>
          <c:y val="0.52709807480891702"/>
        </c:manualLayout>
      </c:layout>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8602016742680663E-2"/>
          <c:y val="0.19568489234931299"/>
          <c:w val="0.93773218767420707"/>
          <c:h val="0.77681914209142455"/>
        </c:manualLayout>
      </c:layout>
      <c:doughnutChart>
        <c:varyColors val="1"/>
        <c:ser>
          <c:idx val="0"/>
          <c:order val="0"/>
          <c:spPr>
            <a:ln>
              <a:solidFill>
                <a:schemeClr val="tx1">
                  <a:lumMod val="15000"/>
                  <a:lumOff val="85000"/>
                </a:schemeClr>
              </a:solidFill>
            </a:ln>
          </c:spPr>
          <c:dPt>
            <c:idx val="0"/>
            <c:bubble3D val="0"/>
            <c:spPr>
              <a:solidFill>
                <a:schemeClr val="accent1"/>
              </a:solidFill>
              <a:ln>
                <a:solidFill>
                  <a:schemeClr val="tx1">
                    <a:lumMod val="15000"/>
                    <a:lumOff val="85000"/>
                  </a:schemeClr>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86D-4256-AA44-0BA2120F2900}"/>
              </c:ext>
            </c:extLst>
          </c:dPt>
          <c:dPt>
            <c:idx val="1"/>
            <c:bubble3D val="0"/>
            <c:spPr>
              <a:solidFill>
                <a:schemeClr val="accent2"/>
              </a:solidFill>
              <a:ln>
                <a:solidFill>
                  <a:schemeClr val="tx1">
                    <a:lumMod val="15000"/>
                    <a:lumOff val="85000"/>
                  </a:schemeClr>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486D-4256-AA44-0BA2120F2900}"/>
              </c:ext>
            </c:extLst>
          </c:dPt>
          <c:dPt>
            <c:idx val="2"/>
            <c:bubble3D val="0"/>
            <c:spPr>
              <a:solidFill>
                <a:schemeClr val="accent3"/>
              </a:solidFill>
              <a:ln>
                <a:solidFill>
                  <a:schemeClr val="tx1">
                    <a:lumMod val="15000"/>
                    <a:lumOff val="85000"/>
                  </a:schemeClr>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486D-4256-AA44-0BA2120F2900}"/>
              </c:ext>
            </c:extLst>
          </c:dPt>
          <c:dPt>
            <c:idx val="3"/>
            <c:bubble3D val="0"/>
            <c:spPr>
              <a:solidFill>
                <a:schemeClr val="accent4"/>
              </a:solidFill>
              <a:ln>
                <a:solidFill>
                  <a:schemeClr val="tx1">
                    <a:lumMod val="15000"/>
                    <a:lumOff val="85000"/>
                  </a:schemeClr>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486D-4256-AA44-0BA2120F2900}"/>
              </c:ext>
            </c:extLst>
          </c:dPt>
          <c:dPt>
            <c:idx val="4"/>
            <c:bubble3D val="0"/>
            <c:spPr>
              <a:solidFill>
                <a:schemeClr val="accent5"/>
              </a:solidFill>
              <a:ln>
                <a:solidFill>
                  <a:schemeClr val="tx1">
                    <a:lumMod val="15000"/>
                    <a:lumOff val="85000"/>
                  </a:schemeClr>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486D-4256-AA44-0BA2120F2900}"/>
              </c:ext>
            </c:extLst>
          </c:dPt>
          <c:dPt>
            <c:idx val="5"/>
            <c:bubble3D val="0"/>
            <c:spPr>
              <a:solidFill>
                <a:schemeClr val="accent6"/>
              </a:solidFill>
              <a:ln>
                <a:solidFill>
                  <a:schemeClr val="tx1">
                    <a:lumMod val="15000"/>
                    <a:lumOff val="85000"/>
                  </a:schemeClr>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486D-4256-AA44-0BA2120F2900}"/>
              </c:ext>
            </c:extLst>
          </c:dPt>
          <c:dPt>
            <c:idx val="6"/>
            <c:bubble3D val="0"/>
            <c:spPr>
              <a:solidFill>
                <a:schemeClr val="accent1">
                  <a:lumMod val="60000"/>
                </a:schemeClr>
              </a:solidFill>
              <a:ln>
                <a:solidFill>
                  <a:schemeClr val="tx1">
                    <a:lumMod val="15000"/>
                    <a:lumOff val="85000"/>
                  </a:schemeClr>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D-486D-4256-AA44-0BA2120F2900}"/>
              </c:ext>
            </c:extLst>
          </c:dPt>
          <c:dPt>
            <c:idx val="7"/>
            <c:bubble3D val="0"/>
            <c:spPr>
              <a:solidFill>
                <a:schemeClr val="accent2">
                  <a:lumMod val="60000"/>
                </a:schemeClr>
              </a:solidFill>
              <a:ln>
                <a:solidFill>
                  <a:schemeClr val="tx1">
                    <a:lumMod val="15000"/>
                    <a:lumOff val="85000"/>
                  </a:schemeClr>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F-486D-4256-AA44-0BA2120F2900}"/>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Sheet1!$A$3:$A$10</c:f>
              <c:strCache>
                <c:ptCount val="8"/>
                <c:pt idx="0">
                  <c:v>RDTE </c:v>
                </c:pt>
                <c:pt idx="1">
                  <c:v>WPN </c:v>
                </c:pt>
                <c:pt idx="2">
                  <c:v>OMN </c:v>
                </c:pt>
                <c:pt idx="3">
                  <c:v>SCN </c:v>
                </c:pt>
                <c:pt idx="4">
                  <c:v>SPDP/Private Party </c:v>
                </c:pt>
                <c:pt idx="5">
                  <c:v>OPN </c:v>
                </c:pt>
                <c:pt idx="6">
                  <c:v>FMS </c:v>
                </c:pt>
                <c:pt idx="7">
                  <c:v>OTHER</c:v>
                </c:pt>
              </c:strCache>
            </c:strRef>
          </c:cat>
          <c:val>
            <c:numRef>
              <c:f>Sheet1!$B$3:$B$10</c:f>
              <c:numCache>
                <c:formatCode>0.00%</c:formatCode>
                <c:ptCount val="8"/>
                <c:pt idx="0">
                  <c:v>0.42699999999999999</c:v>
                </c:pt>
                <c:pt idx="1">
                  <c:v>0.313</c:v>
                </c:pt>
                <c:pt idx="2">
                  <c:v>6.7000000000000004E-2</c:v>
                </c:pt>
                <c:pt idx="3">
                  <c:v>6.2E-2</c:v>
                </c:pt>
                <c:pt idx="4">
                  <c:v>5.3999999999999999E-2</c:v>
                </c:pt>
                <c:pt idx="5">
                  <c:v>3.5000000000000003E-2</c:v>
                </c:pt>
                <c:pt idx="6">
                  <c:v>3.2000000000000001E-2</c:v>
                </c:pt>
                <c:pt idx="7" formatCode="0%">
                  <c:v>0.01</c:v>
                </c:pt>
              </c:numCache>
            </c:numRef>
          </c:val>
          <c:extLst>
            <c:ext xmlns:c16="http://schemas.microsoft.com/office/drawing/2014/chart" uri="{C3380CC4-5D6E-409C-BE32-E72D297353CC}">
              <c16:uniqueId val="{00000010-486D-4256-AA44-0BA2120F2900}"/>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ayout>
        <c:manualLayout>
          <c:xMode val="edge"/>
          <c:yMode val="edge"/>
          <c:x val="5.7577838881688666E-2"/>
          <c:y val="4.4543499279626716E-4"/>
          <c:w val="0.89081881070044999"/>
          <c:h val="0.1395374802564739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n-US" dirty="0"/>
              <a:t>Funding By </a:t>
            </a:r>
          </a:p>
          <a:p>
            <a:pPr>
              <a:defRPr/>
            </a:pPr>
            <a:r>
              <a:rPr lang="en-US" dirty="0"/>
              <a:t>Sponsor</a:t>
            </a:r>
          </a:p>
        </c:rich>
      </c:tx>
      <c:layout>
        <c:manualLayout>
          <c:xMode val="edge"/>
          <c:yMode val="edge"/>
          <c:x val="0.37583061566989756"/>
          <c:y val="0.53452199135552148"/>
        </c:manualLayout>
      </c:layout>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8158173004049036E-2"/>
          <c:y val="0.19647541280678213"/>
          <c:w val="0.92656567820262992"/>
          <c:h val="0.79565465109345923"/>
        </c:manualLayout>
      </c:layout>
      <c:doughnut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777-491C-A595-E78DB982EA61}"/>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777-491C-A595-E78DB982EA61}"/>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5777-491C-A595-E78DB982EA61}"/>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5777-491C-A595-E78DB982EA61}"/>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5777-491C-A595-E78DB982EA61}"/>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5777-491C-A595-E78DB982EA61}"/>
              </c:ext>
            </c:extLst>
          </c:dPt>
          <c:dPt>
            <c:idx val="6"/>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D-5777-491C-A595-E78DB982EA61}"/>
              </c:ext>
            </c:extLst>
          </c:dPt>
          <c:dPt>
            <c:idx val="7"/>
            <c:bubble3D val="0"/>
            <c:spPr>
              <a:solidFill>
                <a:schemeClr val="accent2">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F-5777-491C-A595-E78DB982EA61}"/>
              </c:ext>
            </c:extLst>
          </c:dPt>
          <c:dPt>
            <c:idx val="8"/>
            <c:bubble3D val="0"/>
            <c:spPr>
              <a:solidFill>
                <a:schemeClr val="accent3">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1-5777-491C-A595-E78DB982EA61}"/>
              </c:ext>
            </c:extLst>
          </c:dPt>
          <c:dPt>
            <c:idx val="9"/>
            <c:bubble3D val="0"/>
            <c:spPr>
              <a:solidFill>
                <a:schemeClr val="accent4">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3-5777-491C-A595-E78DB982EA61}"/>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Sheet1!$A$14:$A$23</c:f>
              <c:strCache>
                <c:ptCount val="10"/>
                <c:pt idx="0">
                  <c:v>PEO-UWS</c:v>
                </c:pt>
                <c:pt idx="1">
                  <c:v>SPDP/PRIVATE </c:v>
                </c:pt>
                <c:pt idx="2">
                  <c:v>ONR </c:v>
                </c:pt>
                <c:pt idx="3">
                  <c:v>NELO </c:v>
                </c:pt>
                <c:pt idx="4">
                  <c:v>NAVSEA-MISC </c:v>
                </c:pt>
                <c:pt idx="5">
                  <c:v>USAF </c:v>
                </c:pt>
                <c:pt idx="6">
                  <c:v>PEO-USC</c:v>
                </c:pt>
                <c:pt idx="7">
                  <c:v>ONI/DIA </c:v>
                </c:pt>
                <c:pt idx="8">
                  <c:v>OTHER </c:v>
                </c:pt>
                <c:pt idx="9">
                  <c:v>NAVAIR </c:v>
                </c:pt>
              </c:strCache>
            </c:strRef>
          </c:cat>
          <c:val>
            <c:numRef>
              <c:f>Sheet1!$B$14:$B$23</c:f>
              <c:numCache>
                <c:formatCode>0.00%</c:formatCode>
                <c:ptCount val="10"/>
                <c:pt idx="0">
                  <c:v>0.77800000000000002</c:v>
                </c:pt>
                <c:pt idx="1">
                  <c:v>5.8999999999999997E-2</c:v>
                </c:pt>
                <c:pt idx="2">
                  <c:v>0.04</c:v>
                </c:pt>
                <c:pt idx="3">
                  <c:v>3.6999999999999998E-2</c:v>
                </c:pt>
                <c:pt idx="4">
                  <c:v>2.7E-2</c:v>
                </c:pt>
                <c:pt idx="5">
                  <c:v>2.1999999999999999E-2</c:v>
                </c:pt>
                <c:pt idx="6">
                  <c:v>1.6E-2</c:v>
                </c:pt>
                <c:pt idx="7">
                  <c:v>1.0999999999999999E-2</c:v>
                </c:pt>
                <c:pt idx="8">
                  <c:v>8.9999999999999993E-3</c:v>
                </c:pt>
                <c:pt idx="9">
                  <c:v>1E-3</c:v>
                </c:pt>
              </c:numCache>
            </c:numRef>
          </c:val>
          <c:extLst>
            <c:ext xmlns:c16="http://schemas.microsoft.com/office/drawing/2014/chart" uri="{C3380CC4-5D6E-409C-BE32-E72D297353CC}">
              <c16:uniqueId val="{00000014-5777-491C-A595-E78DB982EA6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ayout>
        <c:manualLayout>
          <c:xMode val="edge"/>
          <c:yMode val="edge"/>
          <c:x val="0.15512533322199459"/>
          <c:y val="5.3947126905325767E-3"/>
          <c:w val="0.68974910664283773"/>
          <c:h val="0.1872872930997326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8161" cy="465140"/>
          </a:xfrm>
          <a:prstGeom prst="rect">
            <a:avLst/>
          </a:prstGeom>
        </p:spPr>
        <p:txBody>
          <a:bodyPr vert="horz" lIns="92202" tIns="46101" rIns="92202" bIns="46101" rtlCol="0"/>
          <a:lstStyle>
            <a:lvl1pPr algn="l">
              <a:defRPr sz="1200"/>
            </a:lvl1pPr>
          </a:lstStyle>
          <a:p>
            <a:endParaRPr lang="en-US" dirty="0"/>
          </a:p>
        </p:txBody>
      </p:sp>
      <p:sp>
        <p:nvSpPr>
          <p:cNvPr id="3" name="Date Placeholder 2"/>
          <p:cNvSpPr>
            <a:spLocks noGrp="1"/>
          </p:cNvSpPr>
          <p:nvPr>
            <p:ph type="dt" sz="quarter" idx="1"/>
          </p:nvPr>
        </p:nvSpPr>
        <p:spPr>
          <a:xfrm>
            <a:off x="3970636" y="1"/>
            <a:ext cx="3038161" cy="465140"/>
          </a:xfrm>
          <a:prstGeom prst="rect">
            <a:avLst/>
          </a:prstGeom>
        </p:spPr>
        <p:txBody>
          <a:bodyPr vert="horz" lIns="92202" tIns="46101" rIns="92202" bIns="46101" rtlCol="0"/>
          <a:lstStyle>
            <a:lvl1pPr algn="r">
              <a:defRPr sz="1200"/>
            </a:lvl1pPr>
          </a:lstStyle>
          <a:p>
            <a:fld id="{45AF37A5-8C6C-4B3B-9496-5B00BEC1D9B0}" type="datetimeFigureOut">
              <a:rPr lang="en-US" smtClean="0"/>
              <a:t>10/8/2024</a:t>
            </a:fld>
            <a:endParaRPr lang="en-US" dirty="0"/>
          </a:p>
        </p:txBody>
      </p:sp>
      <p:sp>
        <p:nvSpPr>
          <p:cNvPr id="4" name="Footer Placeholder 3"/>
          <p:cNvSpPr>
            <a:spLocks noGrp="1"/>
          </p:cNvSpPr>
          <p:nvPr>
            <p:ph type="ftr" sz="quarter" idx="2"/>
          </p:nvPr>
        </p:nvSpPr>
        <p:spPr>
          <a:xfrm>
            <a:off x="2" y="8829662"/>
            <a:ext cx="3038161" cy="465140"/>
          </a:xfrm>
          <a:prstGeom prst="rect">
            <a:avLst/>
          </a:prstGeom>
        </p:spPr>
        <p:txBody>
          <a:bodyPr vert="horz" lIns="92202" tIns="46101" rIns="92202" bIns="4610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636" y="8829662"/>
            <a:ext cx="3038161" cy="465140"/>
          </a:xfrm>
          <a:prstGeom prst="rect">
            <a:avLst/>
          </a:prstGeom>
        </p:spPr>
        <p:txBody>
          <a:bodyPr vert="horz" lIns="92202" tIns="46101" rIns="92202" bIns="46101" rtlCol="0" anchor="b"/>
          <a:lstStyle>
            <a:lvl1pPr algn="r">
              <a:defRPr sz="1200"/>
            </a:lvl1pPr>
          </a:lstStyle>
          <a:p>
            <a:fld id="{92E18B70-12AC-4C9B-904F-9752132EA8D5}" type="slidenum">
              <a:rPr lang="en-US" smtClean="0"/>
              <a:t>‹#›</a:t>
            </a:fld>
            <a:endParaRPr lang="en-US" dirty="0"/>
          </a:p>
        </p:txBody>
      </p:sp>
    </p:spTree>
    <p:extLst>
      <p:ext uri="{BB962C8B-B14F-4D97-AF65-F5344CB8AC3E}">
        <p14:creationId xmlns:p14="http://schemas.microsoft.com/office/powerpoint/2010/main" val="3078863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52" tIns="46576" rIns="93152" bIns="46576" rtlCol="0"/>
          <a:lstStyle>
            <a:lvl1pPr algn="l">
              <a:defRPr sz="1200"/>
            </a:lvl1pPr>
          </a:lstStyle>
          <a:p>
            <a:endParaRPr lang="en-US" dirty="0"/>
          </a:p>
        </p:txBody>
      </p:sp>
      <p:sp>
        <p:nvSpPr>
          <p:cNvPr id="3" name="Date Placeholder 2"/>
          <p:cNvSpPr>
            <a:spLocks noGrp="1"/>
          </p:cNvSpPr>
          <p:nvPr>
            <p:ph type="dt" idx="1"/>
          </p:nvPr>
        </p:nvSpPr>
        <p:spPr>
          <a:xfrm>
            <a:off x="3970939" y="1"/>
            <a:ext cx="3037840" cy="464820"/>
          </a:xfrm>
          <a:prstGeom prst="rect">
            <a:avLst/>
          </a:prstGeom>
        </p:spPr>
        <p:txBody>
          <a:bodyPr vert="horz" lIns="93152" tIns="46576" rIns="93152" bIns="46576" rtlCol="0"/>
          <a:lstStyle>
            <a:lvl1pPr algn="r">
              <a:defRPr sz="1200"/>
            </a:lvl1pPr>
          </a:lstStyle>
          <a:p>
            <a:fld id="{3FF05188-A96E-4A88-9DC7-63D67B5E0F0C}" type="datetimeFigureOut">
              <a:rPr lang="en-US" smtClean="0"/>
              <a:t>10/8/2024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2" tIns="46576" rIns="93152" bIns="46576"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52" tIns="46576" rIns="93152" bIns="465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52" tIns="46576" rIns="93152" bIns="4657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52" tIns="46576" rIns="93152" bIns="46576" rtlCol="0" anchor="b"/>
          <a:lstStyle>
            <a:lvl1pPr algn="r">
              <a:defRPr sz="1200"/>
            </a:lvl1pPr>
          </a:lstStyle>
          <a:p>
            <a:fld id="{A20642C0-C361-47F3-89FE-61B9AA9A47FF}" type="slidenum">
              <a:rPr lang="en-US" smtClean="0"/>
              <a:t>‹#›</a:t>
            </a:fld>
            <a:endParaRPr lang="en-US" dirty="0"/>
          </a:p>
        </p:txBody>
      </p:sp>
    </p:spTree>
    <p:extLst>
      <p:ext uri="{BB962C8B-B14F-4D97-AF65-F5344CB8AC3E}">
        <p14:creationId xmlns:p14="http://schemas.microsoft.com/office/powerpoint/2010/main" val="2124772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642C0-C361-47F3-89FE-61B9AA9A47FF}" type="slidenum">
              <a:rPr lang="en-US" smtClean="0"/>
              <a:t>1</a:t>
            </a:fld>
            <a:endParaRPr lang="en-US" dirty="0"/>
          </a:p>
        </p:txBody>
      </p:sp>
    </p:spTree>
    <p:extLst>
      <p:ext uri="{BB962C8B-B14F-4D97-AF65-F5344CB8AC3E}">
        <p14:creationId xmlns:p14="http://schemas.microsoft.com/office/powerpoint/2010/main" val="3071922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642C0-C361-47F3-89FE-61B9AA9A47FF}" type="slidenum">
              <a:rPr lang="en-US" smtClean="0"/>
              <a:t>10</a:t>
            </a:fld>
            <a:endParaRPr lang="en-US" dirty="0"/>
          </a:p>
        </p:txBody>
      </p:sp>
    </p:spTree>
    <p:extLst>
      <p:ext uri="{BB962C8B-B14F-4D97-AF65-F5344CB8AC3E}">
        <p14:creationId xmlns:p14="http://schemas.microsoft.com/office/powerpoint/2010/main" val="2046950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642C0-C361-47F3-89FE-61B9AA9A47FF}" type="slidenum">
              <a:rPr lang="en-US" smtClean="0"/>
              <a:t>11</a:t>
            </a:fld>
            <a:endParaRPr lang="en-US" dirty="0"/>
          </a:p>
        </p:txBody>
      </p:sp>
    </p:spTree>
    <p:extLst>
      <p:ext uri="{BB962C8B-B14F-4D97-AF65-F5344CB8AC3E}">
        <p14:creationId xmlns:p14="http://schemas.microsoft.com/office/powerpoint/2010/main" val="4076598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642C0-C361-47F3-89FE-61B9AA9A47FF}" type="slidenum">
              <a:rPr lang="en-US" smtClean="0"/>
              <a:t>12</a:t>
            </a:fld>
            <a:endParaRPr lang="en-US" dirty="0"/>
          </a:p>
        </p:txBody>
      </p:sp>
    </p:spTree>
    <p:extLst>
      <p:ext uri="{BB962C8B-B14F-4D97-AF65-F5344CB8AC3E}">
        <p14:creationId xmlns:p14="http://schemas.microsoft.com/office/powerpoint/2010/main" val="1754572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642C0-C361-47F3-89FE-61B9AA9A47FF}" type="slidenum">
              <a:rPr lang="en-US" smtClean="0"/>
              <a:t>13</a:t>
            </a:fld>
            <a:endParaRPr lang="en-US" dirty="0"/>
          </a:p>
        </p:txBody>
      </p:sp>
    </p:spTree>
    <p:extLst>
      <p:ext uri="{BB962C8B-B14F-4D97-AF65-F5344CB8AC3E}">
        <p14:creationId xmlns:p14="http://schemas.microsoft.com/office/powerpoint/2010/main" val="2143396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642C0-C361-47F3-89FE-61B9AA9A47FF}" type="slidenum">
              <a:rPr lang="en-US" smtClean="0"/>
              <a:t>14</a:t>
            </a:fld>
            <a:endParaRPr lang="en-US" dirty="0"/>
          </a:p>
        </p:txBody>
      </p:sp>
    </p:spTree>
    <p:extLst>
      <p:ext uri="{BB962C8B-B14F-4D97-AF65-F5344CB8AC3E}">
        <p14:creationId xmlns:p14="http://schemas.microsoft.com/office/powerpoint/2010/main" val="2939051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642C0-C361-47F3-89FE-61B9AA9A47FF}" type="slidenum">
              <a:rPr lang="en-US" smtClean="0"/>
              <a:t>15</a:t>
            </a:fld>
            <a:endParaRPr lang="en-US" dirty="0"/>
          </a:p>
        </p:txBody>
      </p:sp>
    </p:spTree>
    <p:extLst>
      <p:ext uri="{BB962C8B-B14F-4D97-AF65-F5344CB8AC3E}">
        <p14:creationId xmlns:p14="http://schemas.microsoft.com/office/powerpoint/2010/main" val="4061804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642C0-C361-47F3-89FE-61B9AA9A47FF}" type="slidenum">
              <a:rPr lang="en-US" smtClean="0"/>
              <a:t>2</a:t>
            </a:fld>
            <a:endParaRPr lang="en-US" dirty="0"/>
          </a:p>
        </p:txBody>
      </p:sp>
    </p:spTree>
    <p:extLst>
      <p:ext uri="{BB962C8B-B14F-4D97-AF65-F5344CB8AC3E}">
        <p14:creationId xmlns:p14="http://schemas.microsoft.com/office/powerpoint/2010/main" val="3857317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642C0-C361-47F3-89FE-61B9AA9A47FF}" type="slidenum">
              <a:rPr lang="en-US" smtClean="0"/>
              <a:t>3</a:t>
            </a:fld>
            <a:endParaRPr lang="en-US" dirty="0"/>
          </a:p>
        </p:txBody>
      </p:sp>
    </p:spTree>
    <p:extLst>
      <p:ext uri="{BB962C8B-B14F-4D97-AF65-F5344CB8AC3E}">
        <p14:creationId xmlns:p14="http://schemas.microsoft.com/office/powerpoint/2010/main" val="2284784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642C0-C361-47F3-89FE-61B9AA9A47FF}" type="slidenum">
              <a:rPr lang="en-US" smtClean="0"/>
              <a:t>4</a:t>
            </a:fld>
            <a:endParaRPr lang="en-US" dirty="0"/>
          </a:p>
        </p:txBody>
      </p:sp>
    </p:spTree>
    <p:extLst>
      <p:ext uri="{BB962C8B-B14F-4D97-AF65-F5344CB8AC3E}">
        <p14:creationId xmlns:p14="http://schemas.microsoft.com/office/powerpoint/2010/main" val="1699350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642C0-C361-47F3-89FE-61B9AA9A47FF}" type="slidenum">
              <a:rPr lang="en-US" smtClean="0"/>
              <a:t>5</a:t>
            </a:fld>
            <a:endParaRPr lang="en-US" dirty="0"/>
          </a:p>
        </p:txBody>
      </p:sp>
    </p:spTree>
    <p:extLst>
      <p:ext uri="{BB962C8B-B14F-4D97-AF65-F5344CB8AC3E}">
        <p14:creationId xmlns:p14="http://schemas.microsoft.com/office/powerpoint/2010/main" val="2999593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642C0-C361-47F3-89FE-61B9AA9A47FF}" type="slidenum">
              <a:rPr lang="en-US" smtClean="0"/>
              <a:t>6</a:t>
            </a:fld>
            <a:endParaRPr lang="en-US" dirty="0"/>
          </a:p>
        </p:txBody>
      </p:sp>
    </p:spTree>
    <p:extLst>
      <p:ext uri="{BB962C8B-B14F-4D97-AF65-F5344CB8AC3E}">
        <p14:creationId xmlns:p14="http://schemas.microsoft.com/office/powerpoint/2010/main" val="3670121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642C0-C361-47F3-89FE-61B9AA9A47FF}" type="slidenum">
              <a:rPr lang="en-US" smtClean="0"/>
              <a:t>7</a:t>
            </a:fld>
            <a:endParaRPr lang="en-US" dirty="0"/>
          </a:p>
        </p:txBody>
      </p:sp>
    </p:spTree>
    <p:extLst>
      <p:ext uri="{BB962C8B-B14F-4D97-AF65-F5344CB8AC3E}">
        <p14:creationId xmlns:p14="http://schemas.microsoft.com/office/powerpoint/2010/main" val="1037731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642C0-C361-47F3-89FE-61B9AA9A47FF}" type="slidenum">
              <a:rPr lang="en-US" smtClean="0"/>
              <a:t>8</a:t>
            </a:fld>
            <a:endParaRPr lang="en-US" dirty="0"/>
          </a:p>
        </p:txBody>
      </p:sp>
    </p:spTree>
    <p:extLst>
      <p:ext uri="{BB962C8B-B14F-4D97-AF65-F5344CB8AC3E}">
        <p14:creationId xmlns:p14="http://schemas.microsoft.com/office/powerpoint/2010/main" val="560132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642C0-C361-47F3-89FE-61B9AA9A47FF}" type="slidenum">
              <a:rPr lang="en-US" smtClean="0"/>
              <a:t>9</a:t>
            </a:fld>
            <a:endParaRPr lang="en-US" dirty="0"/>
          </a:p>
        </p:txBody>
      </p:sp>
    </p:spTree>
    <p:extLst>
      <p:ext uri="{BB962C8B-B14F-4D97-AF65-F5344CB8AC3E}">
        <p14:creationId xmlns:p14="http://schemas.microsoft.com/office/powerpoint/2010/main" val="4089882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3A74BA7-4C4A-48C1-8FA9-86C9D6DE2660}" type="datetime1">
              <a:rPr lang="en-US" smtClean="0">
                <a:solidFill>
                  <a:prstClr val="black">
                    <a:tint val="75000"/>
                  </a:prstClr>
                </a:solidFill>
              </a:rPr>
              <a:t>10/8/2024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D89700-2832-4DBD-B69F-B02CE8C9F4E1}" type="slidenum">
              <a:rPr lang="en-US"/>
              <a:pPr>
                <a:defRPr/>
              </a:pPr>
              <a:t>‹#›</a:t>
            </a:fld>
            <a:endParaRPr lang="en-US" dirty="0"/>
          </a:p>
        </p:txBody>
      </p:sp>
    </p:spTree>
    <p:extLst>
      <p:ext uri="{BB962C8B-B14F-4D97-AF65-F5344CB8AC3E}">
        <p14:creationId xmlns:p14="http://schemas.microsoft.com/office/powerpoint/2010/main" val="2782848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21B5EBD-1557-4859-959E-A5633C6B0BDC}" type="datetime1">
              <a:rPr lang="en-US" smtClean="0">
                <a:solidFill>
                  <a:prstClr val="black">
                    <a:tint val="75000"/>
                  </a:prstClr>
                </a:solidFill>
              </a:rPr>
              <a:t>10/8/2024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D1E4A6F-778D-437C-A8FA-D8BA90063F9E}" type="slidenum">
              <a:rPr lang="en-US"/>
              <a:pPr>
                <a:defRPr/>
              </a:pPr>
              <a:t>‹#›</a:t>
            </a:fld>
            <a:endParaRPr lang="en-US" dirty="0"/>
          </a:p>
        </p:txBody>
      </p:sp>
    </p:spTree>
    <p:extLst>
      <p:ext uri="{BB962C8B-B14F-4D97-AF65-F5344CB8AC3E}">
        <p14:creationId xmlns:p14="http://schemas.microsoft.com/office/powerpoint/2010/main" val="3217107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82694E8-D9C4-4594-B92F-FDD5A3D7AC70}" type="datetime1">
              <a:rPr lang="en-US" smtClean="0">
                <a:solidFill>
                  <a:prstClr val="black">
                    <a:tint val="75000"/>
                  </a:prstClr>
                </a:solidFill>
              </a:rPr>
              <a:t>10/8/2024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368396-9170-434B-9B22-227645D7D3E8}" type="slidenum">
              <a:rPr lang="en-US"/>
              <a:pPr>
                <a:defRPr/>
              </a:pPr>
              <a:t>‹#›</a:t>
            </a:fld>
            <a:endParaRPr lang="en-US" dirty="0"/>
          </a:p>
        </p:txBody>
      </p:sp>
    </p:spTree>
    <p:extLst>
      <p:ext uri="{BB962C8B-B14F-4D97-AF65-F5344CB8AC3E}">
        <p14:creationId xmlns:p14="http://schemas.microsoft.com/office/powerpoint/2010/main" val="4178256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US" noProof="0" dirty="0"/>
          </a:p>
        </p:txBody>
      </p:sp>
      <p:sp>
        <p:nvSpPr>
          <p:cNvPr id="4" name="Rectangle 5"/>
          <p:cNvSpPr>
            <a:spLocks noGrp="1" noChangeArrowheads="1"/>
          </p:cNvSpPr>
          <p:nvPr>
            <p:ph type="ftr" sz="quarter" idx="10"/>
          </p:nvPr>
        </p:nvSpPr>
        <p:spPr>
          <a:xfrm>
            <a:off x="3124200" y="6245225"/>
            <a:ext cx="2895600" cy="476250"/>
          </a:xfrm>
        </p:spPr>
        <p:txBody>
          <a:bodyPr/>
          <a:lstStyle>
            <a:lvl1pPr>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3592363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63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399" y="23813"/>
            <a:ext cx="7045325"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p:cNvSpPr>
            <a:spLocks noGrp="1"/>
          </p:cNvSpPr>
          <p:nvPr>
            <p:ph type="dt" sz="half" idx="10"/>
          </p:nvPr>
        </p:nvSpPr>
        <p:spPr/>
        <p:txBody>
          <a:bodyPr/>
          <a:lstStyle/>
          <a:p>
            <a:pPr>
              <a:defRPr/>
            </a:pPr>
            <a:fld id="{D5B183C1-2257-4181-BAA1-3C3F184F408D}" type="datetime1">
              <a:rPr lang="en-US" smtClean="0">
                <a:solidFill>
                  <a:prstClr val="black">
                    <a:tint val="75000"/>
                  </a:prstClr>
                </a:solidFill>
              </a:rPr>
              <a:t>10/8/2024</a:t>
            </a:fld>
            <a:endParaRPr lang="en-US" dirty="0">
              <a:solidFill>
                <a:prstClr val="black">
                  <a:tint val="75000"/>
                </a:prstClr>
              </a:solidFill>
            </a:endParaRPr>
          </a:p>
        </p:txBody>
      </p:sp>
      <p:sp>
        <p:nvSpPr>
          <p:cNvPr id="11" name="Footer Placeholder 10"/>
          <p:cNvSpPr>
            <a:spLocks noGrp="1"/>
          </p:cNvSpPr>
          <p:nvPr>
            <p:ph type="ftr" sz="quarter" idx="11"/>
          </p:nvPr>
        </p:nvSpPr>
        <p:spPr/>
        <p:txBody>
          <a:bodyPr/>
          <a:lstStyle/>
          <a:p>
            <a:pPr>
              <a:defRPr/>
            </a:pPr>
            <a:endParaRPr lang="en-US" dirty="0">
              <a:solidFill>
                <a:prstClr val="black">
                  <a:tint val="75000"/>
                </a:prstClr>
              </a:solidFill>
            </a:endParaRPr>
          </a:p>
        </p:txBody>
      </p:sp>
      <p:sp>
        <p:nvSpPr>
          <p:cNvPr id="12" name="Slide Number Placeholder 11"/>
          <p:cNvSpPr>
            <a:spLocks noGrp="1"/>
          </p:cNvSpPr>
          <p:nvPr>
            <p:ph type="sldNum" sz="quarter" idx="12"/>
          </p:nvPr>
        </p:nvSpPr>
        <p:spPr/>
        <p:txBody>
          <a:bodyPr/>
          <a:lstStyle/>
          <a:p>
            <a:pPr fontAlgn="base">
              <a:spcBef>
                <a:spcPct val="0"/>
              </a:spcBef>
              <a:spcAft>
                <a:spcPct val="0"/>
              </a:spcAft>
              <a:defRPr/>
            </a:pPr>
            <a:fld id="{783DA1EA-81FB-4CE0-AEAE-36FAB6319A75}"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872476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14600"/>
            <a:ext cx="7772400" cy="1362075"/>
          </a:xfrm>
        </p:spPr>
        <p:txBody>
          <a:bodyPr anchor="t"/>
          <a:lstStyle>
            <a:lvl1pPr algn="ctr">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70664B7-F856-42E4-9910-D1EF18541B38}" type="datetime1">
              <a:rPr lang="en-US" smtClean="0">
                <a:solidFill>
                  <a:prstClr val="black">
                    <a:tint val="75000"/>
                  </a:prstClr>
                </a:solidFill>
              </a:rPr>
              <a:t>10/8/2024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9B6DA72-9168-48B8-B9CD-5B45CEC26131}" type="slidenum">
              <a:rPr lang="en-US"/>
              <a:pPr>
                <a:defRPr/>
              </a:pPr>
              <a:t>‹#›</a:t>
            </a:fld>
            <a:endParaRPr lang="en-US" dirty="0"/>
          </a:p>
        </p:txBody>
      </p:sp>
    </p:spTree>
    <p:extLst>
      <p:ext uri="{BB962C8B-B14F-4D97-AF65-F5344CB8AC3E}">
        <p14:creationId xmlns:p14="http://schemas.microsoft.com/office/powerpoint/2010/main" val="4033112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E5D8D5A-1654-45BF-B6F0-AFBF81894892}" type="datetime1">
              <a:rPr lang="en-US" smtClean="0">
                <a:solidFill>
                  <a:prstClr val="black">
                    <a:tint val="75000"/>
                  </a:prstClr>
                </a:solidFill>
              </a:rPr>
              <a:t>10/8/2024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90A67D3-FBC5-4602-9642-7038228F45C2}" type="slidenum">
              <a:rPr lang="en-US"/>
              <a:pPr>
                <a:defRPr/>
              </a:pPr>
              <a:t>‹#›</a:t>
            </a:fld>
            <a:endParaRPr lang="en-US" dirty="0"/>
          </a:p>
        </p:txBody>
      </p:sp>
    </p:spTree>
    <p:extLst>
      <p:ext uri="{BB962C8B-B14F-4D97-AF65-F5344CB8AC3E}">
        <p14:creationId xmlns:p14="http://schemas.microsoft.com/office/powerpoint/2010/main" val="723288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05AEBB2-0C21-4EEA-8C66-BD3B739D9D8C}" type="datetime1">
              <a:rPr lang="en-US" smtClean="0">
                <a:solidFill>
                  <a:prstClr val="black">
                    <a:tint val="75000"/>
                  </a:prstClr>
                </a:solidFill>
              </a:rPr>
              <a:t>10/8/2024</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37E377E-68AF-4BF4-9D1F-D48D228CF12C}" type="slidenum">
              <a:rPr lang="en-US"/>
              <a:pPr>
                <a:defRPr/>
              </a:pPr>
              <a:t>‹#›</a:t>
            </a:fld>
            <a:endParaRPr lang="en-US" dirty="0"/>
          </a:p>
        </p:txBody>
      </p:sp>
    </p:spTree>
    <p:extLst>
      <p:ext uri="{BB962C8B-B14F-4D97-AF65-F5344CB8AC3E}">
        <p14:creationId xmlns:p14="http://schemas.microsoft.com/office/powerpoint/2010/main" val="3050338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52600" y="23813"/>
            <a:ext cx="7162800" cy="1143000"/>
          </a:xfrm>
        </p:spPr>
        <p:txBody>
          <a:bodyPr/>
          <a:lstStyle/>
          <a:p>
            <a:r>
              <a:rPr lang="en-US"/>
              <a:t>Click to edit Master title style</a:t>
            </a:r>
          </a:p>
        </p:txBody>
      </p:sp>
      <p:sp>
        <p:nvSpPr>
          <p:cNvPr id="3" name="Date Placeholder 3"/>
          <p:cNvSpPr>
            <a:spLocks noGrp="1"/>
          </p:cNvSpPr>
          <p:nvPr>
            <p:ph type="dt" sz="half" idx="10"/>
          </p:nvPr>
        </p:nvSpPr>
        <p:spPr>
          <a:xfrm>
            <a:off x="0" y="6492875"/>
            <a:ext cx="2133600" cy="365125"/>
          </a:xfrm>
        </p:spPr>
        <p:txBody>
          <a:bodyPr/>
          <a:lstStyle>
            <a:lvl1pPr>
              <a:defRPr sz="1000"/>
            </a:lvl1pPr>
          </a:lstStyle>
          <a:p>
            <a:pPr>
              <a:defRPr/>
            </a:pPr>
            <a:fld id="{ED87454D-6B1C-4AE3-85E6-ECD9AD441FA7}" type="datetime1">
              <a:rPr lang="en-US" smtClean="0">
                <a:solidFill>
                  <a:prstClr val="black">
                    <a:tint val="75000"/>
                  </a:prstClr>
                </a:solidFill>
              </a:rPr>
              <a:t>10/8/2024</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a:xfrm>
            <a:off x="7010400" y="6492875"/>
            <a:ext cx="2133600" cy="365125"/>
          </a:xfrm>
        </p:spPr>
        <p:txBody>
          <a:bodyPr/>
          <a:lstStyle>
            <a:lvl1pPr>
              <a:defRPr sz="1000"/>
            </a:lvl1pPr>
          </a:lstStyle>
          <a:p>
            <a:pPr>
              <a:defRPr/>
            </a:pPr>
            <a:fld id="{B7012071-428C-40C5-80FE-93F825919984}" type="slidenum">
              <a:rPr lang="en-US"/>
              <a:pPr>
                <a:defRPr/>
              </a:pPr>
              <a:t>‹#›</a:t>
            </a:fld>
            <a:endParaRPr lang="en-US" dirty="0"/>
          </a:p>
        </p:txBody>
      </p:sp>
    </p:spTree>
    <p:extLst>
      <p:ext uri="{BB962C8B-B14F-4D97-AF65-F5344CB8AC3E}">
        <p14:creationId xmlns:p14="http://schemas.microsoft.com/office/powerpoint/2010/main" val="1736793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1E20768-B39C-4DBC-96B3-4911ED931FDF}" type="datetime1">
              <a:rPr lang="en-US" smtClean="0">
                <a:solidFill>
                  <a:prstClr val="black">
                    <a:tint val="75000"/>
                  </a:prstClr>
                </a:solidFill>
              </a:rPr>
              <a:t>10/8/2024</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B6BABC5-B372-4CB6-B0E7-33CC1EC77748}" type="slidenum">
              <a:rPr lang="en-US"/>
              <a:pPr>
                <a:defRPr/>
              </a:pPr>
              <a:t>‹#›</a:t>
            </a:fld>
            <a:endParaRPr lang="en-US" dirty="0"/>
          </a:p>
        </p:txBody>
      </p:sp>
    </p:spTree>
    <p:extLst>
      <p:ext uri="{BB962C8B-B14F-4D97-AF65-F5344CB8AC3E}">
        <p14:creationId xmlns:p14="http://schemas.microsoft.com/office/powerpoint/2010/main" val="356556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3E60D0A-C26F-4578-937D-39EDB4762B51}" type="datetime1">
              <a:rPr lang="en-US" smtClean="0">
                <a:solidFill>
                  <a:prstClr val="black">
                    <a:tint val="75000"/>
                  </a:prstClr>
                </a:solidFill>
              </a:rPr>
              <a:t>10/8/2024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53E6DA7-1E70-4A3B-997D-38BB1EFE1963}" type="slidenum">
              <a:rPr lang="en-US"/>
              <a:pPr>
                <a:defRPr/>
              </a:pPr>
              <a:t>‹#›</a:t>
            </a:fld>
            <a:endParaRPr lang="en-US" dirty="0"/>
          </a:p>
        </p:txBody>
      </p:sp>
    </p:spTree>
    <p:extLst>
      <p:ext uri="{BB962C8B-B14F-4D97-AF65-F5344CB8AC3E}">
        <p14:creationId xmlns:p14="http://schemas.microsoft.com/office/powerpoint/2010/main" val="1706832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959D901-5451-48F0-AFA6-B6CE710DDF29}" type="datetime1">
              <a:rPr lang="en-US" smtClean="0">
                <a:solidFill>
                  <a:prstClr val="black">
                    <a:tint val="75000"/>
                  </a:prstClr>
                </a:solidFill>
              </a:rPr>
              <a:t>10/8/2024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2CC1958-FEBF-4B39-B657-1607DF43BF81}" type="slidenum">
              <a:rPr lang="en-US"/>
              <a:pPr>
                <a:defRPr/>
              </a:pPr>
              <a:t>‹#›</a:t>
            </a:fld>
            <a:endParaRPr lang="en-US" dirty="0"/>
          </a:p>
        </p:txBody>
      </p:sp>
    </p:spTree>
    <p:extLst>
      <p:ext uri="{BB962C8B-B14F-4D97-AF65-F5344CB8AC3E}">
        <p14:creationId xmlns:p14="http://schemas.microsoft.com/office/powerpoint/2010/main" val="1068057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1752600" y="23813"/>
            <a:ext cx="716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1" name="Text Placeholder 2"/>
          <p:cNvSpPr>
            <a:spLocks noGrp="1"/>
          </p:cNvSpPr>
          <p:nvPr>
            <p:ph type="body" idx="1"/>
          </p:nvPr>
        </p:nvSpPr>
        <p:spPr bwMode="auto">
          <a:xfrm>
            <a:off x="457200" y="13716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200" y="6492875"/>
            <a:ext cx="2133600" cy="365125"/>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mn-lt"/>
              </a:defRPr>
            </a:lvl1pPr>
          </a:lstStyle>
          <a:p>
            <a:pPr>
              <a:defRPr/>
            </a:pPr>
            <a:fld id="{0D020E65-BCC8-499D-A7D9-7F0B0D079CE4}" type="datetime1">
              <a:rPr lang="en-US" smtClean="0">
                <a:solidFill>
                  <a:prstClr val="black">
                    <a:tint val="75000"/>
                  </a:prstClr>
                </a:solidFill>
              </a:rPr>
              <a:t>10/8/2024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7010400" y="6477000"/>
            <a:ext cx="2133600" cy="365125"/>
          </a:xfrm>
          <a:prstGeom prst="rect">
            <a:avLst/>
          </a:prstGeom>
        </p:spPr>
        <p:txBody>
          <a:bodyPr vert="horz" wrap="square" lIns="91440" tIns="45720" rIns="91440" bIns="45720" numCol="1" anchor="ctr" anchorCtr="0" compatLnSpc="1">
            <a:prstTxWarp prst="textNoShape">
              <a:avLst/>
            </a:prstTxWarp>
          </a:bodyPr>
          <a:lstStyle>
            <a:lvl1pPr algn="r">
              <a:buFont typeface="+mj-lt"/>
              <a:buNone/>
              <a:defRPr sz="1000">
                <a:solidFill>
                  <a:srgbClr val="898989"/>
                </a:solidFill>
                <a:latin typeface="Calibri" pitchFamily="34" charset="0"/>
              </a:defRPr>
            </a:lvl1pPr>
          </a:lstStyle>
          <a:p>
            <a:pPr fontAlgn="base">
              <a:spcBef>
                <a:spcPct val="0"/>
              </a:spcBef>
              <a:spcAft>
                <a:spcPct val="0"/>
              </a:spcAft>
              <a:defRPr/>
            </a:pPr>
            <a:fld id="{783DA1EA-81FB-4CE0-AEAE-36FAB6319A75}" type="slidenum">
              <a:rPr lang="en-US"/>
              <a:pPr fontAlgn="base">
                <a:spcBef>
                  <a:spcPct val="0"/>
                </a:spcBef>
                <a:spcAft>
                  <a:spcPct val="0"/>
                </a:spcAft>
                <a:defRPr/>
              </a:pPr>
              <a:t>‹#›</a:t>
            </a:fld>
            <a:endParaRPr lang="en-US" dirty="0"/>
          </a:p>
        </p:txBody>
      </p:sp>
      <p:pic>
        <p:nvPicPr>
          <p:cNvPr id="12295" name="Picture 15" descr="NAVSEA_newport"/>
          <p:cNvPicPr>
            <a:picLocks noChangeAspect="1" noChangeArrowheads="1"/>
          </p:cNvPicPr>
          <p:nvPr userDrawn="1"/>
        </p:nvPicPr>
        <p:blipFill>
          <a:blip r:embed="rId15" cstate="print"/>
          <a:srcRect/>
          <a:stretch>
            <a:fillRect/>
          </a:stretch>
        </p:blipFill>
        <p:spPr bwMode="auto">
          <a:xfrm>
            <a:off x="0" y="0"/>
            <a:ext cx="1363663" cy="750888"/>
          </a:xfrm>
          <a:prstGeom prst="rect">
            <a:avLst/>
          </a:prstGeom>
          <a:noFill/>
          <a:ln w="9525">
            <a:noFill/>
            <a:miter lim="800000"/>
            <a:headEnd/>
            <a:tailEnd/>
          </a:ln>
        </p:spPr>
      </p:pic>
    </p:spTree>
    <p:extLst>
      <p:ext uri="{BB962C8B-B14F-4D97-AF65-F5344CB8AC3E}">
        <p14:creationId xmlns:p14="http://schemas.microsoft.com/office/powerpoint/2010/main" val="12163071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Calibri" pitchFamily="34" charset="0"/>
        </a:defRPr>
      </a:lvl2pPr>
      <a:lvl3pPr algn="l" rtl="0" eaLnBrk="0" fontAlgn="base" hangingPunct="0">
        <a:spcBef>
          <a:spcPct val="0"/>
        </a:spcBef>
        <a:spcAft>
          <a:spcPct val="0"/>
        </a:spcAft>
        <a:defRPr sz="3600" b="1">
          <a:solidFill>
            <a:schemeClr val="tx1"/>
          </a:solidFill>
          <a:latin typeface="Calibri" pitchFamily="34" charset="0"/>
        </a:defRPr>
      </a:lvl3pPr>
      <a:lvl4pPr algn="l" rtl="0" eaLnBrk="0" fontAlgn="base" hangingPunct="0">
        <a:spcBef>
          <a:spcPct val="0"/>
        </a:spcBef>
        <a:spcAft>
          <a:spcPct val="0"/>
        </a:spcAft>
        <a:defRPr sz="3600" b="1">
          <a:solidFill>
            <a:schemeClr val="tx1"/>
          </a:solidFill>
          <a:latin typeface="Calibri" pitchFamily="34" charset="0"/>
        </a:defRPr>
      </a:lvl4pPr>
      <a:lvl5pPr algn="l" rtl="0" eaLnBrk="0" fontAlgn="base" hangingPunct="0">
        <a:spcBef>
          <a:spcPct val="0"/>
        </a:spcBef>
        <a:spcAft>
          <a:spcPct val="0"/>
        </a:spcAft>
        <a:defRPr sz="3600" b="1">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chart" Target="../charts/char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6000"/>
                    </a14:imgEffect>
                  </a14:imgLayer>
                </a14:imgProps>
              </a:ext>
              <a:ext uri="{28A0092B-C50C-407E-A947-70E740481C1C}">
                <a14:useLocalDpi xmlns:a14="http://schemas.microsoft.com/office/drawing/2010/main" val="0"/>
              </a:ext>
            </a:extLst>
          </a:blip>
          <a:srcRect l="1" t="9613" r="31250" b="15455"/>
          <a:stretch/>
        </p:blipFill>
        <p:spPr bwMode="auto">
          <a:xfrm>
            <a:off x="-118521" y="-133726"/>
            <a:ext cx="9347187" cy="7161059"/>
          </a:xfrm>
          <a:prstGeom prst="rect">
            <a:avLst/>
          </a:prstGeom>
          <a:ln>
            <a:noFill/>
          </a:ln>
          <a:effectLst>
            <a:softEdge rad="76200"/>
          </a:effectLst>
          <a:extLst>
            <a:ext uri="{909E8E84-426E-40DD-AFC4-6F175D3DCCD1}">
              <a14:hiddenFill xmlns:a14="http://schemas.microsoft.com/office/drawing/2010/main">
                <a:solidFill>
                  <a:schemeClr val="accent1"/>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986" y="101189"/>
            <a:ext cx="581286" cy="670972"/>
          </a:xfrm>
          <a:prstGeom prst="rect">
            <a:avLst/>
          </a:prstGeom>
        </p:spPr>
      </p:pic>
      <p:sp>
        <p:nvSpPr>
          <p:cNvPr id="2" name="Slide Number Placeholder 1"/>
          <p:cNvSpPr>
            <a:spLocks noGrp="1"/>
          </p:cNvSpPr>
          <p:nvPr>
            <p:ph type="sldNum" sz="quarter" idx="12"/>
          </p:nvPr>
        </p:nvSpPr>
        <p:spPr/>
        <p:txBody>
          <a:bodyPr/>
          <a:lstStyle/>
          <a:p>
            <a:pPr>
              <a:defRPr/>
            </a:pPr>
            <a:fld id="{B7012071-428C-40C5-80FE-93F825919984}" type="slidenum">
              <a:rPr lang="en-US" smtClean="0"/>
              <a:pPr>
                <a:defRPr/>
              </a:pPr>
              <a:t>1</a:t>
            </a:fld>
            <a:endParaRPr lang="en-US" dirty="0"/>
          </a:p>
        </p:txBody>
      </p:sp>
      <p:pic>
        <p:nvPicPr>
          <p:cNvPr id="1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3495" y="1488935"/>
            <a:ext cx="3123152" cy="1752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bwMode="auto">
          <a:xfrm>
            <a:off x="1296111" y="103940"/>
            <a:ext cx="6517921" cy="1384995"/>
          </a:xfrm>
          <a:prstGeom prst="rect">
            <a:avLst/>
          </a:prstGeom>
          <a:noFill/>
          <a:effectLst>
            <a:outerShdw blurRad="50800" dist="50800" dir="5400000" algn="ctr" rotWithShape="0">
              <a:schemeClr val="bg1"/>
            </a:outerShdw>
          </a:effectLst>
        </p:spPr>
        <p:txBody>
          <a:bodyPr wrap="square">
            <a:spAutoFit/>
          </a:bodyPr>
          <a:lstStyle/>
          <a:p>
            <a:pPr algn="ctr" defTabSz="457200">
              <a:defRPr/>
            </a:pPr>
            <a:r>
              <a:rPr lang="en-US" sz="2800" b="1" i="1" dirty="0">
                <a:solidFill>
                  <a:srgbClr val="0000CC"/>
                </a:solidFill>
                <a:latin typeface="Lastwaerk bold"/>
                <a:cs typeface="Lastwaerk bold"/>
              </a:rPr>
              <a:t>Undersea Warfare Weapons,</a:t>
            </a:r>
          </a:p>
          <a:p>
            <a:pPr algn="ctr" defTabSz="457200">
              <a:defRPr/>
            </a:pPr>
            <a:r>
              <a:rPr lang="en-US" sz="2800" b="1" i="1" dirty="0">
                <a:solidFill>
                  <a:srgbClr val="0000CC"/>
                </a:solidFill>
                <a:latin typeface="Lastwaerk bold"/>
                <a:cs typeface="Lastwaerk bold"/>
              </a:rPr>
              <a:t>Vehicles, and Defensive Systems Department</a:t>
            </a:r>
          </a:p>
        </p:txBody>
      </p:sp>
      <p:sp>
        <p:nvSpPr>
          <p:cNvPr id="18" name="TextBox 17"/>
          <p:cNvSpPr txBox="1"/>
          <p:nvPr/>
        </p:nvSpPr>
        <p:spPr bwMode="auto">
          <a:xfrm>
            <a:off x="364071" y="3779260"/>
            <a:ext cx="8382000" cy="2296013"/>
          </a:xfrm>
          <a:prstGeom prst="rect">
            <a:avLst/>
          </a:prstGeom>
          <a:noFill/>
          <a:effectLst>
            <a:outerShdw blurRad="76200" dist="50800" dir="2700000">
              <a:srgbClr val="000000">
                <a:alpha val="78000"/>
              </a:srgbClr>
            </a:outerShdw>
          </a:effectLst>
        </p:spPr>
        <p:txBody>
          <a:bodyPr wrap="square">
            <a:spAutoFit/>
          </a:bodyPr>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algn="ctr" fontAlgn="base">
              <a:lnSpc>
                <a:spcPct val="90000"/>
              </a:lnSpc>
              <a:spcBef>
                <a:spcPts val="600"/>
              </a:spcBef>
              <a:spcAft>
                <a:spcPct val="0"/>
              </a:spcAft>
            </a:pPr>
            <a:r>
              <a:rPr lang="en-US" altLang="en-US" sz="2400" i="1" dirty="0">
                <a:solidFill>
                  <a:srgbClr val="FFFFFF"/>
                </a:solidFill>
                <a:cs typeface="Arial" panose="020B0604020202020204" pitchFamily="34" charset="0"/>
              </a:rPr>
              <a:t>Code 85 Department Head</a:t>
            </a:r>
          </a:p>
          <a:p>
            <a:pPr algn="ctr" fontAlgn="base">
              <a:lnSpc>
                <a:spcPct val="90000"/>
              </a:lnSpc>
              <a:spcBef>
                <a:spcPts val="600"/>
              </a:spcBef>
              <a:spcAft>
                <a:spcPct val="0"/>
              </a:spcAft>
            </a:pPr>
            <a:r>
              <a:rPr lang="en-US" altLang="en-US" sz="1600" i="1" dirty="0">
                <a:solidFill>
                  <a:srgbClr val="FFFFFF"/>
                </a:solidFill>
                <a:cs typeface="Arial" panose="020B0604020202020204" pitchFamily="34" charset="0"/>
              </a:rPr>
              <a:t>&amp;</a:t>
            </a:r>
          </a:p>
          <a:p>
            <a:pPr algn="ctr" fontAlgn="base">
              <a:lnSpc>
                <a:spcPct val="90000"/>
              </a:lnSpc>
              <a:spcBef>
                <a:spcPts val="600"/>
              </a:spcBef>
              <a:spcAft>
                <a:spcPct val="0"/>
              </a:spcAft>
            </a:pPr>
            <a:r>
              <a:rPr lang="en-US" altLang="en-US" sz="2400" i="1" dirty="0">
                <a:solidFill>
                  <a:srgbClr val="FFFFFF"/>
                </a:solidFill>
                <a:cs typeface="Arial" panose="020B0604020202020204" pitchFamily="34" charset="0"/>
              </a:rPr>
              <a:t>Technical Dept. Acquisition Advocate</a:t>
            </a:r>
          </a:p>
          <a:p>
            <a:pPr algn="ctr" fontAlgn="base">
              <a:lnSpc>
                <a:spcPct val="90000"/>
              </a:lnSpc>
              <a:spcBef>
                <a:spcPts val="600"/>
              </a:spcBef>
              <a:spcAft>
                <a:spcPct val="0"/>
              </a:spcAft>
            </a:pPr>
            <a:r>
              <a:rPr lang="en-US" altLang="en-US" sz="1600" i="1" dirty="0">
                <a:solidFill>
                  <a:srgbClr val="FFFFFF"/>
                </a:solidFill>
                <a:ea typeface="Lastwaerk regular"/>
                <a:cs typeface="Arial" panose="020B0604020202020204" pitchFamily="34" charset="0"/>
              </a:rPr>
              <a:t>Presenting to:</a:t>
            </a:r>
          </a:p>
          <a:p>
            <a:pPr algn="ctr" fontAlgn="base">
              <a:lnSpc>
                <a:spcPct val="90000"/>
              </a:lnSpc>
              <a:spcBef>
                <a:spcPts val="600"/>
              </a:spcBef>
              <a:spcAft>
                <a:spcPct val="0"/>
              </a:spcAft>
            </a:pPr>
            <a:endParaRPr lang="en-US" altLang="en-US" sz="800" i="1" dirty="0">
              <a:solidFill>
                <a:srgbClr val="FFFFFF"/>
              </a:solidFill>
              <a:ea typeface="Lastwaerk regular"/>
              <a:cs typeface="Arial" charset="0"/>
            </a:endParaRPr>
          </a:p>
          <a:p>
            <a:pPr algn="ctr" eaLnBrk="1" fontAlgn="base" hangingPunct="1">
              <a:spcBef>
                <a:spcPct val="0"/>
              </a:spcBef>
              <a:spcAft>
                <a:spcPct val="0"/>
              </a:spcAft>
            </a:pPr>
            <a:r>
              <a:rPr lang="en-US" altLang="en-US" sz="2600" b="1" i="1" dirty="0">
                <a:solidFill>
                  <a:srgbClr val="FFFF00"/>
                </a:solidFill>
                <a:ea typeface="Lastwaerk regular"/>
                <a:cs typeface="Lastwaerk regular"/>
              </a:rPr>
              <a:t>NCMA RI Chapter Industry Day 2024</a:t>
            </a:r>
            <a:r>
              <a:rPr lang="en-US" altLang="en-US" i="1" dirty="0">
                <a:solidFill>
                  <a:srgbClr val="FFFFFF"/>
                </a:solidFill>
                <a:latin typeface="Lastwaerk regular"/>
                <a:ea typeface="Lastwaerk regular"/>
                <a:cs typeface="Lastwaerk regular"/>
              </a:rPr>
              <a:t>    </a:t>
            </a:r>
          </a:p>
          <a:p>
            <a:pPr algn="ctr" eaLnBrk="1" fontAlgn="base" hangingPunct="1">
              <a:spcBef>
                <a:spcPct val="0"/>
              </a:spcBef>
              <a:spcAft>
                <a:spcPct val="0"/>
              </a:spcAft>
            </a:pPr>
            <a:r>
              <a:rPr lang="en-US" altLang="en-US" i="1" dirty="0">
                <a:solidFill>
                  <a:srgbClr val="FFFFFF"/>
                </a:solidFill>
                <a:latin typeface="Lastwaerk regular"/>
                <a:ea typeface="Lastwaerk regular"/>
                <a:cs typeface="Lastwaerk regular"/>
              </a:rPr>
              <a:t>  </a:t>
            </a:r>
          </a:p>
        </p:txBody>
      </p:sp>
      <p:sp>
        <p:nvSpPr>
          <p:cNvPr id="19" name="Footer Placeholder 1"/>
          <p:cNvSpPr txBox="1">
            <a:spLocks/>
          </p:cNvSpPr>
          <p:nvPr/>
        </p:nvSpPr>
        <p:spPr bwMode="auto">
          <a:xfrm>
            <a:off x="2002371" y="6605522"/>
            <a:ext cx="5105400" cy="35408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470" tIns="43235" rIns="86470" bIns="43235"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1pPr>
            <a:lvl2pPr marL="742950" indent="-285750"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2pPr>
            <a:lvl3pPr marL="11430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3pPr>
            <a:lvl4pPr marL="16002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4pPr>
            <a:lvl5pPr marL="20574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5pPr>
            <a:lvl6pPr marL="2514600" indent="-228600" algn="l" defTabSz="912365" rtl="0" eaLnBrk="0" fontAlgn="base" latinLnBrk="0" hangingPunct="0">
              <a:spcBef>
                <a:spcPct val="0"/>
              </a:spcBef>
              <a:spcAft>
                <a:spcPct val="0"/>
              </a:spcAft>
              <a:defRPr sz="2400" kern="1200">
                <a:solidFill>
                  <a:schemeClr val="tx1"/>
                </a:solidFill>
                <a:latin typeface="Arial" charset="0"/>
                <a:ea typeface="ＭＳ Ｐゴシック" pitchFamily="34" charset="-128"/>
                <a:cs typeface="Arial" charset="0"/>
              </a:defRPr>
            </a:lvl6pPr>
            <a:lvl7pPr marL="2971800" indent="-228600" algn="l" defTabSz="912365" rtl="0" eaLnBrk="0" fontAlgn="base" latinLnBrk="0" hangingPunct="0">
              <a:spcBef>
                <a:spcPct val="0"/>
              </a:spcBef>
              <a:spcAft>
                <a:spcPct val="0"/>
              </a:spcAft>
              <a:defRPr sz="2400" kern="1200">
                <a:solidFill>
                  <a:schemeClr val="tx1"/>
                </a:solidFill>
                <a:latin typeface="Arial" charset="0"/>
                <a:ea typeface="ＭＳ Ｐゴシック" pitchFamily="34" charset="-128"/>
                <a:cs typeface="Arial" charset="0"/>
              </a:defRPr>
            </a:lvl7pPr>
            <a:lvl8pPr marL="3429000" indent="-228600" algn="l" defTabSz="912365" rtl="0" eaLnBrk="0" fontAlgn="base" latinLnBrk="0" hangingPunct="0">
              <a:spcBef>
                <a:spcPct val="0"/>
              </a:spcBef>
              <a:spcAft>
                <a:spcPct val="0"/>
              </a:spcAft>
              <a:defRPr sz="2400" kern="1200">
                <a:solidFill>
                  <a:schemeClr val="tx1"/>
                </a:solidFill>
                <a:latin typeface="Arial" charset="0"/>
                <a:ea typeface="ＭＳ Ｐゴシック" pitchFamily="34" charset="-128"/>
                <a:cs typeface="Arial" charset="0"/>
              </a:defRPr>
            </a:lvl8pPr>
            <a:lvl9pPr marL="3886200" indent="-228600" algn="l" defTabSz="912365" rtl="0" eaLnBrk="0" fontAlgn="base" latinLnBrk="0" hangingPunct="0">
              <a:spcBef>
                <a:spcPct val="0"/>
              </a:spcBef>
              <a:spcAft>
                <a:spcPct val="0"/>
              </a:spcAft>
              <a:defRPr sz="2400" kern="1200">
                <a:solidFill>
                  <a:schemeClr val="tx1"/>
                </a:solidFill>
                <a:latin typeface="Arial" charset="0"/>
                <a:ea typeface="ＭＳ Ｐゴシック" pitchFamily="34" charset="-128"/>
                <a:cs typeface="Arial" charset="0"/>
              </a:defRPr>
            </a:lvl9pPr>
          </a:lstStyle>
          <a:p>
            <a:pPr algn="ctr" eaLnBrk="1" hangingPunct="1"/>
            <a:r>
              <a:rPr lang="en-US" sz="1000" b="1" dirty="0">
                <a:solidFill>
                  <a:schemeClr val="bg1"/>
                </a:solidFill>
              </a:rPr>
              <a:t>DISTRIBUTION STATEMENT A:  </a:t>
            </a:r>
            <a:r>
              <a:rPr lang="en-US" sz="1000" dirty="0">
                <a:solidFill>
                  <a:schemeClr val="bg1"/>
                </a:solidFill>
              </a:rPr>
              <a:t>Approved for Public Release; distribution is Unlimited</a:t>
            </a:r>
          </a:p>
        </p:txBody>
      </p:sp>
    </p:spTree>
    <p:extLst>
      <p:ext uri="{BB962C8B-B14F-4D97-AF65-F5344CB8AC3E}">
        <p14:creationId xmlns:p14="http://schemas.microsoft.com/office/powerpoint/2010/main" val="2284089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txBox="1">
            <a:spLocks/>
          </p:cNvSpPr>
          <p:nvPr/>
        </p:nvSpPr>
        <p:spPr bwMode="auto">
          <a:xfrm>
            <a:off x="995680" y="131668"/>
            <a:ext cx="7856665" cy="35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fontAlgn="base">
              <a:spcBef>
                <a:spcPct val="0"/>
              </a:spcBef>
              <a:spcAft>
                <a:spcPct val="0"/>
              </a:spcAft>
            </a:pPr>
            <a:endParaRPr lang="en-US" sz="2800" b="1" dirty="0">
              <a:effectLst>
                <a:outerShdw blurRad="38100" dist="38100" dir="2700000" algn="tl">
                  <a:srgbClr val="000000">
                    <a:alpha val="43137"/>
                  </a:srgbClr>
                </a:outerShdw>
              </a:effectLst>
              <a:latin typeface="+mj-lt"/>
              <a:ea typeface="+mj-ea"/>
              <a:cs typeface="+mj-cs"/>
            </a:endParaRPr>
          </a:p>
        </p:txBody>
      </p:sp>
      <p:sp>
        <p:nvSpPr>
          <p:cNvPr id="3" name="TextBox 2"/>
          <p:cNvSpPr txBox="1"/>
          <p:nvPr/>
        </p:nvSpPr>
        <p:spPr>
          <a:xfrm>
            <a:off x="834413" y="2629958"/>
            <a:ext cx="7550573" cy="707886"/>
          </a:xfrm>
          <a:prstGeom prst="rect">
            <a:avLst/>
          </a:prstGeom>
          <a:noFill/>
        </p:spPr>
        <p:txBody>
          <a:bodyPr wrap="square" rtlCol="0">
            <a:spAutoFit/>
          </a:bodyPr>
          <a:lstStyle/>
          <a:p>
            <a:r>
              <a:rPr lang="en-US" sz="4000" b="1" dirty="0"/>
              <a:t>Code 85 Projected Contract Details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986" y="101189"/>
            <a:ext cx="581286" cy="670972"/>
          </a:xfrm>
          <a:prstGeom prst="rect">
            <a:avLst/>
          </a:prstGeom>
        </p:spPr>
      </p:pic>
      <p:sp>
        <p:nvSpPr>
          <p:cNvPr id="2" name="Slide Number Placeholder 1"/>
          <p:cNvSpPr>
            <a:spLocks noGrp="1"/>
          </p:cNvSpPr>
          <p:nvPr>
            <p:ph type="sldNum" sz="quarter" idx="12"/>
          </p:nvPr>
        </p:nvSpPr>
        <p:spPr/>
        <p:txBody>
          <a:bodyPr/>
          <a:lstStyle/>
          <a:p>
            <a:pPr>
              <a:defRPr/>
            </a:pPr>
            <a:fld id="{B7012071-428C-40C5-80FE-93F825919984}" type="slidenum">
              <a:rPr lang="en-US" smtClean="0"/>
              <a:pPr>
                <a:defRPr/>
              </a:pPr>
              <a:t>10</a:t>
            </a:fld>
            <a:endParaRPr lang="en-US" dirty="0"/>
          </a:p>
        </p:txBody>
      </p:sp>
    </p:spTree>
    <p:extLst>
      <p:ext uri="{BB962C8B-B14F-4D97-AF65-F5344CB8AC3E}">
        <p14:creationId xmlns:p14="http://schemas.microsoft.com/office/powerpoint/2010/main" val="2238452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txBox="1">
            <a:spLocks/>
          </p:cNvSpPr>
          <p:nvPr/>
        </p:nvSpPr>
        <p:spPr bwMode="auto">
          <a:xfrm>
            <a:off x="995680" y="131668"/>
            <a:ext cx="7856665" cy="35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fontAlgn="base">
              <a:spcBef>
                <a:spcPct val="0"/>
              </a:spcBef>
              <a:spcAft>
                <a:spcPct val="0"/>
              </a:spcAft>
            </a:pPr>
            <a:r>
              <a:rPr lang="en-US" sz="2800" b="1" dirty="0">
                <a:effectLst>
                  <a:outerShdw blurRad="38100" dist="38100" dir="2700000" algn="tl">
                    <a:srgbClr val="000000">
                      <a:alpha val="43137"/>
                    </a:srgbClr>
                  </a:outerShdw>
                </a:effectLst>
                <a:latin typeface="+mj-lt"/>
                <a:ea typeface="+mj-ea"/>
                <a:cs typeface="+mj-cs"/>
              </a:rPr>
              <a:t>Competitive Acquisition Forecast</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986" y="101189"/>
            <a:ext cx="581286" cy="670972"/>
          </a:xfrm>
          <a:prstGeom prst="rect">
            <a:avLst/>
          </a:prstGeom>
        </p:spPr>
      </p:pic>
      <p:sp>
        <p:nvSpPr>
          <p:cNvPr id="4" name="TextBox 3"/>
          <p:cNvSpPr txBox="1"/>
          <p:nvPr/>
        </p:nvSpPr>
        <p:spPr>
          <a:xfrm>
            <a:off x="314960" y="894034"/>
            <a:ext cx="8537385" cy="646331"/>
          </a:xfrm>
          <a:prstGeom prst="rect">
            <a:avLst/>
          </a:prstGeom>
          <a:noFill/>
        </p:spPr>
        <p:txBody>
          <a:bodyPr wrap="square" rtlCol="0">
            <a:spAutoFit/>
          </a:bodyPr>
          <a:lstStyle/>
          <a:p>
            <a:pPr algn="ctr"/>
            <a:r>
              <a:rPr lang="en-US" b="1" dirty="0"/>
              <a:t>Presented by</a:t>
            </a:r>
          </a:p>
          <a:p>
            <a:pPr algn="ctr"/>
            <a:r>
              <a:rPr lang="en-US" b="1" dirty="0"/>
              <a:t>C/85 Technical Department Acquisition Advocate</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384397640"/>
              </p:ext>
            </p:extLst>
          </p:nvPr>
        </p:nvGraphicFramePr>
        <p:xfrm>
          <a:off x="728131" y="2309191"/>
          <a:ext cx="7656855" cy="2565065"/>
        </p:xfrm>
        <a:graphic>
          <a:graphicData uri="http://schemas.openxmlformats.org/drawingml/2006/table">
            <a:tbl>
              <a:tblPr firstRow="1" bandRow="1">
                <a:tableStyleId>{5C22544A-7EE6-4342-B048-85BDC9FD1C3A}</a:tableStyleId>
              </a:tblPr>
              <a:tblGrid>
                <a:gridCol w="1879601">
                  <a:extLst>
                    <a:ext uri="{9D8B030D-6E8A-4147-A177-3AD203B41FA5}">
                      <a16:colId xmlns:a16="http://schemas.microsoft.com/office/drawing/2014/main" val="1540670062"/>
                    </a:ext>
                  </a:extLst>
                </a:gridCol>
                <a:gridCol w="1183141">
                  <a:extLst>
                    <a:ext uri="{9D8B030D-6E8A-4147-A177-3AD203B41FA5}">
                      <a16:colId xmlns:a16="http://schemas.microsoft.com/office/drawing/2014/main" val="2563255077"/>
                    </a:ext>
                  </a:extLst>
                </a:gridCol>
                <a:gridCol w="1531371">
                  <a:extLst>
                    <a:ext uri="{9D8B030D-6E8A-4147-A177-3AD203B41FA5}">
                      <a16:colId xmlns:a16="http://schemas.microsoft.com/office/drawing/2014/main" val="502950612"/>
                    </a:ext>
                  </a:extLst>
                </a:gridCol>
                <a:gridCol w="1531371">
                  <a:extLst>
                    <a:ext uri="{9D8B030D-6E8A-4147-A177-3AD203B41FA5}">
                      <a16:colId xmlns:a16="http://schemas.microsoft.com/office/drawing/2014/main" val="2325168908"/>
                    </a:ext>
                  </a:extLst>
                </a:gridCol>
                <a:gridCol w="1531371">
                  <a:extLst>
                    <a:ext uri="{9D8B030D-6E8A-4147-A177-3AD203B41FA5}">
                      <a16:colId xmlns:a16="http://schemas.microsoft.com/office/drawing/2014/main" val="4241343494"/>
                    </a:ext>
                  </a:extLst>
                </a:gridCol>
              </a:tblGrid>
              <a:tr h="639502">
                <a:tc>
                  <a:txBody>
                    <a:bodyPr/>
                    <a:lstStyle/>
                    <a:p>
                      <a:pPr algn="ctr"/>
                      <a:r>
                        <a:rPr lang="en-US" dirty="0"/>
                        <a:t>Contract</a:t>
                      </a:r>
                    </a:p>
                  </a:txBody>
                  <a:tcPr anchor="ctr"/>
                </a:tc>
                <a:tc>
                  <a:txBody>
                    <a:bodyPr/>
                    <a:lstStyle/>
                    <a:p>
                      <a:pPr algn="ctr"/>
                      <a:r>
                        <a:rPr lang="en-US" dirty="0"/>
                        <a:t>Type</a:t>
                      </a:r>
                    </a:p>
                  </a:txBody>
                  <a:tcPr anchor="ctr"/>
                </a:tc>
                <a:tc>
                  <a:txBody>
                    <a:bodyPr/>
                    <a:lstStyle/>
                    <a:p>
                      <a:pPr algn="ctr"/>
                      <a:r>
                        <a:rPr lang="en-US" dirty="0"/>
                        <a:t>Scope</a:t>
                      </a:r>
                    </a:p>
                  </a:txBody>
                  <a:tcPr anchor="ctr"/>
                </a:tc>
                <a:tc>
                  <a:txBody>
                    <a:bodyPr/>
                    <a:lstStyle/>
                    <a:p>
                      <a:pPr algn="ctr"/>
                      <a:r>
                        <a:rPr lang="en-US" dirty="0" err="1"/>
                        <a:t>PoP</a:t>
                      </a:r>
                      <a:r>
                        <a:rPr lang="en-US" dirty="0"/>
                        <a:t> w/ options</a:t>
                      </a:r>
                    </a:p>
                  </a:txBody>
                  <a:tcPr anchor="ctr"/>
                </a:tc>
                <a:tc>
                  <a:txBody>
                    <a:bodyPr/>
                    <a:lstStyle/>
                    <a:p>
                      <a:pPr algn="ctr"/>
                      <a:r>
                        <a:rPr lang="en-US" dirty="0"/>
                        <a:t>Projected RFP</a:t>
                      </a:r>
                    </a:p>
                  </a:txBody>
                  <a:tcPr anchor="ctr"/>
                </a:tc>
                <a:extLst>
                  <a:ext uri="{0D108BD9-81ED-4DB2-BD59-A6C34878D82A}">
                    <a16:rowId xmlns:a16="http://schemas.microsoft.com/office/drawing/2014/main" val="86200203"/>
                  </a:ext>
                </a:extLst>
              </a:tr>
              <a:tr h="370505">
                <a:tc>
                  <a:txBody>
                    <a:bodyPr/>
                    <a:lstStyle/>
                    <a:p>
                      <a:pPr algn="ctr"/>
                      <a:r>
                        <a:rPr lang="en-US" dirty="0"/>
                        <a:t>PTF Services</a:t>
                      </a:r>
                    </a:p>
                  </a:txBody>
                  <a:tcPr anchor="ctr"/>
                </a:tc>
                <a:tc>
                  <a:txBody>
                    <a:bodyPr/>
                    <a:lstStyle/>
                    <a:p>
                      <a:pPr algn="ctr"/>
                      <a:r>
                        <a:rPr lang="en-US" dirty="0" err="1"/>
                        <a:t>SeaPort</a:t>
                      </a:r>
                      <a:endParaRPr lang="en-US" dirty="0"/>
                    </a:p>
                  </a:txBody>
                  <a:tcPr anchor="ctr"/>
                </a:tc>
                <a:tc>
                  <a:txBody>
                    <a:bodyPr/>
                    <a:lstStyle/>
                    <a:p>
                      <a:pPr algn="ctr"/>
                      <a:r>
                        <a:rPr lang="en-US" dirty="0"/>
                        <a:t>$200-250M</a:t>
                      </a:r>
                    </a:p>
                  </a:txBody>
                  <a:tcPr anchor="ctr"/>
                </a:tc>
                <a:tc>
                  <a:txBody>
                    <a:bodyPr/>
                    <a:lstStyle/>
                    <a:p>
                      <a:pPr algn="ctr"/>
                      <a:r>
                        <a:rPr lang="en-US" dirty="0"/>
                        <a:t>Five years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FY25 Q1</a:t>
                      </a:r>
                    </a:p>
                  </a:txBody>
                  <a:tcPr anchor="ctr"/>
                </a:tc>
                <a:extLst>
                  <a:ext uri="{0D108BD9-81ED-4DB2-BD59-A6C34878D82A}">
                    <a16:rowId xmlns:a16="http://schemas.microsoft.com/office/drawing/2014/main" val="3032065726"/>
                  </a:ext>
                </a:extLst>
              </a:tr>
              <a:tr h="913575">
                <a:tc>
                  <a:txBody>
                    <a:bodyPr/>
                    <a:lstStyle/>
                    <a:p>
                      <a:pPr algn="ctr"/>
                      <a:r>
                        <a:rPr lang="en-US" dirty="0"/>
                        <a:t>Surface Ship Torpedo Defense Services</a:t>
                      </a:r>
                    </a:p>
                  </a:txBody>
                  <a:tcPr anchor="ctr"/>
                </a:tc>
                <a:tc>
                  <a:txBody>
                    <a:bodyPr/>
                    <a:lstStyle/>
                    <a:p>
                      <a:pPr algn="ctr"/>
                      <a:r>
                        <a:rPr lang="en-US" dirty="0" err="1"/>
                        <a:t>SeaPort</a:t>
                      </a:r>
                      <a:endParaRPr lang="en-US" dirty="0"/>
                    </a:p>
                  </a:txBody>
                  <a:tcPr anchor="ctr"/>
                </a:tc>
                <a:tc>
                  <a:txBody>
                    <a:bodyPr/>
                    <a:lstStyle/>
                    <a:p>
                      <a:pPr algn="ctr"/>
                      <a:r>
                        <a:rPr lang="en-US" dirty="0"/>
                        <a:t>$45-50M</a:t>
                      </a:r>
                    </a:p>
                  </a:txBody>
                  <a:tcPr anchor="ctr"/>
                </a:tc>
                <a:tc>
                  <a:txBody>
                    <a:bodyPr/>
                    <a:lstStyle/>
                    <a:p>
                      <a:pPr algn="ctr"/>
                      <a:r>
                        <a:rPr lang="en-US" dirty="0"/>
                        <a:t>Five years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FY25 Q1</a:t>
                      </a:r>
                    </a:p>
                  </a:txBody>
                  <a:tcPr anchor="ctr"/>
                </a:tc>
                <a:extLst>
                  <a:ext uri="{0D108BD9-81ED-4DB2-BD59-A6C34878D82A}">
                    <a16:rowId xmlns:a16="http://schemas.microsoft.com/office/drawing/2014/main" val="1816195229"/>
                  </a:ext>
                </a:extLst>
              </a:tr>
              <a:tr h="639502">
                <a:tc>
                  <a:txBody>
                    <a:bodyPr/>
                    <a:lstStyle/>
                    <a:p>
                      <a:pPr algn="ctr"/>
                      <a:r>
                        <a:rPr lang="en-US" dirty="0"/>
                        <a:t>UW/UD Family of Systems MAC</a:t>
                      </a:r>
                    </a:p>
                  </a:txBody>
                  <a:tcPr anchor="ctr"/>
                </a:tc>
                <a:tc>
                  <a:txBody>
                    <a:bodyPr/>
                    <a:lstStyle/>
                    <a:p>
                      <a:pPr algn="ctr"/>
                      <a:r>
                        <a:rPr lang="en-US" dirty="0"/>
                        <a:t>MAC IDIQ</a:t>
                      </a:r>
                    </a:p>
                  </a:txBody>
                  <a:tcPr anchor="ctr"/>
                </a:tc>
                <a:tc>
                  <a:txBody>
                    <a:bodyPr/>
                    <a:lstStyle/>
                    <a:p>
                      <a:pPr algn="ctr"/>
                      <a:r>
                        <a:rPr lang="en-US" dirty="0"/>
                        <a:t>≥$250M</a:t>
                      </a:r>
                    </a:p>
                  </a:txBody>
                  <a:tcPr anchor="ctr"/>
                </a:tc>
                <a:tc>
                  <a:txBody>
                    <a:bodyPr/>
                    <a:lstStyle/>
                    <a:p>
                      <a:pPr algn="ctr"/>
                      <a:r>
                        <a:rPr lang="en-US" dirty="0"/>
                        <a:t>≥Five years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FY25 Q4</a:t>
                      </a:r>
                    </a:p>
                  </a:txBody>
                  <a:tcPr anchor="ctr"/>
                </a:tc>
                <a:extLst>
                  <a:ext uri="{0D108BD9-81ED-4DB2-BD59-A6C34878D82A}">
                    <a16:rowId xmlns:a16="http://schemas.microsoft.com/office/drawing/2014/main" val="717526748"/>
                  </a:ext>
                </a:extLst>
              </a:tr>
            </a:tbl>
          </a:graphicData>
        </a:graphic>
      </p:graphicFrame>
      <p:sp>
        <p:nvSpPr>
          <p:cNvPr id="3" name="Slide Number Placeholder 2"/>
          <p:cNvSpPr>
            <a:spLocks noGrp="1"/>
          </p:cNvSpPr>
          <p:nvPr>
            <p:ph type="sldNum" sz="quarter" idx="12"/>
          </p:nvPr>
        </p:nvSpPr>
        <p:spPr/>
        <p:txBody>
          <a:bodyPr/>
          <a:lstStyle/>
          <a:p>
            <a:pPr>
              <a:defRPr/>
            </a:pPr>
            <a:fld id="{B7012071-428C-40C5-80FE-93F825919984}" type="slidenum">
              <a:rPr lang="en-US" smtClean="0"/>
              <a:pPr>
                <a:defRPr/>
              </a:pPr>
              <a:t>11</a:t>
            </a:fld>
            <a:endParaRPr lang="en-US" dirty="0"/>
          </a:p>
        </p:txBody>
      </p:sp>
      <p:sp>
        <p:nvSpPr>
          <p:cNvPr id="8" name="Footer Placeholder 1"/>
          <p:cNvSpPr txBox="1">
            <a:spLocks/>
          </p:cNvSpPr>
          <p:nvPr/>
        </p:nvSpPr>
        <p:spPr bwMode="auto">
          <a:xfrm>
            <a:off x="2030952" y="6492875"/>
            <a:ext cx="5105400" cy="35408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470" tIns="43235" rIns="86470" bIns="43235"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1pPr>
            <a:lvl2pPr marL="742950" indent="-285750"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2pPr>
            <a:lvl3pPr marL="11430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3pPr>
            <a:lvl4pPr marL="16002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4pPr>
            <a:lvl5pPr marL="20574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5pPr>
            <a:lvl6pPr marL="2514600" indent="-228600" algn="l" defTabSz="912365" rtl="0" eaLnBrk="0" fontAlgn="base" latinLnBrk="0" hangingPunct="0">
              <a:spcBef>
                <a:spcPct val="0"/>
              </a:spcBef>
              <a:spcAft>
                <a:spcPct val="0"/>
              </a:spcAft>
              <a:defRPr sz="2400" kern="1200">
                <a:solidFill>
                  <a:schemeClr val="tx1"/>
                </a:solidFill>
                <a:latin typeface="Arial" charset="0"/>
                <a:ea typeface="ＭＳ Ｐゴシック" pitchFamily="34" charset="-128"/>
                <a:cs typeface="Arial" charset="0"/>
              </a:defRPr>
            </a:lvl6pPr>
            <a:lvl7pPr marL="2971800" indent="-228600" algn="l" defTabSz="912365" rtl="0" eaLnBrk="0" fontAlgn="base" latinLnBrk="0" hangingPunct="0">
              <a:spcBef>
                <a:spcPct val="0"/>
              </a:spcBef>
              <a:spcAft>
                <a:spcPct val="0"/>
              </a:spcAft>
              <a:defRPr sz="2400" kern="1200">
                <a:solidFill>
                  <a:schemeClr val="tx1"/>
                </a:solidFill>
                <a:latin typeface="Arial" charset="0"/>
                <a:ea typeface="ＭＳ Ｐゴシック" pitchFamily="34" charset="-128"/>
                <a:cs typeface="Arial" charset="0"/>
              </a:defRPr>
            </a:lvl7pPr>
            <a:lvl8pPr marL="3429000" indent="-228600" algn="l" defTabSz="912365" rtl="0" eaLnBrk="0" fontAlgn="base" latinLnBrk="0" hangingPunct="0">
              <a:spcBef>
                <a:spcPct val="0"/>
              </a:spcBef>
              <a:spcAft>
                <a:spcPct val="0"/>
              </a:spcAft>
              <a:defRPr sz="2400" kern="1200">
                <a:solidFill>
                  <a:schemeClr val="tx1"/>
                </a:solidFill>
                <a:latin typeface="Arial" charset="0"/>
                <a:ea typeface="ＭＳ Ｐゴシック" pitchFamily="34" charset="-128"/>
                <a:cs typeface="Arial" charset="0"/>
              </a:defRPr>
            </a:lvl8pPr>
            <a:lvl9pPr marL="3886200" indent="-228600" algn="l" defTabSz="912365" rtl="0" eaLnBrk="0" fontAlgn="base" latinLnBrk="0" hangingPunct="0">
              <a:spcBef>
                <a:spcPct val="0"/>
              </a:spcBef>
              <a:spcAft>
                <a:spcPct val="0"/>
              </a:spcAft>
              <a:defRPr sz="2400" kern="1200">
                <a:solidFill>
                  <a:schemeClr val="tx1"/>
                </a:solidFill>
                <a:latin typeface="Arial" charset="0"/>
                <a:ea typeface="ＭＳ Ｐゴシック" pitchFamily="34" charset="-128"/>
                <a:cs typeface="Arial" charset="0"/>
              </a:defRPr>
            </a:lvl9pPr>
          </a:lstStyle>
          <a:p>
            <a:pPr algn="ctr" eaLnBrk="1" hangingPunct="1"/>
            <a:r>
              <a:rPr lang="en-US" sz="1000" b="1" dirty="0"/>
              <a:t>DISTRIBUTION STATEMENT A:  </a:t>
            </a:r>
            <a:r>
              <a:rPr lang="en-US" sz="1000" dirty="0"/>
              <a:t>Approved for Public Release; distribution is Unlimited</a:t>
            </a:r>
          </a:p>
        </p:txBody>
      </p:sp>
      <p:sp>
        <p:nvSpPr>
          <p:cNvPr id="9" name="TextBox 8"/>
          <p:cNvSpPr txBox="1"/>
          <p:nvPr/>
        </p:nvSpPr>
        <p:spPr>
          <a:xfrm>
            <a:off x="287865" y="1855092"/>
            <a:ext cx="8537385" cy="369332"/>
          </a:xfrm>
          <a:prstGeom prst="rect">
            <a:avLst/>
          </a:prstGeom>
          <a:noFill/>
        </p:spPr>
        <p:txBody>
          <a:bodyPr wrap="square" rtlCol="0">
            <a:spAutoFit/>
          </a:bodyPr>
          <a:lstStyle/>
          <a:p>
            <a:pPr algn="ctr"/>
            <a:r>
              <a:rPr lang="en-US" b="1" dirty="0"/>
              <a:t>Major Contracts</a:t>
            </a:r>
            <a:endParaRPr lang="en-US" dirty="0"/>
          </a:p>
        </p:txBody>
      </p:sp>
    </p:spTree>
    <p:extLst>
      <p:ext uri="{BB962C8B-B14F-4D97-AF65-F5344CB8AC3E}">
        <p14:creationId xmlns:p14="http://schemas.microsoft.com/office/powerpoint/2010/main" val="2565699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txBox="1">
            <a:spLocks/>
          </p:cNvSpPr>
          <p:nvPr/>
        </p:nvSpPr>
        <p:spPr bwMode="auto">
          <a:xfrm>
            <a:off x="995680" y="131668"/>
            <a:ext cx="7856665" cy="35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fontAlgn="base">
              <a:spcBef>
                <a:spcPct val="0"/>
              </a:spcBef>
              <a:spcAft>
                <a:spcPct val="0"/>
              </a:spcAft>
            </a:pPr>
            <a:r>
              <a:rPr lang="en-US" sz="2800" b="1" dirty="0">
                <a:effectLst>
                  <a:outerShdw blurRad="38100" dist="38100" dir="2700000" algn="tl">
                    <a:srgbClr val="000000">
                      <a:alpha val="43137"/>
                    </a:srgbClr>
                  </a:outerShdw>
                </a:effectLst>
                <a:latin typeface="+mj-lt"/>
                <a:ea typeface="+mj-ea"/>
                <a:cs typeface="+mj-cs"/>
              </a:rPr>
              <a:t>Propulsion Test Facility (PTF) Services</a:t>
            </a:r>
          </a:p>
        </p:txBody>
      </p:sp>
      <p:sp>
        <p:nvSpPr>
          <p:cNvPr id="3" name="TextBox 2"/>
          <p:cNvSpPr txBox="1"/>
          <p:nvPr/>
        </p:nvSpPr>
        <p:spPr>
          <a:xfrm>
            <a:off x="314960" y="958686"/>
            <a:ext cx="8537385" cy="4524315"/>
          </a:xfrm>
          <a:prstGeom prst="rect">
            <a:avLst/>
          </a:prstGeom>
          <a:noFill/>
        </p:spPr>
        <p:txBody>
          <a:bodyPr wrap="square" rtlCol="0">
            <a:spAutoFit/>
          </a:bodyPr>
          <a:lstStyle/>
          <a:p>
            <a:pPr marL="285750" indent="-285750">
              <a:buFontTx/>
              <a:buChar char="-"/>
            </a:pPr>
            <a:r>
              <a:rPr lang="en-US" b="1" dirty="0"/>
              <a:t>Summary of Contract Scope</a:t>
            </a:r>
            <a:r>
              <a:rPr lang="en-US" dirty="0"/>
              <a:t>:  Operate and maintain the PTF Complex and provide engineering and technical services for $200–250M</a:t>
            </a:r>
          </a:p>
          <a:p>
            <a:pPr marL="285750" indent="-285750">
              <a:buFontTx/>
              <a:buChar char="-"/>
            </a:pPr>
            <a:r>
              <a:rPr lang="en-US" b="1" dirty="0"/>
              <a:t>Contracting Method</a:t>
            </a:r>
            <a:r>
              <a:rPr lang="en-US" dirty="0"/>
              <a:t>: </a:t>
            </a:r>
            <a:r>
              <a:rPr lang="en-US" dirty="0" err="1"/>
              <a:t>SeaPort</a:t>
            </a:r>
            <a:r>
              <a:rPr lang="en-US" dirty="0"/>
              <a:t> Task Order</a:t>
            </a:r>
          </a:p>
          <a:p>
            <a:pPr marL="285750" indent="-285750">
              <a:buFontTx/>
              <a:buChar char="-"/>
            </a:pPr>
            <a:r>
              <a:rPr lang="en-US" b="1" dirty="0"/>
              <a:t>Anticipated Period of Performance</a:t>
            </a:r>
            <a:r>
              <a:rPr lang="en-US" dirty="0"/>
              <a:t>: 5 years (1 base year and 4 option years)</a:t>
            </a:r>
          </a:p>
          <a:p>
            <a:pPr marL="285750" indent="-285750">
              <a:buFontTx/>
              <a:buChar char="-"/>
            </a:pPr>
            <a:r>
              <a:rPr lang="en-US" b="1" dirty="0"/>
              <a:t>Acquisition Strategy</a:t>
            </a:r>
            <a:r>
              <a:rPr lang="en-US" dirty="0"/>
              <a:t>: Full and open competition</a:t>
            </a:r>
          </a:p>
          <a:p>
            <a:pPr marL="285750" indent="-285750">
              <a:buFontTx/>
              <a:buChar char="-"/>
            </a:pPr>
            <a:r>
              <a:rPr lang="en-US" b="1" dirty="0"/>
              <a:t>Level of Effort</a:t>
            </a:r>
            <a:r>
              <a:rPr lang="en-US" dirty="0"/>
              <a:t>: 959,400 hours</a:t>
            </a:r>
          </a:p>
          <a:p>
            <a:pPr marL="285750" indent="-285750">
              <a:buFontTx/>
              <a:buChar char="-"/>
            </a:pPr>
            <a:r>
              <a:rPr lang="en-US" b="1" dirty="0"/>
              <a:t>Anticipated work location</a:t>
            </a:r>
            <a:r>
              <a:rPr lang="en-US" dirty="0"/>
              <a:t>: 90% on-site/10% contractor site requirement</a:t>
            </a:r>
          </a:p>
          <a:p>
            <a:pPr marL="285750" indent="-285750">
              <a:buFontTx/>
              <a:buChar char="-"/>
            </a:pPr>
            <a:r>
              <a:rPr lang="en-US" b="1" dirty="0"/>
              <a:t>Contract Type</a:t>
            </a:r>
            <a:r>
              <a:rPr lang="en-US" dirty="0"/>
              <a:t>: CPFF </a:t>
            </a:r>
          </a:p>
          <a:p>
            <a:pPr marL="285750" indent="-285750">
              <a:buFontTx/>
              <a:buChar char="-"/>
            </a:pPr>
            <a:r>
              <a:rPr lang="en-US" b="1" dirty="0"/>
              <a:t>Follow on?  </a:t>
            </a:r>
            <a:r>
              <a:rPr lang="en-US" dirty="0"/>
              <a:t>Yes, N66604-20-F-3003, awarded to SAIC</a:t>
            </a:r>
          </a:p>
          <a:p>
            <a:pPr marL="285750" lvl="0" indent="-285750">
              <a:buFontTx/>
              <a:buChar char="-"/>
            </a:pPr>
            <a:r>
              <a:rPr lang="en-US" b="1" dirty="0"/>
              <a:t>Does OCOI clause apply? </a:t>
            </a:r>
            <a:r>
              <a:rPr lang="en-US" dirty="0"/>
              <a:t>No</a:t>
            </a:r>
          </a:p>
          <a:p>
            <a:pPr marL="285750" indent="-285750">
              <a:buFontTx/>
              <a:buChar char="-"/>
            </a:pPr>
            <a:r>
              <a:rPr lang="en-US" b="1" dirty="0"/>
              <a:t>Expected RFP release</a:t>
            </a:r>
            <a:r>
              <a:rPr lang="en-US" dirty="0"/>
              <a:t>:</a:t>
            </a:r>
            <a:r>
              <a:rPr lang="en-US" b="1" dirty="0"/>
              <a:t> </a:t>
            </a:r>
            <a:r>
              <a:rPr lang="en-US" dirty="0"/>
              <a:t>FY25 Q1</a:t>
            </a:r>
          </a:p>
          <a:p>
            <a:pPr marL="285750" indent="-285750">
              <a:buFontTx/>
              <a:buChar char="-"/>
            </a:pPr>
            <a:endParaRPr lang="en-US" dirty="0"/>
          </a:p>
          <a:p>
            <a:pPr marL="285750" indent="-285750">
              <a:buFontTx/>
              <a:buChar char="-"/>
            </a:pPr>
            <a:r>
              <a:rPr lang="en-US" dirty="0"/>
              <a:t>Held an Industry Day at the PTF at the end of AUG</a:t>
            </a:r>
          </a:p>
          <a:p>
            <a:pPr marL="285750" indent="-285750">
              <a:buFontTx/>
              <a:buChar char="-"/>
            </a:pPr>
            <a:r>
              <a:rPr lang="en-US" dirty="0"/>
              <a:t>Significant increase in scope from current contract as demand for PTF services has sharply increased over the past four years</a:t>
            </a:r>
          </a:p>
          <a:p>
            <a:pPr marL="285750" indent="-285750">
              <a:buFontTx/>
              <a:buChar char="-"/>
            </a:pP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986" y="101189"/>
            <a:ext cx="581286" cy="670972"/>
          </a:xfrm>
          <a:prstGeom prst="rect">
            <a:avLst/>
          </a:prstGeom>
        </p:spPr>
      </p:pic>
      <p:sp>
        <p:nvSpPr>
          <p:cNvPr id="2" name="Slide Number Placeholder 1"/>
          <p:cNvSpPr>
            <a:spLocks noGrp="1"/>
          </p:cNvSpPr>
          <p:nvPr>
            <p:ph type="sldNum" sz="quarter" idx="12"/>
          </p:nvPr>
        </p:nvSpPr>
        <p:spPr/>
        <p:txBody>
          <a:bodyPr/>
          <a:lstStyle/>
          <a:p>
            <a:pPr>
              <a:defRPr/>
            </a:pPr>
            <a:fld id="{B7012071-428C-40C5-80FE-93F825919984}" type="slidenum">
              <a:rPr lang="en-US" smtClean="0"/>
              <a:pPr>
                <a:defRPr/>
              </a:pPr>
              <a:t>12</a:t>
            </a:fld>
            <a:endParaRPr lang="en-US" dirty="0"/>
          </a:p>
        </p:txBody>
      </p:sp>
      <p:sp>
        <p:nvSpPr>
          <p:cNvPr id="6" name="Footer Placeholder 1"/>
          <p:cNvSpPr txBox="1">
            <a:spLocks/>
          </p:cNvSpPr>
          <p:nvPr/>
        </p:nvSpPr>
        <p:spPr bwMode="auto">
          <a:xfrm>
            <a:off x="2030952" y="6492875"/>
            <a:ext cx="5105400" cy="35408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470" tIns="43235" rIns="86470" bIns="43235"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1pPr>
            <a:lvl2pPr marL="742950" indent="-285750"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2pPr>
            <a:lvl3pPr marL="11430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3pPr>
            <a:lvl4pPr marL="16002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4pPr>
            <a:lvl5pPr marL="20574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5pPr>
            <a:lvl6pPr marL="2514600" indent="-228600" algn="l" defTabSz="912365" rtl="0" eaLnBrk="0" fontAlgn="base" latinLnBrk="0" hangingPunct="0">
              <a:spcBef>
                <a:spcPct val="0"/>
              </a:spcBef>
              <a:spcAft>
                <a:spcPct val="0"/>
              </a:spcAft>
              <a:defRPr sz="2400" kern="1200">
                <a:solidFill>
                  <a:schemeClr val="tx1"/>
                </a:solidFill>
                <a:latin typeface="Arial" charset="0"/>
                <a:ea typeface="ＭＳ Ｐゴシック" pitchFamily="34" charset="-128"/>
                <a:cs typeface="Arial" charset="0"/>
              </a:defRPr>
            </a:lvl6pPr>
            <a:lvl7pPr marL="2971800" indent="-228600" algn="l" defTabSz="912365" rtl="0" eaLnBrk="0" fontAlgn="base" latinLnBrk="0" hangingPunct="0">
              <a:spcBef>
                <a:spcPct val="0"/>
              </a:spcBef>
              <a:spcAft>
                <a:spcPct val="0"/>
              </a:spcAft>
              <a:defRPr sz="2400" kern="1200">
                <a:solidFill>
                  <a:schemeClr val="tx1"/>
                </a:solidFill>
                <a:latin typeface="Arial" charset="0"/>
                <a:ea typeface="ＭＳ Ｐゴシック" pitchFamily="34" charset="-128"/>
                <a:cs typeface="Arial" charset="0"/>
              </a:defRPr>
            </a:lvl7pPr>
            <a:lvl8pPr marL="3429000" indent="-228600" algn="l" defTabSz="912365" rtl="0" eaLnBrk="0" fontAlgn="base" latinLnBrk="0" hangingPunct="0">
              <a:spcBef>
                <a:spcPct val="0"/>
              </a:spcBef>
              <a:spcAft>
                <a:spcPct val="0"/>
              </a:spcAft>
              <a:defRPr sz="2400" kern="1200">
                <a:solidFill>
                  <a:schemeClr val="tx1"/>
                </a:solidFill>
                <a:latin typeface="Arial" charset="0"/>
                <a:ea typeface="ＭＳ Ｐゴシック" pitchFamily="34" charset="-128"/>
                <a:cs typeface="Arial" charset="0"/>
              </a:defRPr>
            </a:lvl8pPr>
            <a:lvl9pPr marL="3886200" indent="-228600" algn="l" defTabSz="912365" rtl="0" eaLnBrk="0" fontAlgn="base" latinLnBrk="0" hangingPunct="0">
              <a:spcBef>
                <a:spcPct val="0"/>
              </a:spcBef>
              <a:spcAft>
                <a:spcPct val="0"/>
              </a:spcAft>
              <a:defRPr sz="2400" kern="1200">
                <a:solidFill>
                  <a:schemeClr val="tx1"/>
                </a:solidFill>
                <a:latin typeface="Arial" charset="0"/>
                <a:ea typeface="ＭＳ Ｐゴシック" pitchFamily="34" charset="-128"/>
                <a:cs typeface="Arial" charset="0"/>
              </a:defRPr>
            </a:lvl9pPr>
          </a:lstStyle>
          <a:p>
            <a:pPr algn="ctr" eaLnBrk="1" hangingPunct="1"/>
            <a:r>
              <a:rPr lang="en-US" sz="1000" b="1" dirty="0"/>
              <a:t>DISTRIBUTION STATEMENT A:  </a:t>
            </a:r>
            <a:r>
              <a:rPr lang="en-US" sz="1000" dirty="0"/>
              <a:t>Approved for Public Release; distribution is Unlimited</a:t>
            </a:r>
          </a:p>
        </p:txBody>
      </p:sp>
    </p:spTree>
    <p:extLst>
      <p:ext uri="{BB962C8B-B14F-4D97-AF65-F5344CB8AC3E}">
        <p14:creationId xmlns:p14="http://schemas.microsoft.com/office/powerpoint/2010/main" val="4242742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txBox="1">
            <a:spLocks/>
          </p:cNvSpPr>
          <p:nvPr/>
        </p:nvSpPr>
        <p:spPr bwMode="auto">
          <a:xfrm>
            <a:off x="995680" y="131668"/>
            <a:ext cx="7856665" cy="35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fontAlgn="base">
              <a:spcBef>
                <a:spcPct val="0"/>
              </a:spcBef>
              <a:spcAft>
                <a:spcPct val="0"/>
              </a:spcAft>
            </a:pPr>
            <a:r>
              <a:rPr lang="en-US" sz="2800" b="1" dirty="0">
                <a:effectLst>
                  <a:outerShdw blurRad="38100" dist="38100" dir="2700000" algn="tl">
                    <a:srgbClr val="000000">
                      <a:alpha val="43137"/>
                    </a:srgbClr>
                  </a:outerShdw>
                </a:effectLst>
                <a:latin typeface="+mj-lt"/>
                <a:ea typeface="+mj-ea"/>
                <a:cs typeface="+mj-cs"/>
              </a:rPr>
              <a:t>Surface Ship Torpedo Defense Services</a:t>
            </a:r>
          </a:p>
        </p:txBody>
      </p:sp>
      <p:sp>
        <p:nvSpPr>
          <p:cNvPr id="3" name="TextBox 2"/>
          <p:cNvSpPr txBox="1"/>
          <p:nvPr/>
        </p:nvSpPr>
        <p:spPr>
          <a:xfrm>
            <a:off x="314960" y="958686"/>
            <a:ext cx="8537385" cy="3970318"/>
          </a:xfrm>
          <a:prstGeom prst="rect">
            <a:avLst/>
          </a:prstGeom>
          <a:noFill/>
        </p:spPr>
        <p:txBody>
          <a:bodyPr wrap="square" rtlCol="0">
            <a:spAutoFit/>
          </a:bodyPr>
          <a:lstStyle/>
          <a:p>
            <a:pPr marL="285750" indent="-285750">
              <a:buFontTx/>
              <a:buChar char="-"/>
            </a:pPr>
            <a:r>
              <a:rPr lang="en-US" b="1" dirty="0"/>
              <a:t>Summary of Contract Scope</a:t>
            </a:r>
            <a:r>
              <a:rPr lang="en-US" dirty="0"/>
              <a:t>:  The new task order will support the continued development, system engineering, hardware and software design and fabrication, ship integration, test and data analysis, and cybersecurity for torpedo defense systems (Nixie and Torpedo Warning System), acoustic device countermeasures, and emergent technologies for around $45–50M</a:t>
            </a:r>
          </a:p>
          <a:p>
            <a:pPr marL="285750" indent="-285750">
              <a:buFontTx/>
              <a:buChar char="-"/>
            </a:pPr>
            <a:r>
              <a:rPr lang="en-US" b="1" dirty="0"/>
              <a:t>Contracting Method</a:t>
            </a:r>
            <a:r>
              <a:rPr lang="en-US" dirty="0"/>
              <a:t>: </a:t>
            </a:r>
            <a:r>
              <a:rPr lang="en-US" dirty="0" err="1"/>
              <a:t>SeaPort</a:t>
            </a:r>
            <a:r>
              <a:rPr lang="en-US" dirty="0"/>
              <a:t> Task Order</a:t>
            </a:r>
          </a:p>
          <a:p>
            <a:pPr marL="285750" indent="-285750">
              <a:buFontTx/>
              <a:buChar char="-"/>
            </a:pPr>
            <a:r>
              <a:rPr lang="en-US" b="1" dirty="0"/>
              <a:t>Anticipated Period of Performance</a:t>
            </a:r>
            <a:r>
              <a:rPr lang="en-US" dirty="0"/>
              <a:t>: 5 years (1 base year and 4 option years)</a:t>
            </a:r>
          </a:p>
          <a:p>
            <a:pPr marL="285750" indent="-285750">
              <a:buFontTx/>
              <a:buChar char="-"/>
            </a:pPr>
            <a:r>
              <a:rPr lang="en-US" b="1" dirty="0"/>
              <a:t>Acquisition Strategy</a:t>
            </a:r>
            <a:r>
              <a:rPr lang="en-US" dirty="0"/>
              <a:t>: Full and open competition</a:t>
            </a:r>
          </a:p>
          <a:p>
            <a:pPr marL="285750" indent="-285750">
              <a:buFontTx/>
              <a:buChar char="-"/>
            </a:pPr>
            <a:r>
              <a:rPr lang="en-US" b="1" dirty="0"/>
              <a:t>Level of Effort</a:t>
            </a:r>
            <a:r>
              <a:rPr lang="en-US" dirty="0"/>
              <a:t>: 227,266 hours</a:t>
            </a:r>
          </a:p>
          <a:p>
            <a:pPr marL="285750" indent="-285750">
              <a:buFontTx/>
              <a:buChar char="-"/>
            </a:pPr>
            <a:r>
              <a:rPr lang="en-US" b="1" dirty="0"/>
              <a:t>Anticipated work location</a:t>
            </a:r>
            <a:r>
              <a:rPr lang="en-US" dirty="0"/>
              <a:t>: 98% on-site/2% contractor site requirement</a:t>
            </a:r>
          </a:p>
          <a:p>
            <a:pPr marL="285750" indent="-285750">
              <a:buFontTx/>
              <a:buChar char="-"/>
            </a:pPr>
            <a:r>
              <a:rPr lang="en-US" b="1" dirty="0"/>
              <a:t>Contract Type</a:t>
            </a:r>
            <a:r>
              <a:rPr lang="en-US" dirty="0"/>
              <a:t>: CPFF</a:t>
            </a:r>
          </a:p>
          <a:p>
            <a:pPr marL="285750" lvl="0" indent="-285750">
              <a:buFontTx/>
              <a:buChar char="-"/>
            </a:pPr>
            <a:r>
              <a:rPr lang="en-US" b="1" dirty="0"/>
              <a:t>Follow on?  </a:t>
            </a:r>
            <a:r>
              <a:rPr lang="en-US" dirty="0"/>
              <a:t>Yes, N00178-04-D-4119/N66604-18-F-3013, awarded to SAIC</a:t>
            </a:r>
          </a:p>
          <a:p>
            <a:pPr marL="285750" lvl="0" indent="-285750">
              <a:buFontTx/>
              <a:buChar char="-"/>
            </a:pPr>
            <a:r>
              <a:rPr lang="en-US" b="1" dirty="0"/>
              <a:t>Does OCOI clause apply? </a:t>
            </a:r>
            <a:r>
              <a:rPr lang="en-US" dirty="0"/>
              <a:t>No</a:t>
            </a:r>
          </a:p>
          <a:p>
            <a:pPr marL="285750" indent="-285750">
              <a:buFontTx/>
              <a:buChar char="-"/>
            </a:pPr>
            <a:r>
              <a:rPr lang="en-US" b="1" dirty="0"/>
              <a:t>Expected RFP release</a:t>
            </a:r>
            <a:r>
              <a:rPr lang="en-US" dirty="0"/>
              <a:t>:</a:t>
            </a:r>
            <a:r>
              <a:rPr lang="en-US" b="1" dirty="0"/>
              <a:t> </a:t>
            </a:r>
            <a:r>
              <a:rPr lang="en-US" dirty="0"/>
              <a:t>FY25 Q1</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986" y="101189"/>
            <a:ext cx="581286" cy="670972"/>
          </a:xfrm>
          <a:prstGeom prst="rect">
            <a:avLst/>
          </a:prstGeom>
        </p:spPr>
      </p:pic>
      <p:sp>
        <p:nvSpPr>
          <p:cNvPr id="2" name="Slide Number Placeholder 1"/>
          <p:cNvSpPr>
            <a:spLocks noGrp="1"/>
          </p:cNvSpPr>
          <p:nvPr>
            <p:ph type="sldNum" sz="quarter" idx="12"/>
          </p:nvPr>
        </p:nvSpPr>
        <p:spPr/>
        <p:txBody>
          <a:bodyPr/>
          <a:lstStyle/>
          <a:p>
            <a:pPr>
              <a:defRPr/>
            </a:pPr>
            <a:fld id="{B7012071-428C-40C5-80FE-93F825919984}" type="slidenum">
              <a:rPr lang="en-US" smtClean="0"/>
              <a:pPr>
                <a:defRPr/>
              </a:pPr>
              <a:t>13</a:t>
            </a:fld>
            <a:endParaRPr lang="en-US" dirty="0"/>
          </a:p>
        </p:txBody>
      </p:sp>
      <p:sp>
        <p:nvSpPr>
          <p:cNvPr id="6" name="Footer Placeholder 1"/>
          <p:cNvSpPr txBox="1">
            <a:spLocks/>
          </p:cNvSpPr>
          <p:nvPr/>
        </p:nvSpPr>
        <p:spPr bwMode="auto">
          <a:xfrm>
            <a:off x="2030952" y="6492875"/>
            <a:ext cx="5105400" cy="35408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470" tIns="43235" rIns="86470" bIns="43235"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1pPr>
            <a:lvl2pPr marL="742950" indent="-285750"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2pPr>
            <a:lvl3pPr marL="11430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3pPr>
            <a:lvl4pPr marL="16002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4pPr>
            <a:lvl5pPr marL="20574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5pPr>
            <a:lvl6pPr marL="2514600" indent="-228600" algn="l" defTabSz="912365" rtl="0" eaLnBrk="0" fontAlgn="base" latinLnBrk="0" hangingPunct="0">
              <a:spcBef>
                <a:spcPct val="0"/>
              </a:spcBef>
              <a:spcAft>
                <a:spcPct val="0"/>
              </a:spcAft>
              <a:defRPr sz="2400" kern="1200">
                <a:solidFill>
                  <a:schemeClr val="tx1"/>
                </a:solidFill>
                <a:latin typeface="Arial" charset="0"/>
                <a:ea typeface="ＭＳ Ｐゴシック" pitchFamily="34" charset="-128"/>
                <a:cs typeface="Arial" charset="0"/>
              </a:defRPr>
            </a:lvl6pPr>
            <a:lvl7pPr marL="2971800" indent="-228600" algn="l" defTabSz="912365" rtl="0" eaLnBrk="0" fontAlgn="base" latinLnBrk="0" hangingPunct="0">
              <a:spcBef>
                <a:spcPct val="0"/>
              </a:spcBef>
              <a:spcAft>
                <a:spcPct val="0"/>
              </a:spcAft>
              <a:defRPr sz="2400" kern="1200">
                <a:solidFill>
                  <a:schemeClr val="tx1"/>
                </a:solidFill>
                <a:latin typeface="Arial" charset="0"/>
                <a:ea typeface="ＭＳ Ｐゴシック" pitchFamily="34" charset="-128"/>
                <a:cs typeface="Arial" charset="0"/>
              </a:defRPr>
            </a:lvl7pPr>
            <a:lvl8pPr marL="3429000" indent="-228600" algn="l" defTabSz="912365" rtl="0" eaLnBrk="0" fontAlgn="base" latinLnBrk="0" hangingPunct="0">
              <a:spcBef>
                <a:spcPct val="0"/>
              </a:spcBef>
              <a:spcAft>
                <a:spcPct val="0"/>
              </a:spcAft>
              <a:defRPr sz="2400" kern="1200">
                <a:solidFill>
                  <a:schemeClr val="tx1"/>
                </a:solidFill>
                <a:latin typeface="Arial" charset="0"/>
                <a:ea typeface="ＭＳ Ｐゴシック" pitchFamily="34" charset="-128"/>
                <a:cs typeface="Arial" charset="0"/>
              </a:defRPr>
            </a:lvl8pPr>
            <a:lvl9pPr marL="3886200" indent="-228600" algn="l" defTabSz="912365" rtl="0" eaLnBrk="0" fontAlgn="base" latinLnBrk="0" hangingPunct="0">
              <a:spcBef>
                <a:spcPct val="0"/>
              </a:spcBef>
              <a:spcAft>
                <a:spcPct val="0"/>
              </a:spcAft>
              <a:defRPr sz="2400" kern="1200">
                <a:solidFill>
                  <a:schemeClr val="tx1"/>
                </a:solidFill>
                <a:latin typeface="Arial" charset="0"/>
                <a:ea typeface="ＭＳ Ｐゴシック" pitchFamily="34" charset="-128"/>
                <a:cs typeface="Arial" charset="0"/>
              </a:defRPr>
            </a:lvl9pPr>
          </a:lstStyle>
          <a:p>
            <a:pPr algn="ctr" eaLnBrk="1" hangingPunct="1"/>
            <a:r>
              <a:rPr lang="en-US" sz="1000" b="1" dirty="0"/>
              <a:t>DISTRIBUTION STATEMENT A:  </a:t>
            </a:r>
            <a:r>
              <a:rPr lang="en-US" sz="1000" dirty="0"/>
              <a:t>Approved for Public Release; distribution is Unlimited</a:t>
            </a:r>
          </a:p>
        </p:txBody>
      </p:sp>
      <p:sp>
        <p:nvSpPr>
          <p:cNvPr id="5" name="TextBox 4">
            <a:extLst>
              <a:ext uri="{FF2B5EF4-FFF2-40B4-BE49-F238E27FC236}">
                <a16:creationId xmlns:a16="http://schemas.microsoft.com/office/drawing/2014/main" id="{F7FF3642-7F40-BB3D-621C-063267603E45}"/>
              </a:ext>
            </a:extLst>
          </p:cNvPr>
          <p:cNvSpPr txBox="1"/>
          <p:nvPr/>
        </p:nvSpPr>
        <p:spPr>
          <a:xfrm>
            <a:off x="314960" y="958686"/>
            <a:ext cx="8537385" cy="4247317"/>
          </a:xfrm>
          <a:prstGeom prst="rect">
            <a:avLst/>
          </a:prstGeom>
          <a:noFill/>
        </p:spPr>
        <p:txBody>
          <a:bodyPr wrap="square" rtlCol="0">
            <a:spAutoFit/>
          </a:bodyPr>
          <a:lstStyle/>
          <a:p>
            <a:pPr marL="285750" indent="-285750">
              <a:buFontTx/>
              <a:buChar char="-"/>
            </a:pPr>
            <a:r>
              <a:rPr lang="en-US" b="1" dirty="0"/>
              <a:t>Summary of Contract Scope</a:t>
            </a:r>
            <a:r>
              <a:rPr lang="en-US" dirty="0"/>
              <a:t>:  The new task order will support the continued development, system engineering, hardware and software design and fabrication, ship integration, test and data analysis, and cybersecurity for torpedo defense systems (Nixie and Torpedo Warning System), acoustic device countermeasures, and emergent technologies for around $45–50M</a:t>
            </a:r>
          </a:p>
          <a:p>
            <a:pPr marL="285750" indent="-285750">
              <a:buFontTx/>
              <a:buChar char="-"/>
            </a:pPr>
            <a:r>
              <a:rPr lang="en-US" b="1" dirty="0"/>
              <a:t>Contracting Method</a:t>
            </a:r>
            <a:r>
              <a:rPr lang="en-US" dirty="0"/>
              <a:t>: </a:t>
            </a:r>
            <a:r>
              <a:rPr lang="en-US" dirty="0" err="1"/>
              <a:t>SeaPort</a:t>
            </a:r>
            <a:r>
              <a:rPr lang="en-US" dirty="0"/>
              <a:t> Task Order</a:t>
            </a:r>
          </a:p>
          <a:p>
            <a:pPr marL="285750" indent="-285750">
              <a:buFontTx/>
              <a:buChar char="-"/>
            </a:pPr>
            <a:r>
              <a:rPr lang="en-US" b="1" dirty="0"/>
              <a:t>Anticipated Period of Performance</a:t>
            </a:r>
            <a:r>
              <a:rPr lang="en-US" dirty="0"/>
              <a:t>: 5 years (1 base year and 4 option years)</a:t>
            </a:r>
          </a:p>
          <a:p>
            <a:pPr marL="285750" indent="-285750">
              <a:buFontTx/>
              <a:buChar char="-"/>
            </a:pPr>
            <a:r>
              <a:rPr lang="en-US" b="1" dirty="0"/>
              <a:t>Acquisition Strategy</a:t>
            </a:r>
            <a:r>
              <a:rPr lang="en-US" dirty="0"/>
              <a:t>: Full and open competition</a:t>
            </a:r>
          </a:p>
          <a:p>
            <a:pPr marL="285750" indent="-285750">
              <a:buFontTx/>
              <a:buChar char="-"/>
            </a:pPr>
            <a:r>
              <a:rPr lang="en-US" b="1" dirty="0"/>
              <a:t>Level of Effort</a:t>
            </a:r>
            <a:r>
              <a:rPr lang="en-US" dirty="0"/>
              <a:t>: 227,266 hours</a:t>
            </a:r>
          </a:p>
          <a:p>
            <a:pPr marL="285750" indent="-285750">
              <a:buFontTx/>
              <a:buChar char="-"/>
            </a:pPr>
            <a:r>
              <a:rPr lang="en-US" b="1" dirty="0"/>
              <a:t>Anticipated work location</a:t>
            </a:r>
            <a:r>
              <a:rPr lang="en-US" dirty="0"/>
              <a:t>: 98% on-site/2% contractor site requirement</a:t>
            </a:r>
          </a:p>
          <a:p>
            <a:pPr marL="285750" indent="-285750">
              <a:buFontTx/>
              <a:buChar char="-"/>
            </a:pPr>
            <a:r>
              <a:rPr lang="en-US" b="1" dirty="0"/>
              <a:t>Contract Type</a:t>
            </a:r>
            <a:r>
              <a:rPr lang="en-US" dirty="0"/>
              <a:t>: CPFF</a:t>
            </a:r>
          </a:p>
          <a:p>
            <a:pPr marL="285750" lvl="0" indent="-285750">
              <a:buFontTx/>
              <a:buChar char="-"/>
            </a:pPr>
            <a:r>
              <a:rPr lang="en-US" b="1" dirty="0"/>
              <a:t>Follow on?  </a:t>
            </a:r>
            <a:r>
              <a:rPr lang="en-US" dirty="0"/>
              <a:t>Yes, N00178-04-D-4119/N66604-18-F-3013, awarded to SAIC</a:t>
            </a:r>
          </a:p>
          <a:p>
            <a:pPr marL="285750" lvl="0" indent="-285750">
              <a:buFontTx/>
              <a:buChar char="-"/>
            </a:pPr>
            <a:r>
              <a:rPr lang="en-US" b="1" dirty="0"/>
              <a:t>Does OCOI clause apply? </a:t>
            </a:r>
            <a:r>
              <a:rPr lang="en-US" dirty="0"/>
              <a:t>No</a:t>
            </a:r>
          </a:p>
          <a:p>
            <a:pPr marL="285750" indent="-285750">
              <a:buFontTx/>
              <a:buChar char="-"/>
            </a:pPr>
            <a:r>
              <a:rPr lang="en-US" b="1" dirty="0"/>
              <a:t>Expected RFP release</a:t>
            </a:r>
            <a:r>
              <a:rPr lang="en-US" dirty="0"/>
              <a:t>:</a:t>
            </a:r>
            <a:r>
              <a:rPr lang="en-US" b="1" dirty="0"/>
              <a:t> </a:t>
            </a:r>
            <a:r>
              <a:rPr lang="en-US" dirty="0"/>
              <a:t>FY25 Q1</a:t>
            </a:r>
          </a:p>
          <a:p>
            <a:pPr marL="285750" indent="-285750">
              <a:buFontTx/>
              <a:buChar char="-"/>
            </a:pPr>
            <a:endParaRPr lang="en-US" dirty="0"/>
          </a:p>
        </p:txBody>
      </p:sp>
    </p:spTree>
    <p:extLst>
      <p:ext uri="{BB962C8B-B14F-4D97-AF65-F5344CB8AC3E}">
        <p14:creationId xmlns:p14="http://schemas.microsoft.com/office/powerpoint/2010/main" val="3319223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txBox="1">
            <a:spLocks/>
          </p:cNvSpPr>
          <p:nvPr/>
        </p:nvSpPr>
        <p:spPr bwMode="auto">
          <a:xfrm>
            <a:off x="995680" y="131668"/>
            <a:ext cx="7856665" cy="35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fontAlgn="base">
              <a:spcBef>
                <a:spcPct val="0"/>
              </a:spcBef>
              <a:spcAft>
                <a:spcPct val="0"/>
              </a:spcAft>
            </a:pPr>
            <a:r>
              <a:rPr lang="en-US" sz="2800" b="1" dirty="0">
                <a:effectLst>
                  <a:outerShdw blurRad="38100" dist="38100" dir="2700000" algn="tl">
                    <a:srgbClr val="000000">
                      <a:alpha val="43137"/>
                    </a:srgbClr>
                  </a:outerShdw>
                </a:effectLst>
                <a:latin typeface="+mj-lt"/>
                <a:ea typeface="+mj-ea"/>
                <a:cs typeface="+mj-cs"/>
              </a:rPr>
              <a:t>Competitive Acquisition Forecast (2)</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986" y="101189"/>
            <a:ext cx="581286" cy="670972"/>
          </a:xfrm>
          <a:prstGeom prst="rect">
            <a:avLst/>
          </a:prstGeom>
        </p:spPr>
      </p:pic>
      <p:sp>
        <p:nvSpPr>
          <p:cNvPr id="3" name="Slide Number Placeholder 2"/>
          <p:cNvSpPr>
            <a:spLocks noGrp="1"/>
          </p:cNvSpPr>
          <p:nvPr>
            <p:ph type="sldNum" sz="quarter" idx="12"/>
          </p:nvPr>
        </p:nvSpPr>
        <p:spPr/>
        <p:txBody>
          <a:bodyPr/>
          <a:lstStyle/>
          <a:p>
            <a:pPr>
              <a:defRPr/>
            </a:pPr>
            <a:fld id="{B7012071-428C-40C5-80FE-93F825919984}" type="slidenum">
              <a:rPr lang="en-US" smtClean="0"/>
              <a:pPr>
                <a:defRPr/>
              </a:pPr>
              <a:t>14</a:t>
            </a:fld>
            <a:endParaRPr lang="en-US" dirty="0"/>
          </a:p>
        </p:txBody>
      </p:sp>
      <p:sp>
        <p:nvSpPr>
          <p:cNvPr id="8" name="Footer Placeholder 1"/>
          <p:cNvSpPr txBox="1">
            <a:spLocks/>
          </p:cNvSpPr>
          <p:nvPr/>
        </p:nvSpPr>
        <p:spPr bwMode="auto">
          <a:xfrm>
            <a:off x="2030952" y="6492875"/>
            <a:ext cx="5105400" cy="35408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470" tIns="43235" rIns="86470" bIns="43235"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1pPr>
            <a:lvl2pPr marL="742950" indent="-285750"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2pPr>
            <a:lvl3pPr marL="11430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3pPr>
            <a:lvl4pPr marL="16002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4pPr>
            <a:lvl5pPr marL="20574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5pPr>
            <a:lvl6pPr marL="2514600" indent="-228600" algn="l" defTabSz="912365" rtl="0" eaLnBrk="0" fontAlgn="base" latinLnBrk="0" hangingPunct="0">
              <a:spcBef>
                <a:spcPct val="0"/>
              </a:spcBef>
              <a:spcAft>
                <a:spcPct val="0"/>
              </a:spcAft>
              <a:defRPr sz="2400" kern="1200">
                <a:solidFill>
                  <a:schemeClr val="tx1"/>
                </a:solidFill>
                <a:latin typeface="Arial" charset="0"/>
                <a:ea typeface="ＭＳ Ｐゴシック" pitchFamily="34" charset="-128"/>
                <a:cs typeface="Arial" charset="0"/>
              </a:defRPr>
            </a:lvl6pPr>
            <a:lvl7pPr marL="2971800" indent="-228600" algn="l" defTabSz="912365" rtl="0" eaLnBrk="0" fontAlgn="base" latinLnBrk="0" hangingPunct="0">
              <a:spcBef>
                <a:spcPct val="0"/>
              </a:spcBef>
              <a:spcAft>
                <a:spcPct val="0"/>
              </a:spcAft>
              <a:defRPr sz="2400" kern="1200">
                <a:solidFill>
                  <a:schemeClr val="tx1"/>
                </a:solidFill>
                <a:latin typeface="Arial" charset="0"/>
                <a:ea typeface="ＭＳ Ｐゴシック" pitchFamily="34" charset="-128"/>
                <a:cs typeface="Arial" charset="0"/>
              </a:defRPr>
            </a:lvl7pPr>
            <a:lvl8pPr marL="3429000" indent="-228600" algn="l" defTabSz="912365" rtl="0" eaLnBrk="0" fontAlgn="base" latinLnBrk="0" hangingPunct="0">
              <a:spcBef>
                <a:spcPct val="0"/>
              </a:spcBef>
              <a:spcAft>
                <a:spcPct val="0"/>
              </a:spcAft>
              <a:defRPr sz="2400" kern="1200">
                <a:solidFill>
                  <a:schemeClr val="tx1"/>
                </a:solidFill>
                <a:latin typeface="Arial" charset="0"/>
                <a:ea typeface="ＭＳ Ｐゴシック" pitchFamily="34" charset="-128"/>
                <a:cs typeface="Arial" charset="0"/>
              </a:defRPr>
            </a:lvl8pPr>
            <a:lvl9pPr marL="3886200" indent="-228600" algn="l" defTabSz="912365" rtl="0" eaLnBrk="0" fontAlgn="base" latinLnBrk="0" hangingPunct="0">
              <a:spcBef>
                <a:spcPct val="0"/>
              </a:spcBef>
              <a:spcAft>
                <a:spcPct val="0"/>
              </a:spcAft>
              <a:defRPr sz="2400" kern="1200">
                <a:solidFill>
                  <a:schemeClr val="tx1"/>
                </a:solidFill>
                <a:latin typeface="Arial" charset="0"/>
                <a:ea typeface="ＭＳ Ｐゴシック" pitchFamily="34" charset="-128"/>
                <a:cs typeface="Arial" charset="0"/>
              </a:defRPr>
            </a:lvl9pPr>
          </a:lstStyle>
          <a:p>
            <a:pPr algn="ctr" eaLnBrk="1" hangingPunct="1"/>
            <a:r>
              <a:rPr lang="en-US" sz="1000" b="1" dirty="0"/>
              <a:t>DISTRIBUTION STATEMENT A:  </a:t>
            </a:r>
            <a:r>
              <a:rPr lang="en-US" sz="1000" dirty="0"/>
              <a:t>Approved for Public Release; distribution is Unlimited</a:t>
            </a:r>
          </a:p>
        </p:txBody>
      </p:sp>
      <p:sp>
        <p:nvSpPr>
          <p:cNvPr id="9" name="TextBox 8"/>
          <p:cNvSpPr txBox="1"/>
          <p:nvPr/>
        </p:nvSpPr>
        <p:spPr>
          <a:xfrm>
            <a:off x="287865" y="1116188"/>
            <a:ext cx="8537385" cy="369332"/>
          </a:xfrm>
          <a:prstGeom prst="rect">
            <a:avLst/>
          </a:prstGeom>
          <a:noFill/>
        </p:spPr>
        <p:txBody>
          <a:bodyPr wrap="square" rtlCol="0">
            <a:spAutoFit/>
          </a:bodyPr>
          <a:lstStyle/>
          <a:p>
            <a:pPr algn="ctr"/>
            <a:r>
              <a:rPr lang="en-US" b="1" dirty="0"/>
              <a:t>UTIC OTA Contracts and Family of Systems MAC Orders</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4244499530"/>
              </p:ext>
            </p:extLst>
          </p:nvPr>
        </p:nvGraphicFramePr>
        <p:xfrm>
          <a:off x="755224" y="1564362"/>
          <a:ext cx="7656855" cy="4124960"/>
        </p:xfrm>
        <a:graphic>
          <a:graphicData uri="http://schemas.openxmlformats.org/drawingml/2006/table">
            <a:tbl>
              <a:tblPr firstRow="1" bandRow="1">
                <a:tableStyleId>{5C22544A-7EE6-4342-B048-85BDC9FD1C3A}</a:tableStyleId>
              </a:tblPr>
              <a:tblGrid>
                <a:gridCol w="1879601">
                  <a:extLst>
                    <a:ext uri="{9D8B030D-6E8A-4147-A177-3AD203B41FA5}">
                      <a16:colId xmlns:a16="http://schemas.microsoft.com/office/drawing/2014/main" val="1540670062"/>
                    </a:ext>
                  </a:extLst>
                </a:gridCol>
                <a:gridCol w="1183141">
                  <a:extLst>
                    <a:ext uri="{9D8B030D-6E8A-4147-A177-3AD203B41FA5}">
                      <a16:colId xmlns:a16="http://schemas.microsoft.com/office/drawing/2014/main" val="2563255077"/>
                    </a:ext>
                  </a:extLst>
                </a:gridCol>
                <a:gridCol w="1531371">
                  <a:extLst>
                    <a:ext uri="{9D8B030D-6E8A-4147-A177-3AD203B41FA5}">
                      <a16:colId xmlns:a16="http://schemas.microsoft.com/office/drawing/2014/main" val="502950612"/>
                    </a:ext>
                  </a:extLst>
                </a:gridCol>
                <a:gridCol w="1531371">
                  <a:extLst>
                    <a:ext uri="{9D8B030D-6E8A-4147-A177-3AD203B41FA5}">
                      <a16:colId xmlns:a16="http://schemas.microsoft.com/office/drawing/2014/main" val="2325168908"/>
                    </a:ext>
                  </a:extLst>
                </a:gridCol>
                <a:gridCol w="1531371">
                  <a:extLst>
                    <a:ext uri="{9D8B030D-6E8A-4147-A177-3AD203B41FA5}">
                      <a16:colId xmlns:a16="http://schemas.microsoft.com/office/drawing/2014/main" val="4241343494"/>
                    </a:ext>
                  </a:extLst>
                </a:gridCol>
              </a:tblGrid>
              <a:tr h="370840">
                <a:tc>
                  <a:txBody>
                    <a:bodyPr/>
                    <a:lstStyle/>
                    <a:p>
                      <a:pPr algn="ctr"/>
                      <a:r>
                        <a:rPr lang="en-US" dirty="0"/>
                        <a:t>Contract</a:t>
                      </a:r>
                    </a:p>
                  </a:txBody>
                  <a:tcPr anchor="ctr"/>
                </a:tc>
                <a:tc>
                  <a:txBody>
                    <a:bodyPr/>
                    <a:lstStyle/>
                    <a:p>
                      <a:pPr algn="ctr"/>
                      <a:r>
                        <a:rPr lang="en-US" dirty="0"/>
                        <a:t>Type</a:t>
                      </a:r>
                    </a:p>
                  </a:txBody>
                  <a:tcPr anchor="ctr"/>
                </a:tc>
                <a:tc>
                  <a:txBody>
                    <a:bodyPr/>
                    <a:lstStyle/>
                    <a:p>
                      <a:pPr algn="ctr"/>
                      <a:r>
                        <a:rPr lang="en-US" dirty="0"/>
                        <a:t>Scope</a:t>
                      </a:r>
                    </a:p>
                  </a:txBody>
                  <a:tcPr anchor="ctr"/>
                </a:tc>
                <a:tc>
                  <a:txBody>
                    <a:bodyPr/>
                    <a:lstStyle/>
                    <a:p>
                      <a:pPr algn="ctr"/>
                      <a:r>
                        <a:rPr lang="en-US" dirty="0" err="1"/>
                        <a:t>PoP</a:t>
                      </a:r>
                      <a:r>
                        <a:rPr lang="en-US" dirty="0"/>
                        <a:t> w/ options</a:t>
                      </a:r>
                    </a:p>
                  </a:txBody>
                  <a:tcPr anchor="ctr"/>
                </a:tc>
                <a:tc>
                  <a:txBody>
                    <a:bodyPr/>
                    <a:lstStyle/>
                    <a:p>
                      <a:pPr algn="ctr"/>
                      <a:r>
                        <a:rPr lang="en-US" dirty="0"/>
                        <a:t>Projected RFP</a:t>
                      </a:r>
                    </a:p>
                  </a:txBody>
                  <a:tcPr anchor="ctr"/>
                </a:tc>
                <a:extLst>
                  <a:ext uri="{0D108BD9-81ED-4DB2-BD59-A6C34878D82A}">
                    <a16:rowId xmlns:a16="http://schemas.microsoft.com/office/drawing/2014/main" val="86200203"/>
                  </a:ext>
                </a:extLst>
              </a:tr>
              <a:tr h="370840">
                <a:tc>
                  <a:txBody>
                    <a:bodyPr/>
                    <a:lstStyle/>
                    <a:p>
                      <a:pPr algn="ctr"/>
                      <a:r>
                        <a:rPr lang="en-US" dirty="0"/>
                        <a:t>MK 48 MOD 9</a:t>
                      </a:r>
                    </a:p>
                  </a:txBody>
                  <a:tcPr anchor="ctr"/>
                </a:tc>
                <a:tc>
                  <a:txBody>
                    <a:bodyPr/>
                    <a:lstStyle/>
                    <a:p>
                      <a:pPr algn="ctr"/>
                      <a:r>
                        <a:rPr lang="en-US" dirty="0"/>
                        <a:t>UTIC OTA</a:t>
                      </a:r>
                    </a:p>
                  </a:txBody>
                  <a:tcPr anchor="ctr"/>
                </a:tc>
                <a:tc>
                  <a:txBody>
                    <a:bodyPr/>
                    <a:lstStyle/>
                    <a:p>
                      <a:pPr algn="ctr"/>
                      <a:r>
                        <a:rPr lang="en-US" dirty="0"/>
                        <a:t>$140-160M</a:t>
                      </a:r>
                    </a:p>
                  </a:txBody>
                  <a:tcPr anchor="ctr"/>
                </a:tc>
                <a:tc>
                  <a:txBody>
                    <a:bodyPr/>
                    <a:lstStyle/>
                    <a:p>
                      <a:pPr algn="ctr"/>
                      <a:r>
                        <a:rPr lang="en-US" dirty="0"/>
                        <a:t>Five years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FY25 Q2</a:t>
                      </a:r>
                    </a:p>
                  </a:txBody>
                  <a:tcPr anchor="ctr"/>
                </a:tc>
                <a:extLst>
                  <a:ext uri="{0D108BD9-81ED-4DB2-BD59-A6C34878D82A}">
                    <a16:rowId xmlns:a16="http://schemas.microsoft.com/office/drawing/2014/main" val="2533160494"/>
                  </a:ext>
                </a:extLst>
              </a:tr>
              <a:tr h="370840">
                <a:tc>
                  <a:txBody>
                    <a:bodyPr/>
                    <a:lstStyle/>
                    <a:p>
                      <a:pPr algn="ctr"/>
                      <a:r>
                        <a:rPr lang="en-US" dirty="0"/>
                        <a:t>ADC MK6 Defiant </a:t>
                      </a:r>
                    </a:p>
                  </a:txBody>
                  <a:tcPr anchor="ctr"/>
                </a:tc>
                <a:tc>
                  <a:txBody>
                    <a:bodyPr/>
                    <a:lstStyle/>
                    <a:p>
                      <a:pPr algn="ctr"/>
                      <a:r>
                        <a:rPr lang="en-US" dirty="0"/>
                        <a:t>UTIC OTA</a:t>
                      </a:r>
                    </a:p>
                  </a:txBody>
                  <a:tcPr anchor="ctr"/>
                </a:tc>
                <a:tc>
                  <a:txBody>
                    <a:bodyPr/>
                    <a:lstStyle/>
                    <a:p>
                      <a:pPr algn="ctr"/>
                      <a:r>
                        <a:rPr lang="en-US" dirty="0"/>
                        <a:t>$20-30M</a:t>
                      </a:r>
                    </a:p>
                  </a:txBody>
                  <a:tcPr anchor="ctr"/>
                </a:tc>
                <a:tc>
                  <a:txBody>
                    <a:bodyPr/>
                    <a:lstStyle/>
                    <a:p>
                      <a:pPr algn="ctr"/>
                      <a:r>
                        <a:rPr lang="en-US" dirty="0"/>
                        <a:t>Five Years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FY25 Q1</a:t>
                      </a:r>
                    </a:p>
                  </a:txBody>
                  <a:tcPr anchor="ctr"/>
                </a:tc>
                <a:extLst>
                  <a:ext uri="{0D108BD9-81ED-4DB2-BD59-A6C34878D82A}">
                    <a16:rowId xmlns:a16="http://schemas.microsoft.com/office/drawing/2014/main" val="787240770"/>
                  </a:ext>
                </a:extLst>
              </a:tr>
              <a:tr h="370840">
                <a:tc>
                  <a:txBody>
                    <a:bodyPr/>
                    <a:lstStyle/>
                    <a:p>
                      <a:pPr algn="ctr"/>
                      <a:r>
                        <a:rPr lang="en-US" dirty="0"/>
                        <a:t>Otto Fuel 2 Test Bed Engine</a:t>
                      </a:r>
                    </a:p>
                  </a:txBody>
                  <a:tcPr anchor="ctr"/>
                </a:tc>
                <a:tc>
                  <a:txBody>
                    <a:bodyPr/>
                    <a:lstStyle/>
                    <a:p>
                      <a:pPr algn="ctr"/>
                      <a:r>
                        <a:rPr lang="en-US" dirty="0"/>
                        <a:t>UTIC OTA</a:t>
                      </a:r>
                    </a:p>
                  </a:txBody>
                  <a:tcPr anchor="ctr"/>
                </a:tc>
                <a:tc>
                  <a:txBody>
                    <a:bodyPr/>
                    <a:lstStyle/>
                    <a:p>
                      <a:pPr algn="ctr"/>
                      <a:r>
                        <a:rPr lang="en-US" dirty="0"/>
                        <a:t>$900-950K</a:t>
                      </a:r>
                    </a:p>
                  </a:txBody>
                  <a:tcPr anchor="ctr"/>
                </a:tc>
                <a:tc>
                  <a:txBody>
                    <a:bodyPr/>
                    <a:lstStyle/>
                    <a:p>
                      <a:pPr algn="ctr"/>
                      <a:r>
                        <a:rPr lang="en-US" dirty="0"/>
                        <a:t>Five Years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FY25 Q2</a:t>
                      </a:r>
                    </a:p>
                  </a:txBody>
                  <a:tcPr anchor="ctr"/>
                </a:tc>
                <a:extLst>
                  <a:ext uri="{0D108BD9-81ED-4DB2-BD59-A6C34878D82A}">
                    <a16:rowId xmlns:a16="http://schemas.microsoft.com/office/drawing/2014/main" val="374344347"/>
                  </a:ext>
                </a:extLst>
              </a:tr>
              <a:tr h="370840">
                <a:tc>
                  <a:txBody>
                    <a:bodyPr/>
                    <a:lstStyle/>
                    <a:p>
                      <a:pPr algn="ctr"/>
                      <a:r>
                        <a:rPr lang="en-US" dirty="0"/>
                        <a:t>Tuning Box Test manufacture &amp; install</a:t>
                      </a:r>
                    </a:p>
                  </a:txBody>
                  <a:tcPr anchor="ctr"/>
                </a:tc>
                <a:tc>
                  <a:txBody>
                    <a:bodyPr/>
                    <a:lstStyle/>
                    <a:p>
                      <a:pPr algn="ctr"/>
                      <a:r>
                        <a:rPr lang="en-US" dirty="0" err="1">
                          <a:solidFill>
                            <a:schemeClr val="tx1"/>
                          </a:solidFill>
                        </a:rPr>
                        <a:t>FoS</a:t>
                      </a:r>
                      <a:r>
                        <a:rPr lang="en-US" dirty="0">
                          <a:solidFill>
                            <a:schemeClr val="tx1"/>
                          </a:solidFill>
                        </a:rPr>
                        <a:t> MAC</a:t>
                      </a:r>
                    </a:p>
                    <a:p>
                      <a:pPr algn="ctr"/>
                      <a:r>
                        <a:rPr lang="en-US" sz="1200" dirty="0">
                          <a:solidFill>
                            <a:schemeClr val="tx1"/>
                          </a:solidFill>
                        </a:rPr>
                        <a:t>(Ancillary &amp; Test Equipment)</a:t>
                      </a:r>
                    </a:p>
                  </a:txBody>
                  <a:tcPr anchor="ctr"/>
                </a:tc>
                <a:tc>
                  <a:txBody>
                    <a:bodyPr/>
                    <a:lstStyle/>
                    <a:p>
                      <a:pPr algn="ctr"/>
                      <a:r>
                        <a:rPr lang="en-US" dirty="0"/>
                        <a:t>$500K</a:t>
                      </a:r>
                    </a:p>
                  </a:txBody>
                  <a:tcPr anchor="ctr"/>
                </a:tc>
                <a:tc>
                  <a:txBody>
                    <a:bodyPr/>
                    <a:lstStyle/>
                    <a:p>
                      <a:pPr algn="ctr"/>
                      <a:r>
                        <a:rPr lang="en-US" dirty="0"/>
                        <a:t>TBD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FY25 Q2</a:t>
                      </a:r>
                    </a:p>
                  </a:txBody>
                  <a:tcPr anchor="ctr"/>
                </a:tc>
                <a:extLst>
                  <a:ext uri="{0D108BD9-81ED-4DB2-BD59-A6C34878D82A}">
                    <a16:rowId xmlns:a16="http://schemas.microsoft.com/office/drawing/2014/main" val="2765236538"/>
                  </a:ext>
                </a:extLst>
              </a:tr>
              <a:tr h="370840">
                <a:tc>
                  <a:txBody>
                    <a:bodyPr/>
                    <a:lstStyle/>
                    <a:p>
                      <a:pPr algn="ctr"/>
                      <a:r>
                        <a:rPr lang="en-US" dirty="0"/>
                        <a:t>Warhead Add-On Sensor Warhead Electronic System Test Set (WWTS)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err="1">
                          <a:solidFill>
                            <a:schemeClr val="tx1"/>
                          </a:solidFill>
                        </a:rPr>
                        <a:t>FoS</a:t>
                      </a:r>
                      <a:r>
                        <a:rPr lang="en-US" dirty="0">
                          <a:solidFill>
                            <a:schemeClr val="tx1"/>
                          </a:solidFill>
                        </a:rPr>
                        <a:t> MAC </a:t>
                      </a:r>
                      <a:r>
                        <a:rPr lang="en-US" sz="1200" dirty="0">
                          <a:solidFill>
                            <a:schemeClr val="tx1"/>
                          </a:solidFill>
                        </a:rPr>
                        <a:t>(Ancillary &amp; Test Equipment)</a:t>
                      </a:r>
                      <a:endParaRPr lang="en-US" sz="1800" dirty="0">
                        <a:solidFill>
                          <a:schemeClr val="tx1"/>
                        </a:solidFill>
                      </a:endParaRPr>
                    </a:p>
                  </a:txBody>
                  <a:tcPr anchor="ctr"/>
                </a:tc>
                <a:tc>
                  <a:txBody>
                    <a:bodyPr/>
                    <a:lstStyle/>
                    <a:p>
                      <a:pPr algn="ctr"/>
                      <a:r>
                        <a:rPr lang="en-US" dirty="0"/>
                        <a:t>$2-4M</a:t>
                      </a:r>
                    </a:p>
                  </a:txBody>
                  <a:tcPr anchor="ctr"/>
                </a:tc>
                <a:tc>
                  <a:txBody>
                    <a:bodyPr/>
                    <a:lstStyle/>
                    <a:p>
                      <a:pPr algn="ctr"/>
                      <a:r>
                        <a:rPr lang="en-US" dirty="0"/>
                        <a:t>TBD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TBD</a:t>
                      </a:r>
                    </a:p>
                  </a:txBody>
                  <a:tcPr anchor="ctr"/>
                </a:tc>
                <a:extLst>
                  <a:ext uri="{0D108BD9-81ED-4DB2-BD59-A6C34878D82A}">
                    <a16:rowId xmlns:a16="http://schemas.microsoft.com/office/drawing/2014/main" val="1711929821"/>
                  </a:ext>
                </a:extLst>
              </a:tr>
            </a:tbl>
          </a:graphicData>
        </a:graphic>
      </p:graphicFrame>
      <p:sp>
        <p:nvSpPr>
          <p:cNvPr id="2" name="Text Box 9">
            <a:extLst>
              <a:ext uri="{FF2B5EF4-FFF2-40B4-BE49-F238E27FC236}">
                <a16:creationId xmlns:a16="http://schemas.microsoft.com/office/drawing/2014/main" id="{14AB2C78-C9FA-CE98-3851-B9ACE1E3A212}"/>
              </a:ext>
            </a:extLst>
          </p:cNvPr>
          <p:cNvSpPr txBox="1">
            <a:spLocks noChangeArrowheads="1"/>
          </p:cNvSpPr>
          <p:nvPr/>
        </p:nvSpPr>
        <p:spPr bwMode="auto">
          <a:xfrm>
            <a:off x="152400" y="5980001"/>
            <a:ext cx="8813872" cy="369332"/>
          </a:xfrm>
          <a:prstGeom prst="rect">
            <a:avLst/>
          </a:prstGeom>
          <a:solidFill>
            <a:srgbClr val="FFCB1D"/>
          </a:solidFill>
          <a:ln w="9525">
            <a:noFill/>
            <a:miter lim="800000"/>
            <a:headEnd/>
            <a:tailEnd/>
          </a:ln>
          <a:scene3d>
            <a:camera prst="orthographicFront"/>
            <a:lightRig rig="threePt" dir="t"/>
          </a:scene3d>
          <a:sp3d>
            <a:bevelT/>
          </a:sp3d>
        </p:spPr>
        <p:txBody>
          <a:bodyPr wrap="square">
            <a:spAutoFit/>
          </a:bodyPr>
          <a:lstStyle/>
          <a:p>
            <a:pPr algn="ctr" fontAlgn="base">
              <a:spcBef>
                <a:spcPct val="50000"/>
              </a:spcBef>
              <a:spcAft>
                <a:spcPct val="0"/>
              </a:spcAft>
            </a:pPr>
            <a:r>
              <a:rPr lang="en-US" i="1" dirty="0">
                <a:solidFill>
                  <a:srgbClr val="0000CC"/>
                </a:solidFill>
                <a:ea typeface="ＭＳ Ｐゴシック" pitchFamily="-44" charset="-128"/>
                <a:cs typeface="Arial" charset="0"/>
              </a:rPr>
              <a:t>Pursuing a Follow-On MAC: Longer Period of Performance / Higher Ceiling </a:t>
            </a:r>
          </a:p>
        </p:txBody>
      </p:sp>
    </p:spTree>
    <p:extLst>
      <p:ext uri="{BB962C8B-B14F-4D97-AF65-F5344CB8AC3E}">
        <p14:creationId xmlns:p14="http://schemas.microsoft.com/office/powerpoint/2010/main" val="2845065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txBox="1">
            <a:spLocks/>
          </p:cNvSpPr>
          <p:nvPr/>
        </p:nvSpPr>
        <p:spPr bwMode="auto">
          <a:xfrm>
            <a:off x="995680" y="131668"/>
            <a:ext cx="7856665" cy="35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fontAlgn="base">
              <a:spcBef>
                <a:spcPct val="0"/>
              </a:spcBef>
              <a:spcAft>
                <a:spcPct val="0"/>
              </a:spcAft>
            </a:pPr>
            <a:endParaRPr lang="en-US" sz="2800" b="1" dirty="0">
              <a:effectLst>
                <a:outerShdw blurRad="38100" dist="38100" dir="2700000" algn="tl">
                  <a:srgbClr val="000000">
                    <a:alpha val="43137"/>
                  </a:srgbClr>
                </a:outerShdw>
              </a:effectLst>
              <a:latin typeface="+mj-lt"/>
              <a:ea typeface="+mj-ea"/>
              <a:cs typeface="+mj-cs"/>
            </a:endParaRPr>
          </a:p>
        </p:txBody>
      </p:sp>
      <p:sp>
        <p:nvSpPr>
          <p:cNvPr id="3" name="TextBox 2"/>
          <p:cNvSpPr txBox="1"/>
          <p:nvPr/>
        </p:nvSpPr>
        <p:spPr>
          <a:xfrm>
            <a:off x="314960" y="2628056"/>
            <a:ext cx="8537385" cy="707886"/>
          </a:xfrm>
          <a:prstGeom prst="rect">
            <a:avLst/>
          </a:prstGeom>
          <a:noFill/>
        </p:spPr>
        <p:txBody>
          <a:bodyPr wrap="square" rtlCol="0">
            <a:spAutoFit/>
          </a:bodyPr>
          <a:lstStyle/>
          <a:p>
            <a:pPr algn="ctr"/>
            <a:r>
              <a:rPr lang="en-US" sz="4000" b="1" dirty="0"/>
              <a:t>Questions?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986" y="101189"/>
            <a:ext cx="581286" cy="670972"/>
          </a:xfrm>
          <a:prstGeom prst="rect">
            <a:avLst/>
          </a:prstGeom>
        </p:spPr>
      </p:pic>
      <p:sp>
        <p:nvSpPr>
          <p:cNvPr id="2" name="Slide Number Placeholder 1"/>
          <p:cNvSpPr>
            <a:spLocks noGrp="1"/>
          </p:cNvSpPr>
          <p:nvPr>
            <p:ph type="sldNum" sz="quarter" idx="12"/>
          </p:nvPr>
        </p:nvSpPr>
        <p:spPr/>
        <p:txBody>
          <a:bodyPr/>
          <a:lstStyle/>
          <a:p>
            <a:pPr>
              <a:defRPr/>
            </a:pPr>
            <a:fld id="{B7012071-428C-40C5-80FE-93F825919984}" type="slidenum">
              <a:rPr lang="en-US" smtClean="0"/>
              <a:pPr>
                <a:defRPr/>
              </a:pPr>
              <a:t>15</a:t>
            </a:fld>
            <a:endParaRPr lang="en-US" dirty="0"/>
          </a:p>
        </p:txBody>
      </p:sp>
    </p:spTree>
    <p:extLst>
      <p:ext uri="{BB962C8B-B14F-4D97-AF65-F5344CB8AC3E}">
        <p14:creationId xmlns:p14="http://schemas.microsoft.com/office/powerpoint/2010/main" val="2703463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txBox="1">
            <a:spLocks/>
          </p:cNvSpPr>
          <p:nvPr/>
        </p:nvSpPr>
        <p:spPr bwMode="auto">
          <a:xfrm>
            <a:off x="655319" y="165535"/>
            <a:ext cx="7856665" cy="35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fontAlgn="base">
              <a:spcBef>
                <a:spcPct val="0"/>
              </a:spcBef>
              <a:spcAft>
                <a:spcPct val="0"/>
              </a:spcAft>
            </a:pPr>
            <a:r>
              <a:rPr lang="en-US" sz="2800" b="1" dirty="0">
                <a:effectLst>
                  <a:outerShdw blurRad="38100" dist="38100" dir="2700000" algn="tl">
                    <a:srgbClr val="000000">
                      <a:alpha val="43137"/>
                    </a:srgbClr>
                  </a:outerShdw>
                </a:effectLst>
                <a:latin typeface="+mj-lt"/>
                <a:ea typeface="+mj-ea"/>
                <a:cs typeface="+mj-cs"/>
              </a:rPr>
              <a:t>Presentation Outline</a:t>
            </a:r>
          </a:p>
        </p:txBody>
      </p:sp>
      <p:sp>
        <p:nvSpPr>
          <p:cNvPr id="3" name="TextBox 2"/>
          <p:cNvSpPr txBox="1"/>
          <p:nvPr/>
        </p:nvSpPr>
        <p:spPr>
          <a:xfrm>
            <a:off x="314960" y="984087"/>
            <a:ext cx="8537385" cy="3447098"/>
          </a:xfrm>
          <a:prstGeom prst="rect">
            <a:avLst/>
          </a:prstGeom>
          <a:noFill/>
        </p:spPr>
        <p:txBody>
          <a:bodyPr wrap="square" rtlCol="0">
            <a:spAutoFit/>
          </a:bodyPr>
          <a:lstStyle/>
          <a:p>
            <a:r>
              <a:rPr lang="en-US" sz="2800" b="1" dirty="0"/>
              <a:t>Department Leadership Overview</a:t>
            </a:r>
          </a:p>
          <a:p>
            <a:r>
              <a:rPr lang="en-US" sz="2000" dirty="0"/>
              <a:t>    Mission &amp; Vision</a:t>
            </a:r>
          </a:p>
          <a:p>
            <a:r>
              <a:rPr lang="en-US" sz="2000" dirty="0"/>
              <a:t>    Products</a:t>
            </a:r>
          </a:p>
          <a:p>
            <a:r>
              <a:rPr lang="en-US" sz="2000" dirty="0"/>
              <a:t>    Organization / Department Resources</a:t>
            </a:r>
          </a:p>
          <a:p>
            <a:r>
              <a:rPr lang="en-US" sz="2000" dirty="0"/>
              <a:t>    Customers &amp; Funding Projections</a:t>
            </a:r>
          </a:p>
          <a:p>
            <a:r>
              <a:rPr lang="en-US" sz="2000" dirty="0"/>
              <a:t>    Leadership Thoughts &amp; Outlook</a:t>
            </a:r>
          </a:p>
          <a:p>
            <a:endParaRPr lang="en-US" sz="1400" dirty="0"/>
          </a:p>
          <a:p>
            <a:r>
              <a:rPr lang="en-US" sz="2800" b="1" dirty="0"/>
              <a:t>Code 85 Projected Contract Details</a:t>
            </a:r>
            <a:r>
              <a:rPr lang="en-US" sz="3200" b="1" dirty="0"/>
              <a:t> </a:t>
            </a:r>
          </a:p>
          <a:p>
            <a:r>
              <a:rPr lang="en-US" sz="2000" dirty="0"/>
              <a:t>    Contracts Details </a:t>
            </a:r>
          </a:p>
          <a:p>
            <a:r>
              <a:rPr lang="en-US" sz="2000" dirty="0"/>
              <a:t>    Questions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986" y="101189"/>
            <a:ext cx="581286" cy="670972"/>
          </a:xfrm>
          <a:prstGeom prst="rect">
            <a:avLst/>
          </a:prstGeom>
        </p:spPr>
      </p:pic>
      <p:sp>
        <p:nvSpPr>
          <p:cNvPr id="2" name="Slide Number Placeholder 1"/>
          <p:cNvSpPr>
            <a:spLocks noGrp="1"/>
          </p:cNvSpPr>
          <p:nvPr>
            <p:ph type="sldNum" sz="quarter" idx="12"/>
          </p:nvPr>
        </p:nvSpPr>
        <p:spPr/>
        <p:txBody>
          <a:bodyPr/>
          <a:lstStyle/>
          <a:p>
            <a:pPr>
              <a:defRPr/>
            </a:pPr>
            <a:fld id="{B7012071-428C-40C5-80FE-93F825919984}" type="slidenum">
              <a:rPr lang="en-US" smtClean="0"/>
              <a:pPr>
                <a:defRPr/>
              </a:pPr>
              <a:t>2</a:t>
            </a:fld>
            <a:endParaRPr lang="en-US" dirty="0"/>
          </a:p>
        </p:txBody>
      </p:sp>
      <p:sp>
        <p:nvSpPr>
          <p:cNvPr id="6" name="Footer Placeholder 1"/>
          <p:cNvSpPr txBox="1">
            <a:spLocks/>
          </p:cNvSpPr>
          <p:nvPr/>
        </p:nvSpPr>
        <p:spPr bwMode="auto">
          <a:xfrm>
            <a:off x="2030952" y="6492875"/>
            <a:ext cx="5105400" cy="35408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470" tIns="43235" rIns="86470" bIns="43235"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1pPr>
            <a:lvl2pPr marL="742950" indent="-285750"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2pPr>
            <a:lvl3pPr marL="11430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3pPr>
            <a:lvl4pPr marL="16002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4pPr>
            <a:lvl5pPr marL="20574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5pPr>
            <a:lvl6pPr marL="2514600" indent="-228600" algn="l" defTabSz="912365" rtl="0" eaLnBrk="0" fontAlgn="base" latinLnBrk="0" hangingPunct="0">
              <a:spcBef>
                <a:spcPct val="0"/>
              </a:spcBef>
              <a:spcAft>
                <a:spcPct val="0"/>
              </a:spcAft>
              <a:defRPr sz="2400" kern="1200">
                <a:solidFill>
                  <a:schemeClr val="tx1"/>
                </a:solidFill>
                <a:latin typeface="Arial" charset="0"/>
                <a:ea typeface="ＭＳ Ｐゴシック" pitchFamily="34" charset="-128"/>
                <a:cs typeface="Arial" charset="0"/>
              </a:defRPr>
            </a:lvl6pPr>
            <a:lvl7pPr marL="2971800" indent="-228600" algn="l" defTabSz="912365" rtl="0" eaLnBrk="0" fontAlgn="base" latinLnBrk="0" hangingPunct="0">
              <a:spcBef>
                <a:spcPct val="0"/>
              </a:spcBef>
              <a:spcAft>
                <a:spcPct val="0"/>
              </a:spcAft>
              <a:defRPr sz="2400" kern="1200">
                <a:solidFill>
                  <a:schemeClr val="tx1"/>
                </a:solidFill>
                <a:latin typeface="Arial" charset="0"/>
                <a:ea typeface="ＭＳ Ｐゴシック" pitchFamily="34" charset="-128"/>
                <a:cs typeface="Arial" charset="0"/>
              </a:defRPr>
            </a:lvl7pPr>
            <a:lvl8pPr marL="3429000" indent="-228600" algn="l" defTabSz="912365" rtl="0" eaLnBrk="0" fontAlgn="base" latinLnBrk="0" hangingPunct="0">
              <a:spcBef>
                <a:spcPct val="0"/>
              </a:spcBef>
              <a:spcAft>
                <a:spcPct val="0"/>
              </a:spcAft>
              <a:defRPr sz="2400" kern="1200">
                <a:solidFill>
                  <a:schemeClr val="tx1"/>
                </a:solidFill>
                <a:latin typeface="Arial" charset="0"/>
                <a:ea typeface="ＭＳ Ｐゴシック" pitchFamily="34" charset="-128"/>
                <a:cs typeface="Arial" charset="0"/>
              </a:defRPr>
            </a:lvl8pPr>
            <a:lvl9pPr marL="3886200" indent="-228600" algn="l" defTabSz="912365" rtl="0" eaLnBrk="0" fontAlgn="base" latinLnBrk="0" hangingPunct="0">
              <a:spcBef>
                <a:spcPct val="0"/>
              </a:spcBef>
              <a:spcAft>
                <a:spcPct val="0"/>
              </a:spcAft>
              <a:defRPr sz="2400" kern="1200">
                <a:solidFill>
                  <a:schemeClr val="tx1"/>
                </a:solidFill>
                <a:latin typeface="Arial" charset="0"/>
                <a:ea typeface="ＭＳ Ｐゴシック" pitchFamily="34" charset="-128"/>
                <a:cs typeface="Arial" charset="0"/>
              </a:defRPr>
            </a:lvl9pPr>
          </a:lstStyle>
          <a:p>
            <a:pPr algn="ctr" eaLnBrk="1" hangingPunct="1"/>
            <a:r>
              <a:rPr lang="en-US" sz="1000" b="1" dirty="0"/>
              <a:t>DISTRIBUTION STATEMENT A:  </a:t>
            </a:r>
            <a:r>
              <a:rPr lang="en-US" sz="1000" dirty="0"/>
              <a:t>Approved for Public Release; distribution is Unlimited</a:t>
            </a:r>
          </a:p>
        </p:txBody>
      </p:sp>
      <p:sp>
        <p:nvSpPr>
          <p:cNvPr id="4" name="TextBox 3">
            <a:extLst>
              <a:ext uri="{FF2B5EF4-FFF2-40B4-BE49-F238E27FC236}">
                <a16:creationId xmlns:a16="http://schemas.microsoft.com/office/drawing/2014/main" id="{5164A665-2226-44D9-8B6D-19BD8EC9FF4B}"/>
              </a:ext>
            </a:extLst>
          </p:cNvPr>
          <p:cNvSpPr txBox="1"/>
          <p:nvPr/>
        </p:nvSpPr>
        <p:spPr>
          <a:xfrm>
            <a:off x="328021" y="988436"/>
            <a:ext cx="8537385" cy="3447098"/>
          </a:xfrm>
          <a:prstGeom prst="rect">
            <a:avLst/>
          </a:prstGeom>
          <a:noFill/>
        </p:spPr>
        <p:txBody>
          <a:bodyPr wrap="square" rtlCol="0">
            <a:spAutoFit/>
          </a:bodyPr>
          <a:lstStyle/>
          <a:p>
            <a:r>
              <a:rPr lang="en-US" sz="2800" b="1" dirty="0"/>
              <a:t>Department Leadership Overview</a:t>
            </a:r>
          </a:p>
          <a:p>
            <a:r>
              <a:rPr lang="en-US" sz="2000" dirty="0"/>
              <a:t>    Mission &amp; Vision</a:t>
            </a:r>
          </a:p>
          <a:p>
            <a:r>
              <a:rPr lang="en-US" sz="2000" dirty="0"/>
              <a:t>    Products</a:t>
            </a:r>
          </a:p>
          <a:p>
            <a:r>
              <a:rPr lang="en-US" sz="2000" dirty="0"/>
              <a:t>    Organization / Department Resources</a:t>
            </a:r>
          </a:p>
          <a:p>
            <a:r>
              <a:rPr lang="en-US" sz="2000" dirty="0"/>
              <a:t>    Customers &amp; Funding Projections</a:t>
            </a:r>
          </a:p>
          <a:p>
            <a:r>
              <a:rPr lang="en-US" sz="2000" dirty="0"/>
              <a:t>    Leadership Thoughts &amp; Outlook</a:t>
            </a:r>
          </a:p>
          <a:p>
            <a:endParaRPr lang="en-US" sz="1400" dirty="0"/>
          </a:p>
          <a:p>
            <a:r>
              <a:rPr lang="en-US" sz="2800" b="1" dirty="0"/>
              <a:t>Code 85 Projected Contract Details</a:t>
            </a:r>
            <a:r>
              <a:rPr lang="en-US" sz="3200" b="1" dirty="0"/>
              <a:t> </a:t>
            </a:r>
          </a:p>
          <a:p>
            <a:r>
              <a:rPr lang="en-US" sz="2000" dirty="0"/>
              <a:t>    Contracts Details </a:t>
            </a:r>
          </a:p>
          <a:p>
            <a:r>
              <a:rPr lang="en-US" sz="2000" dirty="0"/>
              <a:t>    Questions</a:t>
            </a:r>
          </a:p>
        </p:txBody>
      </p:sp>
    </p:spTree>
    <p:extLst>
      <p:ext uri="{BB962C8B-B14F-4D97-AF65-F5344CB8AC3E}">
        <p14:creationId xmlns:p14="http://schemas.microsoft.com/office/powerpoint/2010/main" val="3935986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txBox="1">
            <a:spLocks/>
          </p:cNvSpPr>
          <p:nvPr/>
        </p:nvSpPr>
        <p:spPr bwMode="auto">
          <a:xfrm>
            <a:off x="655319" y="138098"/>
            <a:ext cx="7856665" cy="35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fontAlgn="base">
              <a:spcBef>
                <a:spcPct val="0"/>
              </a:spcBef>
              <a:spcAft>
                <a:spcPct val="0"/>
              </a:spcAft>
            </a:pPr>
            <a:r>
              <a:rPr lang="en-US" sz="2800" b="1" dirty="0">
                <a:effectLst>
                  <a:outerShdw blurRad="38100" dist="38100" dir="2700000" algn="tl">
                    <a:srgbClr val="000000">
                      <a:alpha val="43137"/>
                    </a:srgbClr>
                  </a:outerShdw>
                </a:effectLst>
                <a:latin typeface="+mj-lt"/>
                <a:ea typeface="+mj-ea"/>
                <a:cs typeface="+mj-cs"/>
              </a:rPr>
              <a:t>Department Mission &amp; Vision</a:t>
            </a:r>
          </a:p>
        </p:txBody>
      </p:sp>
      <p:sp>
        <p:nvSpPr>
          <p:cNvPr id="3" name="TextBox 2"/>
          <p:cNvSpPr txBox="1"/>
          <p:nvPr/>
        </p:nvSpPr>
        <p:spPr>
          <a:xfrm>
            <a:off x="314960" y="1404834"/>
            <a:ext cx="8537385" cy="3631763"/>
          </a:xfrm>
          <a:prstGeom prst="rect">
            <a:avLst/>
          </a:prstGeom>
          <a:noFill/>
        </p:spPr>
        <p:txBody>
          <a:bodyPr wrap="square" rtlCol="0">
            <a:spAutoFit/>
          </a:bodyPr>
          <a:lstStyle/>
          <a:p>
            <a:pPr algn="ctr" defTabSz="910366" fontAlgn="base">
              <a:spcBef>
                <a:spcPct val="0"/>
              </a:spcBef>
              <a:spcAft>
                <a:spcPct val="0"/>
              </a:spcAft>
              <a:defRPr/>
            </a:pPr>
            <a:r>
              <a:rPr lang="en-US" sz="3200" b="1" i="1" dirty="0">
                <a:ln w="0"/>
                <a:effectLst>
                  <a:outerShdw blurRad="38100" dist="19050" dir="2700000" algn="tl" rotWithShape="0">
                    <a:schemeClr val="dk1">
                      <a:alpha val="40000"/>
                    </a:schemeClr>
                  </a:outerShdw>
                </a:effectLst>
                <a:cs typeface="Arial" charset="0"/>
              </a:rPr>
              <a:t>Mission</a:t>
            </a:r>
          </a:p>
          <a:p>
            <a:pPr algn="ctr" defTabSz="910366" fontAlgn="base">
              <a:spcBef>
                <a:spcPct val="0"/>
              </a:spcBef>
              <a:spcAft>
                <a:spcPct val="0"/>
              </a:spcAft>
              <a:defRPr/>
            </a:pPr>
            <a:endParaRPr lang="en-US" sz="400" i="1" dirty="0">
              <a:solidFill>
                <a:srgbClr val="000000"/>
              </a:solidFill>
              <a:effectLst>
                <a:outerShdw blurRad="38100" dist="38100" dir="2700000" algn="tl">
                  <a:srgbClr val="C0C0C0"/>
                </a:outerShdw>
              </a:effectLst>
              <a:cs typeface="Arial" charset="0"/>
            </a:endParaRPr>
          </a:p>
          <a:p>
            <a:pPr algn="ctr">
              <a:spcAft>
                <a:spcPts val="600"/>
              </a:spcAft>
            </a:pPr>
            <a:r>
              <a:rPr lang="en-US" sz="2000" b="1" i="1" dirty="0">
                <a:solidFill>
                  <a:srgbClr val="000000"/>
                </a:solidFill>
                <a:effectLst>
                  <a:outerShdw blurRad="38100" dist="38100" dir="2700000" algn="tl">
                    <a:srgbClr val="C0C0C0"/>
                  </a:outerShdw>
                </a:effectLst>
                <a:cs typeface="Arial" charset="0"/>
              </a:rPr>
              <a:t>“Provide integrated full spectrum undersea Weapon, Autonomous, and Defensive System solutions to the warfighter through technical expertise, cooperative innovation, engineering, and life cycle stewardship.”</a:t>
            </a:r>
          </a:p>
          <a:p>
            <a:pPr algn="ctr"/>
            <a:endParaRPr lang="en-US" sz="800" b="1" i="1" dirty="0">
              <a:solidFill>
                <a:srgbClr val="000000"/>
              </a:solidFill>
              <a:effectLst>
                <a:outerShdw blurRad="38100" dist="38100" dir="2700000" algn="tl">
                  <a:srgbClr val="C0C0C0"/>
                </a:outerShdw>
              </a:effectLst>
              <a:cs typeface="Arial" charset="0"/>
            </a:endParaRPr>
          </a:p>
          <a:p>
            <a:pPr algn="ctr" defTabSz="910366" fontAlgn="base">
              <a:spcBef>
                <a:spcPct val="0"/>
              </a:spcBef>
              <a:spcAft>
                <a:spcPct val="0"/>
              </a:spcAft>
              <a:defRPr/>
            </a:pPr>
            <a:r>
              <a:rPr lang="en-US" sz="3200" i="1" dirty="0">
                <a:ln w="0"/>
                <a:effectLst>
                  <a:outerShdw blurRad="38100" dist="19050" dir="2700000" algn="tl" rotWithShape="0">
                    <a:schemeClr val="dk1">
                      <a:alpha val="40000"/>
                    </a:schemeClr>
                  </a:outerShdw>
                </a:effectLst>
                <a:cs typeface="Arial" charset="0"/>
              </a:rPr>
              <a:t> </a:t>
            </a:r>
            <a:r>
              <a:rPr lang="en-US" sz="3200" b="1" i="1" dirty="0">
                <a:ln w="0"/>
                <a:effectLst>
                  <a:outerShdw blurRad="38100" dist="19050" dir="2700000" algn="tl" rotWithShape="0">
                    <a:schemeClr val="dk1">
                      <a:alpha val="40000"/>
                    </a:schemeClr>
                  </a:outerShdw>
                </a:effectLst>
                <a:cs typeface="Arial" charset="0"/>
              </a:rPr>
              <a:t>Vision</a:t>
            </a:r>
          </a:p>
          <a:p>
            <a:pPr algn="ctr"/>
            <a:endParaRPr lang="en-US" sz="400" i="1" dirty="0">
              <a:solidFill>
                <a:srgbClr val="000000"/>
              </a:solidFill>
              <a:effectLst>
                <a:outerShdw blurRad="38100" dist="38100" dir="2700000" algn="tl">
                  <a:srgbClr val="C0C0C0"/>
                </a:outerShdw>
              </a:effectLst>
              <a:cs typeface="Arial" charset="0"/>
            </a:endParaRPr>
          </a:p>
          <a:p>
            <a:pPr algn="ctr">
              <a:spcAft>
                <a:spcPts val="600"/>
              </a:spcAft>
            </a:pPr>
            <a:r>
              <a:rPr lang="en-US" sz="2000" b="1" i="1" dirty="0">
                <a:solidFill>
                  <a:srgbClr val="000000"/>
                </a:solidFill>
                <a:effectLst>
                  <a:outerShdw blurRad="38100" dist="38100" dir="2700000" algn="tl">
                    <a:srgbClr val="C0C0C0"/>
                  </a:outerShdw>
                </a:effectLst>
                <a:cs typeface="Arial" charset="0"/>
              </a:rPr>
              <a:t>“Undersea Dominance through superior Autonomous and Defensive Systems”</a:t>
            </a:r>
          </a:p>
          <a:p>
            <a:pPr algn="ctr"/>
            <a:endParaRPr lang="en-US" sz="800" b="1" i="1" dirty="0">
              <a:solidFill>
                <a:srgbClr val="000000"/>
              </a:solidFill>
              <a:effectLst>
                <a:outerShdw blurRad="38100" dist="38100" dir="2700000" algn="tl">
                  <a:srgbClr val="C0C0C0"/>
                </a:outerShdw>
              </a:effectLst>
              <a:cs typeface="Arial" charset="0"/>
            </a:endParaRPr>
          </a:p>
          <a:p>
            <a:pPr algn="ctr" defTabSz="910366" fontAlgn="base">
              <a:spcBef>
                <a:spcPct val="0"/>
              </a:spcBef>
              <a:spcAft>
                <a:spcPct val="0"/>
              </a:spcAft>
              <a:defRPr/>
            </a:pPr>
            <a:r>
              <a:rPr lang="en-US" sz="3200" b="1" i="1" dirty="0">
                <a:ln w="0"/>
                <a:effectLst>
                  <a:outerShdw blurRad="38100" dist="19050" dir="2700000" algn="tl" rotWithShape="0">
                    <a:schemeClr val="dk1">
                      <a:alpha val="40000"/>
                    </a:schemeClr>
                  </a:outerShdw>
                </a:effectLst>
                <a:cs typeface="Arial" charset="0"/>
              </a:rPr>
              <a:t>Philosophy</a:t>
            </a:r>
          </a:p>
          <a:p>
            <a:pPr algn="ctr"/>
            <a:r>
              <a:rPr lang="en-US" sz="2000" b="1" i="1" dirty="0">
                <a:solidFill>
                  <a:srgbClr val="000000"/>
                </a:solidFill>
                <a:effectLst>
                  <a:outerShdw blurRad="38100" dist="38100" dir="2700000" algn="tl">
                    <a:srgbClr val="C0C0C0"/>
                  </a:outerShdw>
                </a:effectLst>
                <a:cs typeface="Arial" charset="0"/>
              </a:rPr>
              <a:t>“Operate with Excellence; Commit to Success”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986" y="101189"/>
            <a:ext cx="581286" cy="670972"/>
          </a:xfrm>
          <a:prstGeom prst="rect">
            <a:avLst/>
          </a:prstGeom>
        </p:spPr>
      </p:pic>
      <p:sp>
        <p:nvSpPr>
          <p:cNvPr id="2" name="Slide Number Placeholder 1"/>
          <p:cNvSpPr>
            <a:spLocks noGrp="1"/>
          </p:cNvSpPr>
          <p:nvPr>
            <p:ph type="sldNum" sz="quarter" idx="12"/>
          </p:nvPr>
        </p:nvSpPr>
        <p:spPr/>
        <p:txBody>
          <a:bodyPr/>
          <a:lstStyle/>
          <a:p>
            <a:pPr>
              <a:defRPr/>
            </a:pPr>
            <a:fld id="{B7012071-428C-40C5-80FE-93F825919984}" type="slidenum">
              <a:rPr lang="en-US" smtClean="0"/>
              <a:pPr>
                <a:defRPr/>
              </a:pPr>
              <a:t>3</a:t>
            </a:fld>
            <a:endParaRPr lang="en-US" dirty="0"/>
          </a:p>
        </p:txBody>
      </p:sp>
      <p:sp>
        <p:nvSpPr>
          <p:cNvPr id="6" name="Footer Placeholder 1"/>
          <p:cNvSpPr txBox="1">
            <a:spLocks/>
          </p:cNvSpPr>
          <p:nvPr/>
        </p:nvSpPr>
        <p:spPr bwMode="auto">
          <a:xfrm>
            <a:off x="2030952" y="6492875"/>
            <a:ext cx="5105400" cy="35408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470" tIns="43235" rIns="86470" bIns="43235"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1pPr>
            <a:lvl2pPr marL="742950" indent="-285750"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2pPr>
            <a:lvl3pPr marL="11430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3pPr>
            <a:lvl4pPr marL="16002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4pPr>
            <a:lvl5pPr marL="20574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5pPr>
            <a:lvl6pPr marL="2514600" indent="-228600" algn="l" defTabSz="912365" rtl="0" eaLnBrk="0" fontAlgn="base" latinLnBrk="0" hangingPunct="0">
              <a:spcBef>
                <a:spcPct val="0"/>
              </a:spcBef>
              <a:spcAft>
                <a:spcPct val="0"/>
              </a:spcAft>
              <a:defRPr sz="2400" kern="1200">
                <a:solidFill>
                  <a:schemeClr val="tx1"/>
                </a:solidFill>
                <a:latin typeface="Arial" charset="0"/>
                <a:ea typeface="ＭＳ Ｐゴシック" pitchFamily="34" charset="-128"/>
                <a:cs typeface="Arial" charset="0"/>
              </a:defRPr>
            </a:lvl6pPr>
            <a:lvl7pPr marL="2971800" indent="-228600" algn="l" defTabSz="912365" rtl="0" eaLnBrk="0" fontAlgn="base" latinLnBrk="0" hangingPunct="0">
              <a:spcBef>
                <a:spcPct val="0"/>
              </a:spcBef>
              <a:spcAft>
                <a:spcPct val="0"/>
              </a:spcAft>
              <a:defRPr sz="2400" kern="1200">
                <a:solidFill>
                  <a:schemeClr val="tx1"/>
                </a:solidFill>
                <a:latin typeface="Arial" charset="0"/>
                <a:ea typeface="ＭＳ Ｐゴシック" pitchFamily="34" charset="-128"/>
                <a:cs typeface="Arial" charset="0"/>
              </a:defRPr>
            </a:lvl7pPr>
            <a:lvl8pPr marL="3429000" indent="-228600" algn="l" defTabSz="912365" rtl="0" eaLnBrk="0" fontAlgn="base" latinLnBrk="0" hangingPunct="0">
              <a:spcBef>
                <a:spcPct val="0"/>
              </a:spcBef>
              <a:spcAft>
                <a:spcPct val="0"/>
              </a:spcAft>
              <a:defRPr sz="2400" kern="1200">
                <a:solidFill>
                  <a:schemeClr val="tx1"/>
                </a:solidFill>
                <a:latin typeface="Arial" charset="0"/>
                <a:ea typeface="ＭＳ Ｐゴシック" pitchFamily="34" charset="-128"/>
                <a:cs typeface="Arial" charset="0"/>
              </a:defRPr>
            </a:lvl8pPr>
            <a:lvl9pPr marL="3886200" indent="-228600" algn="l" defTabSz="912365" rtl="0" eaLnBrk="0" fontAlgn="base" latinLnBrk="0" hangingPunct="0">
              <a:spcBef>
                <a:spcPct val="0"/>
              </a:spcBef>
              <a:spcAft>
                <a:spcPct val="0"/>
              </a:spcAft>
              <a:defRPr sz="2400" kern="1200">
                <a:solidFill>
                  <a:schemeClr val="tx1"/>
                </a:solidFill>
                <a:latin typeface="Arial" charset="0"/>
                <a:ea typeface="ＭＳ Ｐゴシック" pitchFamily="34" charset="-128"/>
                <a:cs typeface="Arial" charset="0"/>
              </a:defRPr>
            </a:lvl9pPr>
          </a:lstStyle>
          <a:p>
            <a:pPr algn="ctr" eaLnBrk="1" hangingPunct="1"/>
            <a:r>
              <a:rPr lang="en-US" sz="1000" b="1" dirty="0"/>
              <a:t>DISTRIBUTION STATEMENT A:  </a:t>
            </a:r>
            <a:r>
              <a:rPr lang="en-US" sz="1000" dirty="0"/>
              <a:t>Approved for Public Release; distribution is Unlimited</a:t>
            </a:r>
          </a:p>
        </p:txBody>
      </p:sp>
      <p:sp>
        <p:nvSpPr>
          <p:cNvPr id="4" name="TextBox 3">
            <a:extLst>
              <a:ext uri="{FF2B5EF4-FFF2-40B4-BE49-F238E27FC236}">
                <a16:creationId xmlns:a16="http://schemas.microsoft.com/office/drawing/2014/main" id="{EC267F02-5074-2AE2-E00F-08C9F74F9D1D}"/>
              </a:ext>
            </a:extLst>
          </p:cNvPr>
          <p:cNvSpPr txBox="1"/>
          <p:nvPr/>
        </p:nvSpPr>
        <p:spPr>
          <a:xfrm>
            <a:off x="310601" y="1400473"/>
            <a:ext cx="8537385" cy="3631763"/>
          </a:xfrm>
          <a:prstGeom prst="rect">
            <a:avLst/>
          </a:prstGeom>
          <a:noFill/>
        </p:spPr>
        <p:txBody>
          <a:bodyPr wrap="square" rtlCol="0">
            <a:spAutoFit/>
          </a:bodyPr>
          <a:lstStyle/>
          <a:p>
            <a:pPr algn="ctr" defTabSz="910366" fontAlgn="base">
              <a:spcBef>
                <a:spcPct val="0"/>
              </a:spcBef>
              <a:spcAft>
                <a:spcPct val="0"/>
              </a:spcAft>
              <a:defRPr/>
            </a:pPr>
            <a:r>
              <a:rPr lang="en-US" sz="3200" b="1" i="1" dirty="0">
                <a:ln w="0"/>
                <a:effectLst>
                  <a:outerShdw blurRad="38100" dist="19050" dir="2700000" algn="tl" rotWithShape="0">
                    <a:schemeClr val="dk1">
                      <a:alpha val="40000"/>
                    </a:schemeClr>
                  </a:outerShdw>
                </a:effectLst>
                <a:cs typeface="Arial" charset="0"/>
              </a:rPr>
              <a:t>Mission</a:t>
            </a:r>
          </a:p>
          <a:p>
            <a:pPr algn="ctr" defTabSz="910366" fontAlgn="base">
              <a:spcBef>
                <a:spcPct val="0"/>
              </a:spcBef>
              <a:spcAft>
                <a:spcPct val="0"/>
              </a:spcAft>
              <a:defRPr/>
            </a:pPr>
            <a:endParaRPr lang="en-US" sz="400" i="1" dirty="0">
              <a:solidFill>
                <a:srgbClr val="000000"/>
              </a:solidFill>
              <a:effectLst>
                <a:outerShdw blurRad="38100" dist="38100" dir="2700000" algn="tl">
                  <a:srgbClr val="C0C0C0"/>
                </a:outerShdw>
              </a:effectLst>
              <a:cs typeface="Arial" charset="0"/>
            </a:endParaRPr>
          </a:p>
          <a:p>
            <a:pPr algn="ctr">
              <a:spcAft>
                <a:spcPts val="600"/>
              </a:spcAft>
            </a:pPr>
            <a:r>
              <a:rPr lang="en-US" sz="2000" b="1" i="1" dirty="0">
                <a:solidFill>
                  <a:srgbClr val="000000"/>
                </a:solidFill>
                <a:effectLst>
                  <a:outerShdw blurRad="38100" dist="38100" dir="2700000" algn="tl">
                    <a:srgbClr val="C0C0C0"/>
                  </a:outerShdw>
                </a:effectLst>
                <a:cs typeface="Arial" charset="0"/>
              </a:rPr>
              <a:t>“Provide integrated full spectrum undersea Weapon, Autonomous, and Defensive System solutions to the warfighter through technical expertise, cooperative innovation, engineering, and life cycle stewardship.”</a:t>
            </a:r>
          </a:p>
          <a:p>
            <a:pPr algn="ctr"/>
            <a:endParaRPr lang="en-US" sz="800" b="1" i="1" dirty="0">
              <a:solidFill>
                <a:srgbClr val="000000"/>
              </a:solidFill>
              <a:effectLst>
                <a:outerShdw blurRad="38100" dist="38100" dir="2700000" algn="tl">
                  <a:srgbClr val="C0C0C0"/>
                </a:outerShdw>
              </a:effectLst>
              <a:cs typeface="Arial" charset="0"/>
            </a:endParaRPr>
          </a:p>
          <a:p>
            <a:pPr algn="ctr" defTabSz="910366" fontAlgn="base">
              <a:spcBef>
                <a:spcPct val="0"/>
              </a:spcBef>
              <a:spcAft>
                <a:spcPct val="0"/>
              </a:spcAft>
              <a:defRPr/>
            </a:pPr>
            <a:r>
              <a:rPr lang="en-US" sz="3200" i="1" dirty="0">
                <a:ln w="0"/>
                <a:effectLst>
                  <a:outerShdw blurRad="38100" dist="19050" dir="2700000" algn="tl" rotWithShape="0">
                    <a:schemeClr val="dk1">
                      <a:alpha val="40000"/>
                    </a:schemeClr>
                  </a:outerShdw>
                </a:effectLst>
                <a:cs typeface="Arial" charset="0"/>
              </a:rPr>
              <a:t> </a:t>
            </a:r>
            <a:r>
              <a:rPr lang="en-US" sz="3200" b="1" i="1" dirty="0">
                <a:ln w="0"/>
                <a:effectLst>
                  <a:outerShdw blurRad="38100" dist="19050" dir="2700000" algn="tl" rotWithShape="0">
                    <a:schemeClr val="dk1">
                      <a:alpha val="40000"/>
                    </a:schemeClr>
                  </a:outerShdw>
                </a:effectLst>
                <a:cs typeface="Arial" charset="0"/>
              </a:rPr>
              <a:t>Vision</a:t>
            </a:r>
          </a:p>
          <a:p>
            <a:pPr algn="ctr"/>
            <a:endParaRPr lang="en-US" sz="400" i="1" dirty="0">
              <a:solidFill>
                <a:srgbClr val="000000"/>
              </a:solidFill>
              <a:effectLst>
                <a:outerShdw blurRad="38100" dist="38100" dir="2700000" algn="tl">
                  <a:srgbClr val="C0C0C0"/>
                </a:outerShdw>
              </a:effectLst>
              <a:cs typeface="Arial" charset="0"/>
            </a:endParaRPr>
          </a:p>
          <a:p>
            <a:pPr algn="ctr">
              <a:spcAft>
                <a:spcPts val="600"/>
              </a:spcAft>
            </a:pPr>
            <a:r>
              <a:rPr lang="en-US" sz="2000" b="1" i="1" dirty="0">
                <a:solidFill>
                  <a:srgbClr val="000000"/>
                </a:solidFill>
                <a:effectLst>
                  <a:outerShdw blurRad="38100" dist="38100" dir="2700000" algn="tl">
                    <a:srgbClr val="C0C0C0"/>
                  </a:outerShdw>
                </a:effectLst>
                <a:cs typeface="Arial" charset="0"/>
              </a:rPr>
              <a:t>“Undersea Dominance through superior Autonomous and Defensive Systems”</a:t>
            </a:r>
          </a:p>
          <a:p>
            <a:pPr algn="ctr"/>
            <a:endParaRPr lang="en-US" sz="800" b="1" i="1" dirty="0">
              <a:solidFill>
                <a:srgbClr val="000000"/>
              </a:solidFill>
              <a:effectLst>
                <a:outerShdw blurRad="38100" dist="38100" dir="2700000" algn="tl">
                  <a:srgbClr val="C0C0C0"/>
                </a:outerShdw>
              </a:effectLst>
              <a:cs typeface="Arial" charset="0"/>
            </a:endParaRPr>
          </a:p>
          <a:p>
            <a:pPr algn="ctr" defTabSz="910366" fontAlgn="base">
              <a:spcBef>
                <a:spcPct val="0"/>
              </a:spcBef>
              <a:spcAft>
                <a:spcPct val="0"/>
              </a:spcAft>
              <a:defRPr/>
            </a:pPr>
            <a:r>
              <a:rPr lang="en-US" sz="3200" b="1" i="1" dirty="0">
                <a:ln w="0"/>
                <a:effectLst>
                  <a:outerShdw blurRad="38100" dist="19050" dir="2700000" algn="tl" rotWithShape="0">
                    <a:schemeClr val="dk1">
                      <a:alpha val="40000"/>
                    </a:schemeClr>
                  </a:outerShdw>
                </a:effectLst>
                <a:cs typeface="Arial" charset="0"/>
              </a:rPr>
              <a:t>Philosophy</a:t>
            </a:r>
          </a:p>
          <a:p>
            <a:pPr algn="ctr"/>
            <a:r>
              <a:rPr lang="en-US" sz="2000" b="1" i="1" dirty="0">
                <a:solidFill>
                  <a:srgbClr val="000000"/>
                </a:solidFill>
                <a:effectLst>
                  <a:outerShdw blurRad="38100" dist="38100" dir="2700000" algn="tl">
                    <a:srgbClr val="C0C0C0"/>
                  </a:outerShdw>
                </a:effectLst>
                <a:cs typeface="Arial" charset="0"/>
              </a:rPr>
              <a:t>“Operate with Excellence; Commit to Success”</a:t>
            </a:r>
          </a:p>
        </p:txBody>
      </p:sp>
    </p:spTree>
    <p:extLst>
      <p:ext uri="{BB962C8B-B14F-4D97-AF65-F5344CB8AC3E}">
        <p14:creationId xmlns:p14="http://schemas.microsoft.com/office/powerpoint/2010/main" val="2613123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txBox="1">
            <a:spLocks/>
          </p:cNvSpPr>
          <p:nvPr/>
        </p:nvSpPr>
        <p:spPr bwMode="auto">
          <a:xfrm>
            <a:off x="655319" y="165535"/>
            <a:ext cx="7856665" cy="35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fontAlgn="base">
              <a:spcBef>
                <a:spcPct val="0"/>
              </a:spcBef>
              <a:spcAft>
                <a:spcPct val="0"/>
              </a:spcAft>
            </a:pPr>
            <a:r>
              <a:rPr lang="en-US" sz="2800" b="1" dirty="0">
                <a:effectLst>
                  <a:outerShdw blurRad="38100" dist="38100" dir="2700000" algn="tl">
                    <a:srgbClr val="000000">
                      <a:alpha val="43137"/>
                    </a:srgbClr>
                  </a:outerShdw>
                </a:effectLst>
                <a:latin typeface="+mj-lt"/>
                <a:ea typeface="+mj-ea"/>
                <a:cs typeface="+mj-cs"/>
              </a:rPr>
              <a:t>Products</a:t>
            </a:r>
          </a:p>
        </p:txBody>
      </p:sp>
      <p:sp>
        <p:nvSpPr>
          <p:cNvPr id="3" name="TextBox 2"/>
          <p:cNvSpPr txBox="1"/>
          <p:nvPr/>
        </p:nvSpPr>
        <p:spPr>
          <a:xfrm>
            <a:off x="541662" y="1102619"/>
            <a:ext cx="8083978" cy="4555093"/>
          </a:xfrm>
          <a:prstGeom prst="rect">
            <a:avLst/>
          </a:prstGeom>
          <a:noFill/>
        </p:spPr>
        <p:txBody>
          <a:bodyPr wrap="square" rtlCol="0">
            <a:spAutoFit/>
          </a:bodyPr>
          <a:lstStyle/>
          <a:p>
            <a:pPr eaLnBrk="0" hangingPunct="0"/>
            <a:r>
              <a:rPr lang="en-US" sz="2400" b="1" dirty="0">
                <a:cs typeface="Arial" pitchFamily="34" charset="0"/>
              </a:rPr>
              <a:t>Science and Technology for:</a:t>
            </a:r>
          </a:p>
          <a:p>
            <a:pPr marL="799509" lvl="1" indent="-342900" eaLnBrk="0" hangingPunct="0">
              <a:buFont typeface="Arial" panose="020B0604020202020204" pitchFamily="34" charset="0"/>
              <a:buChar char="•"/>
            </a:pPr>
            <a:r>
              <a:rPr lang="en-US" sz="2000" dirty="0">
                <a:cs typeface="Arial" pitchFamily="34" charset="0"/>
              </a:rPr>
              <a:t>Torpedoes / Targets</a:t>
            </a:r>
          </a:p>
          <a:p>
            <a:pPr marL="799509" lvl="1" indent="-342900" eaLnBrk="0" hangingPunct="0">
              <a:buFont typeface="Arial" panose="020B0604020202020204" pitchFamily="34" charset="0"/>
              <a:buChar char="•"/>
            </a:pPr>
            <a:r>
              <a:rPr lang="en-US" sz="2000" dirty="0">
                <a:cs typeface="Arial" pitchFamily="34" charset="0"/>
              </a:rPr>
              <a:t>Autonomous Undersea Vehicles (AUVs)</a:t>
            </a:r>
          </a:p>
          <a:p>
            <a:pPr marL="799509" lvl="1" indent="-342900" eaLnBrk="0" hangingPunct="0">
              <a:buFont typeface="Arial" panose="020B0604020202020204" pitchFamily="34" charset="0"/>
              <a:buChar char="•"/>
            </a:pPr>
            <a:r>
              <a:rPr lang="en-US" sz="2000" dirty="0">
                <a:cs typeface="Arial" pitchFamily="34" charset="0"/>
              </a:rPr>
              <a:t>Countermeasures/</a:t>
            </a:r>
            <a:r>
              <a:rPr lang="en-US" sz="2000" dirty="0" err="1">
                <a:cs typeface="Arial" pitchFamily="34" charset="0"/>
              </a:rPr>
              <a:t>Counterweapons</a:t>
            </a:r>
            <a:endParaRPr lang="en-US" sz="2000" dirty="0">
              <a:cs typeface="Arial" pitchFamily="34" charset="0"/>
            </a:endParaRPr>
          </a:p>
          <a:p>
            <a:pPr marL="284403" lvl="1" indent="-170642" eaLnBrk="0" hangingPunct="0">
              <a:buFont typeface="Arial" pitchFamily="34" charset="0"/>
              <a:buChar char="•"/>
            </a:pPr>
            <a:endParaRPr lang="en-US" sz="900" b="1" dirty="0">
              <a:cs typeface="Arial" pitchFamily="34" charset="0"/>
            </a:endParaRPr>
          </a:p>
          <a:p>
            <a:pPr eaLnBrk="0" hangingPunct="0"/>
            <a:r>
              <a:rPr lang="en-US" sz="2400" b="1" dirty="0">
                <a:cs typeface="Arial" pitchFamily="34" charset="0"/>
              </a:rPr>
              <a:t>System Development, Integration &amp; Test</a:t>
            </a:r>
          </a:p>
          <a:p>
            <a:pPr marL="799509" lvl="1" indent="-342900" eaLnBrk="0" hangingPunct="0">
              <a:buFont typeface="Arial" panose="020B0604020202020204" pitchFamily="34" charset="0"/>
              <a:buChar char="•"/>
            </a:pPr>
            <a:r>
              <a:rPr lang="en-US" sz="2000" dirty="0">
                <a:cs typeface="Arial" pitchFamily="34" charset="0"/>
              </a:rPr>
              <a:t>AUVs</a:t>
            </a:r>
          </a:p>
          <a:p>
            <a:pPr marL="799509" lvl="1" indent="-342900" eaLnBrk="0" hangingPunct="0">
              <a:buFont typeface="Arial" panose="020B0604020202020204" pitchFamily="34" charset="0"/>
              <a:buChar char="•"/>
            </a:pPr>
            <a:r>
              <a:rPr lang="en-US" sz="2000" dirty="0">
                <a:cs typeface="Arial" pitchFamily="34" charset="0"/>
              </a:rPr>
              <a:t>Mobile ASW Targets and Torpedoes</a:t>
            </a:r>
          </a:p>
          <a:p>
            <a:pPr marL="799509" lvl="1" indent="-342900" eaLnBrk="0" hangingPunct="0">
              <a:buFont typeface="Arial" panose="020B0604020202020204" pitchFamily="34" charset="0"/>
              <a:buChar char="•"/>
            </a:pPr>
            <a:r>
              <a:rPr lang="en-US" sz="2000" dirty="0">
                <a:cs typeface="Arial" pitchFamily="34" charset="0"/>
              </a:rPr>
              <a:t>Undersea Defensive Systems</a:t>
            </a:r>
          </a:p>
          <a:p>
            <a:pPr marL="799509" lvl="1" indent="-342900" eaLnBrk="0" hangingPunct="0">
              <a:buFont typeface="Arial" panose="020B0604020202020204" pitchFamily="34" charset="0"/>
              <a:buChar char="•"/>
            </a:pPr>
            <a:r>
              <a:rPr lang="en-US" sz="2000" dirty="0">
                <a:cs typeface="Arial" pitchFamily="34" charset="0"/>
              </a:rPr>
              <a:t>T&amp;E, Assessments, and M&amp;S </a:t>
            </a:r>
          </a:p>
          <a:p>
            <a:pPr marL="284403" lvl="1" indent="-170642" eaLnBrk="0" hangingPunct="0">
              <a:buFont typeface="Arial" pitchFamily="34" charset="0"/>
              <a:buChar char="•"/>
            </a:pPr>
            <a:endParaRPr lang="en-US" sz="900" b="1" dirty="0">
              <a:cs typeface="Arial" pitchFamily="34" charset="0"/>
            </a:endParaRPr>
          </a:p>
          <a:p>
            <a:pPr eaLnBrk="0" hangingPunct="0"/>
            <a:r>
              <a:rPr lang="en-US" sz="2400" b="1" dirty="0">
                <a:cs typeface="Arial" pitchFamily="34" charset="0"/>
              </a:rPr>
              <a:t>Acquisition, Fleet Support, &amp; In-Service Engineering</a:t>
            </a:r>
          </a:p>
          <a:p>
            <a:pPr marL="799509" lvl="1" indent="-342900" eaLnBrk="0" hangingPunct="0">
              <a:buFont typeface="Arial" panose="020B0604020202020204" pitchFamily="34" charset="0"/>
              <a:buChar char="•"/>
            </a:pPr>
            <a:r>
              <a:rPr lang="en-US" sz="2000" dirty="0">
                <a:cs typeface="Arial" pitchFamily="34" charset="0"/>
              </a:rPr>
              <a:t>HW and LW Torpedoes </a:t>
            </a:r>
          </a:p>
          <a:p>
            <a:pPr marL="799509" lvl="1" indent="-342900" eaLnBrk="0" hangingPunct="0">
              <a:buFont typeface="Arial" panose="020B0604020202020204" pitchFamily="34" charset="0"/>
              <a:buChar char="•"/>
            </a:pPr>
            <a:r>
              <a:rPr lang="en-US" sz="2000" dirty="0">
                <a:cs typeface="Arial" pitchFamily="34" charset="0"/>
              </a:rPr>
              <a:t>Mobile ASW Targets</a:t>
            </a:r>
          </a:p>
          <a:p>
            <a:pPr marL="799509" lvl="1" indent="-342900" eaLnBrk="0" hangingPunct="0">
              <a:buFont typeface="Arial" panose="020B0604020202020204" pitchFamily="34" charset="0"/>
              <a:buChar char="•"/>
            </a:pPr>
            <a:r>
              <a:rPr lang="en-US" sz="2000" dirty="0">
                <a:cs typeface="Arial" pitchFamily="34" charset="0"/>
              </a:rPr>
              <a:t>Undersea Defensive Systems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986" y="101189"/>
            <a:ext cx="581286" cy="670972"/>
          </a:xfrm>
          <a:prstGeom prst="rect">
            <a:avLst/>
          </a:prstGeom>
        </p:spPr>
      </p:pic>
      <p:sp>
        <p:nvSpPr>
          <p:cNvPr id="2" name="Slide Number Placeholder 1"/>
          <p:cNvSpPr>
            <a:spLocks noGrp="1"/>
          </p:cNvSpPr>
          <p:nvPr>
            <p:ph type="sldNum" sz="quarter" idx="12"/>
          </p:nvPr>
        </p:nvSpPr>
        <p:spPr/>
        <p:txBody>
          <a:bodyPr/>
          <a:lstStyle/>
          <a:p>
            <a:pPr>
              <a:defRPr/>
            </a:pPr>
            <a:fld id="{B7012071-428C-40C5-80FE-93F825919984}" type="slidenum">
              <a:rPr lang="en-US" smtClean="0"/>
              <a:pPr>
                <a:defRPr/>
              </a:pPr>
              <a:t>4</a:t>
            </a:fld>
            <a:endParaRPr lang="en-US" dirty="0"/>
          </a:p>
        </p:txBody>
      </p:sp>
      <p:sp>
        <p:nvSpPr>
          <p:cNvPr id="8" name="Footer Placeholder 1"/>
          <p:cNvSpPr txBox="1">
            <a:spLocks/>
          </p:cNvSpPr>
          <p:nvPr/>
        </p:nvSpPr>
        <p:spPr bwMode="auto">
          <a:xfrm>
            <a:off x="2030952" y="6492875"/>
            <a:ext cx="5105400" cy="35408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470" tIns="43235" rIns="86470" bIns="43235"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1pPr>
            <a:lvl2pPr marL="742950" indent="-285750"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2pPr>
            <a:lvl3pPr marL="11430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3pPr>
            <a:lvl4pPr marL="16002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4pPr>
            <a:lvl5pPr marL="20574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5pPr>
            <a:lvl6pPr marL="2514600" indent="-228600" algn="l" defTabSz="912365" rtl="0" eaLnBrk="0" fontAlgn="base" latinLnBrk="0" hangingPunct="0">
              <a:spcBef>
                <a:spcPct val="0"/>
              </a:spcBef>
              <a:spcAft>
                <a:spcPct val="0"/>
              </a:spcAft>
              <a:defRPr sz="2400" kern="1200">
                <a:solidFill>
                  <a:schemeClr val="tx1"/>
                </a:solidFill>
                <a:latin typeface="Arial" charset="0"/>
                <a:ea typeface="ＭＳ Ｐゴシック" pitchFamily="34" charset="-128"/>
                <a:cs typeface="Arial" charset="0"/>
              </a:defRPr>
            </a:lvl6pPr>
            <a:lvl7pPr marL="2971800" indent="-228600" algn="l" defTabSz="912365" rtl="0" eaLnBrk="0" fontAlgn="base" latinLnBrk="0" hangingPunct="0">
              <a:spcBef>
                <a:spcPct val="0"/>
              </a:spcBef>
              <a:spcAft>
                <a:spcPct val="0"/>
              </a:spcAft>
              <a:defRPr sz="2400" kern="1200">
                <a:solidFill>
                  <a:schemeClr val="tx1"/>
                </a:solidFill>
                <a:latin typeface="Arial" charset="0"/>
                <a:ea typeface="ＭＳ Ｐゴシック" pitchFamily="34" charset="-128"/>
                <a:cs typeface="Arial" charset="0"/>
              </a:defRPr>
            </a:lvl7pPr>
            <a:lvl8pPr marL="3429000" indent="-228600" algn="l" defTabSz="912365" rtl="0" eaLnBrk="0" fontAlgn="base" latinLnBrk="0" hangingPunct="0">
              <a:spcBef>
                <a:spcPct val="0"/>
              </a:spcBef>
              <a:spcAft>
                <a:spcPct val="0"/>
              </a:spcAft>
              <a:defRPr sz="2400" kern="1200">
                <a:solidFill>
                  <a:schemeClr val="tx1"/>
                </a:solidFill>
                <a:latin typeface="Arial" charset="0"/>
                <a:ea typeface="ＭＳ Ｐゴシック" pitchFamily="34" charset="-128"/>
                <a:cs typeface="Arial" charset="0"/>
              </a:defRPr>
            </a:lvl8pPr>
            <a:lvl9pPr marL="3886200" indent="-228600" algn="l" defTabSz="912365" rtl="0" eaLnBrk="0" fontAlgn="base" latinLnBrk="0" hangingPunct="0">
              <a:spcBef>
                <a:spcPct val="0"/>
              </a:spcBef>
              <a:spcAft>
                <a:spcPct val="0"/>
              </a:spcAft>
              <a:defRPr sz="2400" kern="1200">
                <a:solidFill>
                  <a:schemeClr val="tx1"/>
                </a:solidFill>
                <a:latin typeface="Arial" charset="0"/>
                <a:ea typeface="ＭＳ Ｐゴシック" pitchFamily="34" charset="-128"/>
                <a:cs typeface="Arial" charset="0"/>
              </a:defRPr>
            </a:lvl9pPr>
          </a:lstStyle>
          <a:p>
            <a:pPr algn="ctr" eaLnBrk="1" hangingPunct="1"/>
            <a:r>
              <a:rPr lang="en-US" sz="1000" b="1" dirty="0"/>
              <a:t>DISTRIBUTION STATEMENT A:  </a:t>
            </a:r>
            <a:r>
              <a:rPr lang="en-US" sz="1000" dirty="0"/>
              <a:t>Approved for Public Release; distribution is Unlimited</a:t>
            </a:r>
          </a:p>
        </p:txBody>
      </p:sp>
      <p:sp>
        <p:nvSpPr>
          <p:cNvPr id="4" name="TextBox 3">
            <a:extLst>
              <a:ext uri="{FF2B5EF4-FFF2-40B4-BE49-F238E27FC236}">
                <a16:creationId xmlns:a16="http://schemas.microsoft.com/office/drawing/2014/main" id="{959C42E8-46DC-CD64-7B21-2D1A24BB6ECC}"/>
              </a:ext>
            </a:extLst>
          </p:cNvPr>
          <p:cNvSpPr txBox="1"/>
          <p:nvPr/>
        </p:nvSpPr>
        <p:spPr>
          <a:xfrm>
            <a:off x="546011" y="1115680"/>
            <a:ext cx="8083978" cy="4555093"/>
          </a:xfrm>
          <a:prstGeom prst="rect">
            <a:avLst/>
          </a:prstGeom>
          <a:noFill/>
        </p:spPr>
        <p:txBody>
          <a:bodyPr wrap="square" rtlCol="0">
            <a:spAutoFit/>
          </a:bodyPr>
          <a:lstStyle/>
          <a:p>
            <a:pPr eaLnBrk="0" hangingPunct="0"/>
            <a:r>
              <a:rPr lang="en-US" sz="2400" b="1" dirty="0">
                <a:cs typeface="Arial" pitchFamily="34" charset="0"/>
              </a:rPr>
              <a:t>Science and Technology for:</a:t>
            </a:r>
          </a:p>
          <a:p>
            <a:pPr marL="799509" lvl="1" indent="-342900" eaLnBrk="0" hangingPunct="0">
              <a:buFont typeface="Arial" panose="020B0604020202020204" pitchFamily="34" charset="0"/>
              <a:buChar char="•"/>
            </a:pPr>
            <a:r>
              <a:rPr lang="en-US" sz="2000" dirty="0">
                <a:cs typeface="Arial" pitchFamily="34" charset="0"/>
              </a:rPr>
              <a:t>Torpedoes / Targets</a:t>
            </a:r>
          </a:p>
          <a:p>
            <a:pPr marL="799509" lvl="1" indent="-342900" eaLnBrk="0" hangingPunct="0">
              <a:buFont typeface="Arial" panose="020B0604020202020204" pitchFamily="34" charset="0"/>
              <a:buChar char="•"/>
            </a:pPr>
            <a:r>
              <a:rPr lang="en-US" sz="2000" dirty="0">
                <a:cs typeface="Arial" pitchFamily="34" charset="0"/>
              </a:rPr>
              <a:t>Autonomous Undersea Vehicles (AUVs)</a:t>
            </a:r>
          </a:p>
          <a:p>
            <a:pPr marL="799509" lvl="1" indent="-342900" eaLnBrk="0" hangingPunct="0">
              <a:buFont typeface="Arial" panose="020B0604020202020204" pitchFamily="34" charset="0"/>
              <a:buChar char="•"/>
            </a:pPr>
            <a:r>
              <a:rPr lang="en-US" sz="2000" dirty="0">
                <a:cs typeface="Arial" pitchFamily="34" charset="0"/>
              </a:rPr>
              <a:t>Countermeasures/</a:t>
            </a:r>
            <a:r>
              <a:rPr lang="en-US" sz="2000" dirty="0" err="1">
                <a:cs typeface="Arial" pitchFamily="34" charset="0"/>
              </a:rPr>
              <a:t>Counterweapons</a:t>
            </a:r>
            <a:endParaRPr lang="en-US" sz="2000" dirty="0">
              <a:cs typeface="Arial" pitchFamily="34" charset="0"/>
            </a:endParaRPr>
          </a:p>
          <a:p>
            <a:pPr marL="284403" lvl="1" indent="-170642" eaLnBrk="0" hangingPunct="0">
              <a:buFont typeface="Arial" pitchFamily="34" charset="0"/>
              <a:buChar char="•"/>
            </a:pPr>
            <a:endParaRPr lang="en-US" sz="900" b="1" dirty="0">
              <a:cs typeface="Arial" pitchFamily="34" charset="0"/>
            </a:endParaRPr>
          </a:p>
          <a:p>
            <a:pPr eaLnBrk="0" hangingPunct="0"/>
            <a:r>
              <a:rPr lang="en-US" sz="2400" b="1" dirty="0">
                <a:cs typeface="Arial" pitchFamily="34" charset="0"/>
              </a:rPr>
              <a:t>System Development, Integration &amp; Test</a:t>
            </a:r>
          </a:p>
          <a:p>
            <a:pPr marL="799509" lvl="1" indent="-342900" eaLnBrk="0" hangingPunct="0">
              <a:buFont typeface="Arial" panose="020B0604020202020204" pitchFamily="34" charset="0"/>
              <a:buChar char="•"/>
            </a:pPr>
            <a:r>
              <a:rPr lang="en-US" sz="2000" dirty="0">
                <a:cs typeface="Arial" pitchFamily="34" charset="0"/>
              </a:rPr>
              <a:t>AUVs</a:t>
            </a:r>
          </a:p>
          <a:p>
            <a:pPr marL="799509" lvl="1" indent="-342900" eaLnBrk="0" hangingPunct="0">
              <a:buFont typeface="Arial" panose="020B0604020202020204" pitchFamily="34" charset="0"/>
              <a:buChar char="•"/>
            </a:pPr>
            <a:r>
              <a:rPr lang="en-US" sz="2000" dirty="0">
                <a:cs typeface="Arial" pitchFamily="34" charset="0"/>
              </a:rPr>
              <a:t>Mobile ASW Targets and Torpedoes</a:t>
            </a:r>
          </a:p>
          <a:p>
            <a:pPr marL="799509" lvl="1" indent="-342900" eaLnBrk="0" hangingPunct="0">
              <a:buFont typeface="Arial" panose="020B0604020202020204" pitchFamily="34" charset="0"/>
              <a:buChar char="•"/>
            </a:pPr>
            <a:r>
              <a:rPr lang="en-US" sz="2000" dirty="0">
                <a:cs typeface="Arial" pitchFamily="34" charset="0"/>
              </a:rPr>
              <a:t>Undersea Defensive Systems</a:t>
            </a:r>
          </a:p>
          <a:p>
            <a:pPr marL="799509" lvl="1" indent="-342900" eaLnBrk="0" hangingPunct="0">
              <a:buFont typeface="Arial" panose="020B0604020202020204" pitchFamily="34" charset="0"/>
              <a:buChar char="•"/>
            </a:pPr>
            <a:r>
              <a:rPr lang="en-US" sz="2000" dirty="0">
                <a:cs typeface="Arial" pitchFamily="34" charset="0"/>
              </a:rPr>
              <a:t>T&amp;E, Assessments, and M&amp;S </a:t>
            </a:r>
          </a:p>
          <a:p>
            <a:pPr marL="284403" lvl="1" indent="-170642" eaLnBrk="0" hangingPunct="0">
              <a:buFont typeface="Arial" pitchFamily="34" charset="0"/>
              <a:buChar char="•"/>
            </a:pPr>
            <a:endParaRPr lang="en-US" sz="900" b="1" dirty="0">
              <a:cs typeface="Arial" pitchFamily="34" charset="0"/>
            </a:endParaRPr>
          </a:p>
          <a:p>
            <a:pPr eaLnBrk="0" hangingPunct="0"/>
            <a:r>
              <a:rPr lang="en-US" sz="2400" b="1" dirty="0">
                <a:cs typeface="Arial" pitchFamily="34" charset="0"/>
              </a:rPr>
              <a:t>Acquisition, Fleet Support, &amp; In-Service Engineering</a:t>
            </a:r>
          </a:p>
          <a:p>
            <a:pPr marL="799509" lvl="1" indent="-342900" eaLnBrk="0" hangingPunct="0">
              <a:buFont typeface="Arial" panose="020B0604020202020204" pitchFamily="34" charset="0"/>
              <a:buChar char="•"/>
            </a:pPr>
            <a:r>
              <a:rPr lang="en-US" sz="2000" dirty="0">
                <a:cs typeface="Arial" pitchFamily="34" charset="0"/>
              </a:rPr>
              <a:t>HW and LW Torpedoes </a:t>
            </a:r>
          </a:p>
          <a:p>
            <a:pPr marL="799509" lvl="1" indent="-342900" eaLnBrk="0" hangingPunct="0">
              <a:buFont typeface="Arial" panose="020B0604020202020204" pitchFamily="34" charset="0"/>
              <a:buChar char="•"/>
            </a:pPr>
            <a:r>
              <a:rPr lang="en-US" sz="2000" dirty="0">
                <a:cs typeface="Arial" pitchFamily="34" charset="0"/>
              </a:rPr>
              <a:t>Mobile ASW Targets</a:t>
            </a:r>
          </a:p>
          <a:p>
            <a:pPr marL="799509" lvl="1" indent="-342900" eaLnBrk="0" hangingPunct="0">
              <a:buFont typeface="Arial" panose="020B0604020202020204" pitchFamily="34" charset="0"/>
              <a:buChar char="•"/>
            </a:pPr>
            <a:r>
              <a:rPr lang="en-US" sz="2000" dirty="0">
                <a:cs typeface="Arial" pitchFamily="34" charset="0"/>
              </a:rPr>
              <a:t>Undersea Defensive Systems</a:t>
            </a:r>
          </a:p>
        </p:txBody>
      </p:sp>
    </p:spTree>
    <p:extLst>
      <p:ext uri="{BB962C8B-B14F-4D97-AF65-F5344CB8AC3E}">
        <p14:creationId xmlns:p14="http://schemas.microsoft.com/office/powerpoint/2010/main" val="1378018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txBox="1">
            <a:spLocks/>
          </p:cNvSpPr>
          <p:nvPr/>
        </p:nvSpPr>
        <p:spPr bwMode="auto">
          <a:xfrm>
            <a:off x="655319" y="165535"/>
            <a:ext cx="7856665" cy="35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fontAlgn="base">
              <a:spcBef>
                <a:spcPct val="0"/>
              </a:spcBef>
              <a:spcAft>
                <a:spcPct val="0"/>
              </a:spcAft>
            </a:pPr>
            <a:r>
              <a:rPr lang="en-US" sz="2800" b="1" dirty="0">
                <a:effectLst>
                  <a:outerShdw blurRad="38100" dist="38100" dir="2700000" algn="tl">
                    <a:srgbClr val="000000">
                      <a:alpha val="43137"/>
                    </a:srgbClr>
                  </a:outerShdw>
                </a:effectLst>
                <a:latin typeface="+mj-lt"/>
                <a:ea typeface="+mj-ea"/>
                <a:cs typeface="+mj-cs"/>
              </a:rPr>
              <a:t>Organization</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986" y="101189"/>
            <a:ext cx="581286" cy="670972"/>
          </a:xfrm>
          <a:prstGeom prst="rect">
            <a:avLst/>
          </a:prstGeom>
        </p:spPr>
      </p:pic>
      <p:sp>
        <p:nvSpPr>
          <p:cNvPr id="2" name="Slide Number Placeholder 1"/>
          <p:cNvSpPr>
            <a:spLocks noGrp="1"/>
          </p:cNvSpPr>
          <p:nvPr>
            <p:ph type="sldNum" sz="quarter" idx="12"/>
          </p:nvPr>
        </p:nvSpPr>
        <p:spPr/>
        <p:txBody>
          <a:bodyPr/>
          <a:lstStyle/>
          <a:p>
            <a:pPr>
              <a:defRPr/>
            </a:pPr>
            <a:fld id="{B7012071-428C-40C5-80FE-93F825919984}" type="slidenum">
              <a:rPr lang="en-US" smtClean="0"/>
              <a:pPr>
                <a:defRPr/>
              </a:pPr>
              <a:t>5</a:t>
            </a:fld>
            <a:endParaRPr lang="en-US" dirty="0"/>
          </a:p>
        </p:txBody>
      </p:sp>
      <p:sp>
        <p:nvSpPr>
          <p:cNvPr id="8" name="Footer Placeholder 1"/>
          <p:cNvSpPr txBox="1">
            <a:spLocks/>
          </p:cNvSpPr>
          <p:nvPr/>
        </p:nvSpPr>
        <p:spPr bwMode="auto">
          <a:xfrm>
            <a:off x="2030952" y="6543677"/>
            <a:ext cx="5105400" cy="35408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470" tIns="43235" rIns="86470" bIns="43235"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1pPr>
            <a:lvl2pPr marL="742950" indent="-285750"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2pPr>
            <a:lvl3pPr marL="11430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3pPr>
            <a:lvl4pPr marL="16002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4pPr>
            <a:lvl5pPr marL="20574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5pPr>
            <a:lvl6pPr marL="2514600" indent="-228600" algn="l" defTabSz="912365" rtl="0" eaLnBrk="0" fontAlgn="base" latinLnBrk="0" hangingPunct="0">
              <a:spcBef>
                <a:spcPct val="0"/>
              </a:spcBef>
              <a:spcAft>
                <a:spcPct val="0"/>
              </a:spcAft>
              <a:defRPr sz="2400" kern="1200">
                <a:solidFill>
                  <a:schemeClr val="tx1"/>
                </a:solidFill>
                <a:latin typeface="Arial" charset="0"/>
                <a:ea typeface="ＭＳ Ｐゴシック" pitchFamily="34" charset="-128"/>
                <a:cs typeface="Arial" charset="0"/>
              </a:defRPr>
            </a:lvl6pPr>
            <a:lvl7pPr marL="2971800" indent="-228600" algn="l" defTabSz="912365" rtl="0" eaLnBrk="0" fontAlgn="base" latinLnBrk="0" hangingPunct="0">
              <a:spcBef>
                <a:spcPct val="0"/>
              </a:spcBef>
              <a:spcAft>
                <a:spcPct val="0"/>
              </a:spcAft>
              <a:defRPr sz="2400" kern="1200">
                <a:solidFill>
                  <a:schemeClr val="tx1"/>
                </a:solidFill>
                <a:latin typeface="Arial" charset="0"/>
                <a:ea typeface="ＭＳ Ｐゴシック" pitchFamily="34" charset="-128"/>
                <a:cs typeface="Arial" charset="0"/>
              </a:defRPr>
            </a:lvl7pPr>
            <a:lvl8pPr marL="3429000" indent="-228600" algn="l" defTabSz="912365" rtl="0" eaLnBrk="0" fontAlgn="base" latinLnBrk="0" hangingPunct="0">
              <a:spcBef>
                <a:spcPct val="0"/>
              </a:spcBef>
              <a:spcAft>
                <a:spcPct val="0"/>
              </a:spcAft>
              <a:defRPr sz="2400" kern="1200">
                <a:solidFill>
                  <a:schemeClr val="tx1"/>
                </a:solidFill>
                <a:latin typeface="Arial" charset="0"/>
                <a:ea typeface="ＭＳ Ｐゴシック" pitchFamily="34" charset="-128"/>
                <a:cs typeface="Arial" charset="0"/>
              </a:defRPr>
            </a:lvl8pPr>
            <a:lvl9pPr marL="3886200" indent="-228600" algn="l" defTabSz="912365" rtl="0" eaLnBrk="0" fontAlgn="base" latinLnBrk="0" hangingPunct="0">
              <a:spcBef>
                <a:spcPct val="0"/>
              </a:spcBef>
              <a:spcAft>
                <a:spcPct val="0"/>
              </a:spcAft>
              <a:defRPr sz="2400" kern="1200">
                <a:solidFill>
                  <a:schemeClr val="tx1"/>
                </a:solidFill>
                <a:latin typeface="Arial" charset="0"/>
                <a:ea typeface="ＭＳ Ｐゴシック" pitchFamily="34" charset="-128"/>
                <a:cs typeface="Arial" charset="0"/>
              </a:defRPr>
            </a:lvl9pPr>
          </a:lstStyle>
          <a:p>
            <a:pPr algn="ctr" eaLnBrk="1" hangingPunct="1"/>
            <a:r>
              <a:rPr lang="en-US" sz="1000" b="1" dirty="0"/>
              <a:t>DISTRIBUTION STATEMENT A:  </a:t>
            </a:r>
            <a:r>
              <a:rPr lang="en-US" sz="1000" dirty="0"/>
              <a:t>Approved for Public Release; distribution is Unlimited</a:t>
            </a:r>
          </a:p>
        </p:txBody>
      </p:sp>
      <p:pic>
        <p:nvPicPr>
          <p:cNvPr id="43" name="Picture 42">
            <a:extLst>
              <a:ext uri="{FF2B5EF4-FFF2-40B4-BE49-F238E27FC236}">
                <a16:creationId xmlns:a16="http://schemas.microsoft.com/office/drawing/2014/main" id="{DB0AA35B-D2E7-97BB-6A30-74FE0455EAA5}"/>
              </a:ext>
            </a:extLst>
          </p:cNvPr>
          <p:cNvPicPr>
            <a:picLocks noChangeAspect="1"/>
          </p:cNvPicPr>
          <p:nvPr/>
        </p:nvPicPr>
        <p:blipFill>
          <a:blip r:embed="rId4"/>
          <a:stretch>
            <a:fillRect/>
          </a:stretch>
        </p:blipFill>
        <p:spPr>
          <a:xfrm>
            <a:off x="624802" y="772161"/>
            <a:ext cx="7760184" cy="5820138"/>
          </a:xfrm>
          <a:prstGeom prst="rect">
            <a:avLst/>
          </a:prstGeom>
        </p:spPr>
      </p:pic>
    </p:spTree>
    <p:extLst>
      <p:ext uri="{BB962C8B-B14F-4D97-AF65-F5344CB8AC3E}">
        <p14:creationId xmlns:p14="http://schemas.microsoft.com/office/powerpoint/2010/main" val="3518429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CBF111DA-1A98-1D57-D415-AE938A7C7298}"/>
              </a:ext>
            </a:extLst>
          </p:cNvPr>
          <p:cNvPicPr>
            <a:picLocks noChangeAspect="1"/>
          </p:cNvPicPr>
          <p:nvPr/>
        </p:nvPicPr>
        <p:blipFill>
          <a:blip r:embed="rId3"/>
          <a:stretch>
            <a:fillRect/>
          </a:stretch>
        </p:blipFill>
        <p:spPr>
          <a:xfrm>
            <a:off x="655437" y="4231574"/>
            <a:ext cx="3349334" cy="1770869"/>
          </a:xfrm>
          <a:prstGeom prst="rect">
            <a:avLst/>
          </a:prstGeom>
        </p:spPr>
      </p:pic>
      <p:sp>
        <p:nvSpPr>
          <p:cNvPr id="16387" name="Title 1"/>
          <p:cNvSpPr txBox="1">
            <a:spLocks/>
          </p:cNvSpPr>
          <p:nvPr/>
        </p:nvSpPr>
        <p:spPr bwMode="auto">
          <a:xfrm>
            <a:off x="655319" y="148601"/>
            <a:ext cx="7856665" cy="35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fontAlgn="base">
              <a:spcBef>
                <a:spcPct val="0"/>
              </a:spcBef>
              <a:spcAft>
                <a:spcPct val="0"/>
              </a:spcAft>
            </a:pPr>
            <a:r>
              <a:rPr lang="en-US" sz="2800" b="1" dirty="0">
                <a:effectLst>
                  <a:outerShdw blurRad="38100" dist="38100" dir="2700000" algn="tl">
                    <a:srgbClr val="000000">
                      <a:alpha val="43137"/>
                    </a:srgbClr>
                  </a:outerShdw>
                </a:effectLst>
                <a:latin typeface="+mj-lt"/>
                <a:ea typeface="+mj-ea"/>
                <a:cs typeface="+mj-cs"/>
              </a:rPr>
              <a:t>Resources</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4986" y="101189"/>
            <a:ext cx="581286" cy="670972"/>
          </a:xfrm>
          <a:prstGeom prst="rect">
            <a:avLst/>
          </a:prstGeom>
        </p:spPr>
      </p:pic>
      <p:sp>
        <p:nvSpPr>
          <p:cNvPr id="2" name="Slide Number Placeholder 1"/>
          <p:cNvSpPr>
            <a:spLocks noGrp="1"/>
          </p:cNvSpPr>
          <p:nvPr>
            <p:ph type="sldNum" sz="quarter" idx="12"/>
          </p:nvPr>
        </p:nvSpPr>
        <p:spPr/>
        <p:txBody>
          <a:bodyPr/>
          <a:lstStyle/>
          <a:p>
            <a:pPr>
              <a:defRPr/>
            </a:pPr>
            <a:fld id="{B7012071-428C-40C5-80FE-93F825919984}" type="slidenum">
              <a:rPr lang="en-US" smtClean="0"/>
              <a:pPr>
                <a:defRPr/>
              </a:pPr>
              <a:t>6</a:t>
            </a:fld>
            <a:endParaRPr lang="en-US" dirty="0"/>
          </a:p>
        </p:txBody>
      </p:sp>
      <p:sp>
        <p:nvSpPr>
          <p:cNvPr id="8" name="Footer Placeholder 1"/>
          <p:cNvSpPr txBox="1">
            <a:spLocks/>
          </p:cNvSpPr>
          <p:nvPr/>
        </p:nvSpPr>
        <p:spPr bwMode="auto">
          <a:xfrm>
            <a:off x="2030952" y="6571385"/>
            <a:ext cx="5105400" cy="35408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470" tIns="43235" rIns="86470" bIns="43235"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1pPr>
            <a:lvl2pPr marL="742950" indent="-285750"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2pPr>
            <a:lvl3pPr marL="11430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3pPr>
            <a:lvl4pPr marL="16002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4pPr>
            <a:lvl5pPr marL="20574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5pPr>
            <a:lvl6pPr marL="2514600" indent="-228600" algn="l" defTabSz="912365" rtl="0" eaLnBrk="0" fontAlgn="base" latinLnBrk="0" hangingPunct="0">
              <a:spcBef>
                <a:spcPct val="0"/>
              </a:spcBef>
              <a:spcAft>
                <a:spcPct val="0"/>
              </a:spcAft>
              <a:defRPr sz="2400" kern="1200">
                <a:solidFill>
                  <a:schemeClr val="tx1"/>
                </a:solidFill>
                <a:latin typeface="Arial" charset="0"/>
                <a:ea typeface="ＭＳ Ｐゴシック" pitchFamily="34" charset="-128"/>
                <a:cs typeface="Arial" charset="0"/>
              </a:defRPr>
            </a:lvl6pPr>
            <a:lvl7pPr marL="2971800" indent="-228600" algn="l" defTabSz="912365" rtl="0" eaLnBrk="0" fontAlgn="base" latinLnBrk="0" hangingPunct="0">
              <a:spcBef>
                <a:spcPct val="0"/>
              </a:spcBef>
              <a:spcAft>
                <a:spcPct val="0"/>
              </a:spcAft>
              <a:defRPr sz="2400" kern="1200">
                <a:solidFill>
                  <a:schemeClr val="tx1"/>
                </a:solidFill>
                <a:latin typeface="Arial" charset="0"/>
                <a:ea typeface="ＭＳ Ｐゴシック" pitchFamily="34" charset="-128"/>
                <a:cs typeface="Arial" charset="0"/>
              </a:defRPr>
            </a:lvl7pPr>
            <a:lvl8pPr marL="3429000" indent="-228600" algn="l" defTabSz="912365" rtl="0" eaLnBrk="0" fontAlgn="base" latinLnBrk="0" hangingPunct="0">
              <a:spcBef>
                <a:spcPct val="0"/>
              </a:spcBef>
              <a:spcAft>
                <a:spcPct val="0"/>
              </a:spcAft>
              <a:defRPr sz="2400" kern="1200">
                <a:solidFill>
                  <a:schemeClr val="tx1"/>
                </a:solidFill>
                <a:latin typeface="Arial" charset="0"/>
                <a:ea typeface="ＭＳ Ｐゴシック" pitchFamily="34" charset="-128"/>
                <a:cs typeface="Arial" charset="0"/>
              </a:defRPr>
            </a:lvl8pPr>
            <a:lvl9pPr marL="3886200" indent="-228600" algn="l" defTabSz="912365" rtl="0" eaLnBrk="0" fontAlgn="base" latinLnBrk="0" hangingPunct="0">
              <a:spcBef>
                <a:spcPct val="0"/>
              </a:spcBef>
              <a:spcAft>
                <a:spcPct val="0"/>
              </a:spcAft>
              <a:defRPr sz="2400" kern="1200">
                <a:solidFill>
                  <a:schemeClr val="tx1"/>
                </a:solidFill>
                <a:latin typeface="Arial" charset="0"/>
                <a:ea typeface="ＭＳ Ｐゴシック" pitchFamily="34" charset="-128"/>
                <a:cs typeface="Arial" charset="0"/>
              </a:defRPr>
            </a:lvl9pPr>
          </a:lstStyle>
          <a:p>
            <a:pPr algn="ctr" eaLnBrk="1" hangingPunct="1"/>
            <a:r>
              <a:rPr lang="en-US" sz="1000" b="1" dirty="0"/>
              <a:t>DISTRIBUTION STATEMENT A:  </a:t>
            </a:r>
            <a:r>
              <a:rPr lang="en-US" sz="1000" dirty="0"/>
              <a:t>Approved for Public Release; distribution is Unlimited</a:t>
            </a:r>
          </a:p>
        </p:txBody>
      </p:sp>
      <p:sp>
        <p:nvSpPr>
          <p:cNvPr id="9" name="Text Box 9"/>
          <p:cNvSpPr txBox="1">
            <a:spLocks noChangeArrowheads="1"/>
          </p:cNvSpPr>
          <p:nvPr/>
        </p:nvSpPr>
        <p:spPr bwMode="auto">
          <a:xfrm>
            <a:off x="152400" y="6180299"/>
            <a:ext cx="8813872" cy="369332"/>
          </a:xfrm>
          <a:prstGeom prst="rect">
            <a:avLst/>
          </a:prstGeom>
          <a:solidFill>
            <a:srgbClr val="FFCB1D"/>
          </a:solidFill>
          <a:ln w="9525">
            <a:noFill/>
            <a:miter lim="800000"/>
            <a:headEnd/>
            <a:tailEnd/>
          </a:ln>
          <a:scene3d>
            <a:camera prst="orthographicFront"/>
            <a:lightRig rig="threePt" dir="t"/>
          </a:scene3d>
          <a:sp3d>
            <a:bevelT/>
          </a:sp3d>
        </p:spPr>
        <p:txBody>
          <a:bodyPr wrap="square">
            <a:spAutoFit/>
          </a:bodyPr>
          <a:lstStyle/>
          <a:p>
            <a:pPr algn="ctr" fontAlgn="base">
              <a:spcBef>
                <a:spcPct val="50000"/>
              </a:spcBef>
              <a:spcAft>
                <a:spcPct val="0"/>
              </a:spcAft>
            </a:pPr>
            <a:r>
              <a:rPr lang="en-US" b="1" i="1" dirty="0">
                <a:solidFill>
                  <a:srgbClr val="0000CC"/>
                </a:solidFill>
                <a:ea typeface="ＭＳ Ｐゴシック" pitchFamily="-44" charset="-128"/>
                <a:cs typeface="Arial" charset="0"/>
              </a:rPr>
              <a:t>Continuously Managing The Balance of People, Training, Knowledge, and Right Work </a:t>
            </a:r>
            <a:endParaRPr lang="en-US" i="1" dirty="0">
              <a:solidFill>
                <a:srgbClr val="0000CC"/>
              </a:solidFill>
              <a:ea typeface="ＭＳ Ｐゴシック" pitchFamily="-44" charset="-128"/>
              <a:cs typeface="Arial" charset="0"/>
            </a:endParaRPr>
          </a:p>
        </p:txBody>
      </p:sp>
      <p:sp>
        <p:nvSpPr>
          <p:cNvPr id="10" name="TextBox 9"/>
          <p:cNvSpPr txBox="1"/>
          <p:nvPr/>
        </p:nvSpPr>
        <p:spPr>
          <a:xfrm>
            <a:off x="5501194" y="1071882"/>
            <a:ext cx="2296713" cy="307777"/>
          </a:xfrm>
          <a:prstGeom prst="rect">
            <a:avLst/>
          </a:prstGeom>
          <a:noFill/>
        </p:spPr>
        <p:txBody>
          <a:bodyPr wrap="square" rtlCol="0">
            <a:spAutoFit/>
          </a:bodyPr>
          <a:lstStyle>
            <a:defPPr>
              <a:defRPr lang="en-US"/>
            </a:defPPr>
            <a:lvl1pPr>
              <a:defRPr sz="1200" b="1" i="0">
                <a:solidFill>
                  <a:srgbClr val="0000CC"/>
                </a:solidFill>
                <a:ea typeface="MS PGothic" pitchFamily="34" charset="-128"/>
              </a:defRPr>
            </a:lvl1pPr>
          </a:lstStyle>
          <a:p>
            <a:pPr algn="r"/>
            <a:r>
              <a:rPr lang="en-US" sz="1400" dirty="0">
                <a:solidFill>
                  <a:srgbClr val="0070C0"/>
                </a:solidFill>
                <a:cs typeface="Arial" charset="0"/>
              </a:rPr>
              <a:t>Engineers &amp; Scientists (485)</a:t>
            </a:r>
          </a:p>
        </p:txBody>
      </p:sp>
      <p:sp>
        <p:nvSpPr>
          <p:cNvPr id="11" name="TextBox 10"/>
          <p:cNvSpPr txBox="1"/>
          <p:nvPr/>
        </p:nvSpPr>
        <p:spPr>
          <a:xfrm>
            <a:off x="1533439" y="1071882"/>
            <a:ext cx="1524701" cy="307777"/>
          </a:xfrm>
          <a:prstGeom prst="rect">
            <a:avLst/>
          </a:prstGeom>
          <a:noFill/>
        </p:spPr>
        <p:txBody>
          <a:bodyPr wrap="square" rtlCol="0">
            <a:spAutoFit/>
          </a:bodyPr>
          <a:lstStyle>
            <a:defPPr>
              <a:defRPr lang="en-US"/>
            </a:defPPr>
            <a:lvl1pPr>
              <a:defRPr sz="1200" b="1" i="0">
                <a:solidFill>
                  <a:srgbClr val="0000CC"/>
                </a:solidFill>
                <a:ea typeface="MS PGothic" pitchFamily="34" charset="-128"/>
              </a:defRPr>
            </a:lvl1pPr>
          </a:lstStyle>
          <a:p>
            <a:r>
              <a:rPr lang="en-US" sz="1400" dirty="0">
                <a:solidFill>
                  <a:srgbClr val="0070C0"/>
                </a:solidFill>
                <a:cs typeface="Arial" charset="0"/>
              </a:rPr>
              <a:t>Code 85 Overview </a:t>
            </a:r>
          </a:p>
        </p:txBody>
      </p:sp>
      <p:sp>
        <p:nvSpPr>
          <p:cNvPr id="13" name="TextBox 12"/>
          <p:cNvSpPr txBox="1"/>
          <p:nvPr/>
        </p:nvSpPr>
        <p:spPr>
          <a:xfrm>
            <a:off x="5910491" y="3948909"/>
            <a:ext cx="1684764" cy="307777"/>
          </a:xfrm>
          <a:prstGeom prst="rect">
            <a:avLst/>
          </a:prstGeom>
          <a:noFill/>
        </p:spPr>
        <p:txBody>
          <a:bodyPr wrap="square" rtlCol="0">
            <a:spAutoFit/>
          </a:bodyPr>
          <a:lstStyle>
            <a:defPPr>
              <a:defRPr lang="en-US"/>
            </a:defPPr>
            <a:lvl1pPr>
              <a:defRPr sz="1400" b="1" i="0">
                <a:solidFill>
                  <a:srgbClr val="0070C0"/>
                </a:solidFill>
                <a:ea typeface="MS PGothic" pitchFamily="34" charset="-128"/>
                <a:cs typeface="Arial" charset="0"/>
              </a:defRPr>
            </a:lvl1pPr>
          </a:lstStyle>
          <a:p>
            <a:pPr algn="r"/>
            <a:r>
              <a:rPr lang="en-US" dirty="0"/>
              <a:t>Code 85 Experience</a:t>
            </a:r>
          </a:p>
        </p:txBody>
      </p:sp>
      <p:sp>
        <p:nvSpPr>
          <p:cNvPr id="14" name="TextBox 13"/>
          <p:cNvSpPr txBox="1"/>
          <p:nvPr/>
        </p:nvSpPr>
        <p:spPr>
          <a:xfrm>
            <a:off x="1464006" y="3965212"/>
            <a:ext cx="1589092" cy="307777"/>
          </a:xfrm>
          <a:prstGeom prst="rect">
            <a:avLst/>
          </a:prstGeom>
          <a:noFill/>
        </p:spPr>
        <p:txBody>
          <a:bodyPr wrap="square" rtlCol="0">
            <a:spAutoFit/>
          </a:bodyPr>
          <a:lstStyle>
            <a:defPPr>
              <a:defRPr lang="en-US"/>
            </a:defPPr>
            <a:lvl1pPr>
              <a:defRPr sz="1400" b="1" i="0">
                <a:solidFill>
                  <a:srgbClr val="0070C0"/>
                </a:solidFill>
                <a:ea typeface="MS PGothic" pitchFamily="34" charset="-128"/>
                <a:cs typeface="Arial" charset="0"/>
              </a:defRPr>
            </a:lvl1pPr>
          </a:lstStyle>
          <a:p>
            <a:r>
              <a:rPr lang="en-US" dirty="0"/>
              <a:t>Code 85 Education</a:t>
            </a:r>
          </a:p>
        </p:txBody>
      </p:sp>
      <p:sp>
        <p:nvSpPr>
          <p:cNvPr id="19" name="TextBox 18"/>
          <p:cNvSpPr txBox="1"/>
          <p:nvPr/>
        </p:nvSpPr>
        <p:spPr>
          <a:xfrm>
            <a:off x="2736282" y="658819"/>
            <a:ext cx="3694738" cy="369332"/>
          </a:xfrm>
          <a:prstGeom prst="rect">
            <a:avLst/>
          </a:prstGeom>
          <a:noFill/>
        </p:spPr>
        <p:txBody>
          <a:bodyPr wrap="square" rtlCol="0">
            <a:spAutoFit/>
          </a:bodyPr>
          <a:lstStyle/>
          <a:p>
            <a:pPr algn="ctr"/>
            <a:r>
              <a:rPr lang="en-US" b="1" i="1" dirty="0">
                <a:ea typeface="MS PGothic" pitchFamily="34" charset="-128"/>
                <a:cs typeface="Arial" charset="0"/>
              </a:rPr>
              <a:t>Code 85 On Board Count -   567</a:t>
            </a:r>
          </a:p>
        </p:txBody>
      </p:sp>
      <p:sp>
        <p:nvSpPr>
          <p:cNvPr id="3" name="TextBox 2"/>
          <p:cNvSpPr txBox="1"/>
          <p:nvPr/>
        </p:nvSpPr>
        <p:spPr>
          <a:xfrm rot="16200000">
            <a:off x="3726545" y="4992693"/>
            <a:ext cx="1364476" cy="246221"/>
          </a:xfrm>
          <a:prstGeom prst="rect">
            <a:avLst/>
          </a:prstGeom>
          <a:noFill/>
        </p:spPr>
        <p:txBody>
          <a:bodyPr wrap="none" rtlCol="0">
            <a:spAutoFit/>
          </a:bodyPr>
          <a:lstStyle/>
          <a:p>
            <a:r>
              <a:rPr lang="en-US" sz="1000" b="1" dirty="0">
                <a:solidFill>
                  <a:srgbClr val="0070C0"/>
                </a:solidFill>
              </a:rPr>
              <a:t>Number of Employees</a:t>
            </a:r>
          </a:p>
        </p:txBody>
      </p:sp>
      <p:sp>
        <p:nvSpPr>
          <p:cNvPr id="24" name="TextBox 23"/>
          <p:cNvSpPr txBox="1"/>
          <p:nvPr/>
        </p:nvSpPr>
        <p:spPr>
          <a:xfrm>
            <a:off x="6141167" y="5967256"/>
            <a:ext cx="1223412" cy="246221"/>
          </a:xfrm>
          <a:prstGeom prst="rect">
            <a:avLst/>
          </a:prstGeom>
          <a:noFill/>
        </p:spPr>
        <p:txBody>
          <a:bodyPr wrap="none" rtlCol="0">
            <a:spAutoFit/>
          </a:bodyPr>
          <a:lstStyle/>
          <a:p>
            <a:r>
              <a:rPr lang="en-US" sz="1000" b="1" dirty="0">
                <a:solidFill>
                  <a:srgbClr val="0070C0"/>
                </a:solidFill>
              </a:rPr>
              <a:t>Years of Experience</a:t>
            </a:r>
          </a:p>
        </p:txBody>
      </p:sp>
      <p:pic>
        <p:nvPicPr>
          <p:cNvPr id="4" name="Picture 3">
            <a:extLst>
              <a:ext uri="{FF2B5EF4-FFF2-40B4-BE49-F238E27FC236}">
                <a16:creationId xmlns:a16="http://schemas.microsoft.com/office/drawing/2014/main" id="{B6A71082-F809-F318-760E-14D4538AF4A0}"/>
              </a:ext>
            </a:extLst>
          </p:cNvPr>
          <p:cNvPicPr>
            <a:picLocks noChangeAspect="1"/>
          </p:cNvPicPr>
          <p:nvPr/>
        </p:nvPicPr>
        <p:blipFill>
          <a:blip r:embed="rId5"/>
          <a:stretch>
            <a:fillRect/>
          </a:stretch>
        </p:blipFill>
        <p:spPr>
          <a:xfrm>
            <a:off x="4559968" y="1457945"/>
            <a:ext cx="4179164" cy="2399563"/>
          </a:xfrm>
          <a:prstGeom prst="rect">
            <a:avLst/>
          </a:prstGeom>
        </p:spPr>
      </p:pic>
      <p:pic>
        <p:nvPicPr>
          <p:cNvPr id="15" name="Picture 14">
            <a:extLst>
              <a:ext uri="{FF2B5EF4-FFF2-40B4-BE49-F238E27FC236}">
                <a16:creationId xmlns:a16="http://schemas.microsoft.com/office/drawing/2014/main" id="{0C73C860-6771-7FE6-AF98-183FB48A3F8A}"/>
              </a:ext>
            </a:extLst>
          </p:cNvPr>
          <p:cNvPicPr>
            <a:picLocks noChangeAspect="1"/>
          </p:cNvPicPr>
          <p:nvPr/>
        </p:nvPicPr>
        <p:blipFill>
          <a:blip r:embed="rId6"/>
          <a:stretch>
            <a:fillRect/>
          </a:stretch>
        </p:blipFill>
        <p:spPr>
          <a:xfrm>
            <a:off x="152400" y="1464608"/>
            <a:ext cx="4286779" cy="2386237"/>
          </a:xfrm>
          <a:prstGeom prst="rect">
            <a:avLst/>
          </a:prstGeom>
        </p:spPr>
      </p:pic>
      <p:pic>
        <p:nvPicPr>
          <p:cNvPr id="18" name="Picture 17">
            <a:extLst>
              <a:ext uri="{FF2B5EF4-FFF2-40B4-BE49-F238E27FC236}">
                <a16:creationId xmlns:a16="http://schemas.microsoft.com/office/drawing/2014/main" id="{D6651563-04FD-C354-851F-9A404752D3CA}"/>
              </a:ext>
            </a:extLst>
          </p:cNvPr>
          <p:cNvPicPr>
            <a:picLocks noChangeAspect="1"/>
          </p:cNvPicPr>
          <p:nvPr/>
        </p:nvPicPr>
        <p:blipFill>
          <a:blip r:embed="rId7"/>
          <a:stretch>
            <a:fillRect/>
          </a:stretch>
        </p:blipFill>
        <p:spPr>
          <a:xfrm>
            <a:off x="4572319" y="4231576"/>
            <a:ext cx="4179164" cy="1770868"/>
          </a:xfrm>
          <a:prstGeom prst="rect">
            <a:avLst/>
          </a:prstGeom>
        </p:spPr>
      </p:pic>
    </p:spTree>
    <p:extLst>
      <p:ext uri="{BB962C8B-B14F-4D97-AF65-F5344CB8AC3E}">
        <p14:creationId xmlns:p14="http://schemas.microsoft.com/office/powerpoint/2010/main" val="1862122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txBox="1">
            <a:spLocks/>
          </p:cNvSpPr>
          <p:nvPr/>
        </p:nvSpPr>
        <p:spPr bwMode="auto">
          <a:xfrm>
            <a:off x="655319" y="148601"/>
            <a:ext cx="7856665" cy="35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fontAlgn="base">
              <a:spcBef>
                <a:spcPct val="0"/>
              </a:spcBef>
              <a:spcAft>
                <a:spcPct val="0"/>
              </a:spcAft>
            </a:pPr>
            <a:r>
              <a:rPr lang="en-US" sz="3200" b="1" dirty="0">
                <a:effectLst>
                  <a:outerShdw blurRad="38100" dist="38100" dir="2700000" algn="tl">
                    <a:srgbClr val="000000">
                      <a:alpha val="43137"/>
                    </a:srgbClr>
                  </a:outerShdw>
                </a:effectLst>
                <a:latin typeface="+mj-lt"/>
                <a:ea typeface="+mj-ea"/>
                <a:cs typeface="+mj-cs"/>
              </a:rPr>
              <a:t>Customers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986" y="101189"/>
            <a:ext cx="581286" cy="670972"/>
          </a:xfrm>
          <a:prstGeom prst="rect">
            <a:avLst/>
          </a:prstGeom>
        </p:spPr>
      </p:pic>
      <p:sp>
        <p:nvSpPr>
          <p:cNvPr id="2" name="Slide Number Placeholder 1"/>
          <p:cNvSpPr>
            <a:spLocks noGrp="1"/>
          </p:cNvSpPr>
          <p:nvPr>
            <p:ph type="sldNum" sz="quarter" idx="12"/>
          </p:nvPr>
        </p:nvSpPr>
        <p:spPr/>
        <p:txBody>
          <a:bodyPr/>
          <a:lstStyle/>
          <a:p>
            <a:pPr>
              <a:defRPr/>
            </a:pPr>
            <a:fld id="{B7012071-428C-40C5-80FE-93F825919984}" type="slidenum">
              <a:rPr lang="en-US" smtClean="0"/>
              <a:pPr>
                <a:defRPr/>
              </a:pPr>
              <a:t>7</a:t>
            </a:fld>
            <a:endParaRPr lang="en-US" dirty="0"/>
          </a:p>
        </p:txBody>
      </p:sp>
      <p:sp>
        <p:nvSpPr>
          <p:cNvPr id="8" name="Footer Placeholder 1"/>
          <p:cNvSpPr txBox="1">
            <a:spLocks/>
          </p:cNvSpPr>
          <p:nvPr/>
        </p:nvSpPr>
        <p:spPr bwMode="auto">
          <a:xfrm>
            <a:off x="2030952" y="6543677"/>
            <a:ext cx="5105400" cy="35408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470" tIns="43235" rIns="86470" bIns="43235"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1pPr>
            <a:lvl2pPr marL="742950" indent="-285750"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2pPr>
            <a:lvl3pPr marL="11430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3pPr>
            <a:lvl4pPr marL="16002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4pPr>
            <a:lvl5pPr marL="20574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5pPr>
            <a:lvl6pPr marL="2514600" indent="-228600" algn="l" defTabSz="912365" rtl="0" eaLnBrk="0" fontAlgn="base" latinLnBrk="0" hangingPunct="0">
              <a:spcBef>
                <a:spcPct val="0"/>
              </a:spcBef>
              <a:spcAft>
                <a:spcPct val="0"/>
              </a:spcAft>
              <a:defRPr sz="2400" kern="1200">
                <a:solidFill>
                  <a:schemeClr val="tx1"/>
                </a:solidFill>
                <a:latin typeface="Arial" charset="0"/>
                <a:ea typeface="ＭＳ Ｐゴシック" pitchFamily="34" charset="-128"/>
                <a:cs typeface="Arial" charset="0"/>
              </a:defRPr>
            </a:lvl6pPr>
            <a:lvl7pPr marL="2971800" indent="-228600" algn="l" defTabSz="912365" rtl="0" eaLnBrk="0" fontAlgn="base" latinLnBrk="0" hangingPunct="0">
              <a:spcBef>
                <a:spcPct val="0"/>
              </a:spcBef>
              <a:spcAft>
                <a:spcPct val="0"/>
              </a:spcAft>
              <a:defRPr sz="2400" kern="1200">
                <a:solidFill>
                  <a:schemeClr val="tx1"/>
                </a:solidFill>
                <a:latin typeface="Arial" charset="0"/>
                <a:ea typeface="ＭＳ Ｐゴシック" pitchFamily="34" charset="-128"/>
                <a:cs typeface="Arial" charset="0"/>
              </a:defRPr>
            </a:lvl7pPr>
            <a:lvl8pPr marL="3429000" indent="-228600" algn="l" defTabSz="912365" rtl="0" eaLnBrk="0" fontAlgn="base" latinLnBrk="0" hangingPunct="0">
              <a:spcBef>
                <a:spcPct val="0"/>
              </a:spcBef>
              <a:spcAft>
                <a:spcPct val="0"/>
              </a:spcAft>
              <a:defRPr sz="2400" kern="1200">
                <a:solidFill>
                  <a:schemeClr val="tx1"/>
                </a:solidFill>
                <a:latin typeface="Arial" charset="0"/>
                <a:ea typeface="ＭＳ Ｐゴシック" pitchFamily="34" charset="-128"/>
                <a:cs typeface="Arial" charset="0"/>
              </a:defRPr>
            </a:lvl8pPr>
            <a:lvl9pPr marL="3886200" indent="-228600" algn="l" defTabSz="912365" rtl="0" eaLnBrk="0" fontAlgn="base" latinLnBrk="0" hangingPunct="0">
              <a:spcBef>
                <a:spcPct val="0"/>
              </a:spcBef>
              <a:spcAft>
                <a:spcPct val="0"/>
              </a:spcAft>
              <a:defRPr sz="2400" kern="1200">
                <a:solidFill>
                  <a:schemeClr val="tx1"/>
                </a:solidFill>
                <a:latin typeface="Arial" charset="0"/>
                <a:ea typeface="ＭＳ Ｐゴシック" pitchFamily="34" charset="-128"/>
                <a:cs typeface="Arial" charset="0"/>
              </a:defRPr>
            </a:lvl9pPr>
          </a:lstStyle>
          <a:p>
            <a:pPr algn="ctr" eaLnBrk="1" hangingPunct="1"/>
            <a:r>
              <a:rPr lang="en-US" sz="1000" b="1" dirty="0"/>
              <a:t>DISTRIBUTION STATEMENT A:  </a:t>
            </a:r>
            <a:r>
              <a:rPr lang="en-US" sz="1000" dirty="0"/>
              <a:t>Approved for Public Release; distribution is Unlimited</a:t>
            </a:r>
          </a:p>
        </p:txBody>
      </p:sp>
      <p:sp>
        <p:nvSpPr>
          <p:cNvPr id="12" name="Rectangle 2"/>
          <p:cNvSpPr>
            <a:spLocks noChangeArrowheads="1"/>
          </p:cNvSpPr>
          <p:nvPr/>
        </p:nvSpPr>
        <p:spPr bwMode="auto">
          <a:xfrm>
            <a:off x="4588328" y="833934"/>
            <a:ext cx="2075378" cy="4880469"/>
          </a:xfrm>
          <a:prstGeom prst="rect">
            <a:avLst/>
          </a:prstGeom>
          <a:solidFill>
            <a:schemeClr val="accent1">
              <a:lumMod val="20000"/>
              <a:lumOff val="80000"/>
              <a:alpha val="70979"/>
            </a:schemeClr>
          </a:solidFill>
          <a:ln w="9525">
            <a:noFill/>
            <a:miter lim="800000"/>
            <a:headEnd/>
            <a:tailEnd/>
          </a:ln>
        </p:spPr>
        <p:txBody>
          <a:bodyPr wrap="none" anchor="ctr"/>
          <a:lstStyle/>
          <a:p>
            <a:pPr algn="ctr"/>
            <a:endParaRPr lang="en-US">
              <a:solidFill>
                <a:prstClr val="black"/>
              </a:solidFill>
            </a:endParaRPr>
          </a:p>
        </p:txBody>
      </p:sp>
      <p:sp>
        <p:nvSpPr>
          <p:cNvPr id="13" name="Rectangle 3"/>
          <p:cNvSpPr>
            <a:spLocks noChangeArrowheads="1"/>
          </p:cNvSpPr>
          <p:nvPr/>
        </p:nvSpPr>
        <p:spPr bwMode="auto">
          <a:xfrm>
            <a:off x="147305" y="833935"/>
            <a:ext cx="2172557" cy="5177872"/>
          </a:xfrm>
          <a:prstGeom prst="rect">
            <a:avLst/>
          </a:prstGeom>
          <a:solidFill>
            <a:schemeClr val="accent1">
              <a:lumMod val="20000"/>
              <a:lumOff val="80000"/>
              <a:alpha val="70979"/>
            </a:schemeClr>
          </a:solidFill>
          <a:ln w="9525">
            <a:noFill/>
            <a:miter lim="800000"/>
            <a:headEnd/>
            <a:tailEnd/>
          </a:ln>
        </p:spPr>
        <p:txBody>
          <a:bodyPr wrap="none" anchor="ctr"/>
          <a:lstStyle/>
          <a:p>
            <a:endParaRPr lang="en-US" sz="2000">
              <a:solidFill>
                <a:prstClr val="black"/>
              </a:solidFill>
            </a:endParaRPr>
          </a:p>
        </p:txBody>
      </p:sp>
      <p:pic>
        <p:nvPicPr>
          <p:cNvPr id="14" name="Picture 9" descr="bridg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84340" y="1753571"/>
            <a:ext cx="6793621" cy="1075656"/>
          </a:xfrm>
          <a:prstGeom prst="rect">
            <a:avLst/>
          </a:prstGeom>
          <a:noFill/>
          <a:ln w="9525">
            <a:noFill/>
            <a:miter lim="800000"/>
            <a:headEnd/>
            <a:tailEnd/>
          </a:ln>
        </p:spPr>
      </p:pic>
      <p:sp>
        <p:nvSpPr>
          <p:cNvPr id="15" name="Text Box 10"/>
          <p:cNvSpPr txBox="1">
            <a:spLocks noChangeArrowheads="1"/>
          </p:cNvSpPr>
          <p:nvPr/>
        </p:nvSpPr>
        <p:spPr bwMode="auto">
          <a:xfrm>
            <a:off x="219877" y="2969806"/>
            <a:ext cx="2004505" cy="2973122"/>
          </a:xfrm>
          <a:prstGeom prst="rect">
            <a:avLst/>
          </a:prstGeom>
          <a:noFill/>
          <a:ln w="9525">
            <a:noFill/>
            <a:miter lim="800000"/>
            <a:headEnd/>
            <a:tailEnd/>
          </a:ln>
        </p:spPr>
        <p:txBody>
          <a:bodyPr wrap="square" lIns="0" tIns="0" rIns="0" bIns="0">
            <a:spAutoFit/>
          </a:bodyPr>
          <a:lstStyle/>
          <a:p>
            <a:pPr marL="115888" indent="-115888">
              <a:spcBef>
                <a:spcPct val="10000"/>
              </a:spcBef>
              <a:buFont typeface="Arial" pitchFamily="34" charset="0"/>
              <a:buChar char="•"/>
            </a:pPr>
            <a:r>
              <a:rPr lang="en-US" sz="1050" dirty="0">
                <a:solidFill>
                  <a:prstClr val="black"/>
                </a:solidFill>
                <a:cs typeface="Arial" pitchFamily="34" charset="0"/>
              </a:rPr>
              <a:t>Biometrics</a:t>
            </a:r>
          </a:p>
          <a:p>
            <a:pPr marL="115888" indent="-115888">
              <a:spcBef>
                <a:spcPct val="10000"/>
              </a:spcBef>
              <a:buFont typeface="Arial" pitchFamily="34" charset="0"/>
              <a:buChar char="•"/>
            </a:pPr>
            <a:r>
              <a:rPr lang="en-US" sz="1050" dirty="0">
                <a:solidFill>
                  <a:prstClr val="black"/>
                </a:solidFill>
                <a:cs typeface="Arial" pitchFamily="34" charset="0"/>
              </a:rPr>
              <a:t>Advanced Propulsion</a:t>
            </a:r>
          </a:p>
          <a:p>
            <a:pPr marL="115888" indent="-115888">
              <a:spcBef>
                <a:spcPct val="10000"/>
              </a:spcBef>
              <a:buFont typeface="Arial" pitchFamily="34" charset="0"/>
              <a:buChar char="•"/>
            </a:pPr>
            <a:r>
              <a:rPr lang="en-US" sz="1050" dirty="0">
                <a:solidFill>
                  <a:prstClr val="black"/>
                </a:solidFill>
                <a:cs typeface="Arial" pitchFamily="34" charset="0"/>
              </a:rPr>
              <a:t>Non-Acoustic Technologies</a:t>
            </a:r>
          </a:p>
          <a:p>
            <a:pPr marL="115888" indent="-115888">
              <a:spcBef>
                <a:spcPct val="10000"/>
              </a:spcBef>
              <a:buFont typeface="Arial" pitchFamily="34" charset="0"/>
              <a:buChar char="•"/>
            </a:pPr>
            <a:r>
              <a:rPr lang="en-US" sz="1050" dirty="0" err="1">
                <a:solidFill>
                  <a:prstClr val="black"/>
                </a:solidFill>
                <a:cs typeface="Arial" pitchFamily="34" charset="0"/>
              </a:rPr>
              <a:t>Supercavitation</a:t>
            </a:r>
            <a:r>
              <a:rPr lang="en-US" sz="1050" dirty="0">
                <a:solidFill>
                  <a:prstClr val="black"/>
                </a:solidFill>
                <a:cs typeface="Arial" pitchFamily="34" charset="0"/>
              </a:rPr>
              <a:t> Technologies</a:t>
            </a:r>
          </a:p>
          <a:p>
            <a:pPr marL="115888" indent="-115888">
              <a:spcBef>
                <a:spcPct val="10000"/>
              </a:spcBef>
              <a:buFont typeface="Arial" pitchFamily="34" charset="0"/>
              <a:buChar char="•"/>
            </a:pPr>
            <a:r>
              <a:rPr lang="en-US" sz="1050" dirty="0">
                <a:solidFill>
                  <a:prstClr val="black"/>
                </a:solidFill>
                <a:cs typeface="Arial" pitchFamily="34" charset="0"/>
              </a:rPr>
              <a:t>Advanced Sensor Technologies</a:t>
            </a:r>
          </a:p>
          <a:p>
            <a:pPr marL="115888" indent="-115888">
              <a:spcBef>
                <a:spcPct val="10000"/>
              </a:spcBef>
              <a:buFont typeface="Arial" pitchFamily="34" charset="0"/>
              <a:buChar char="•"/>
            </a:pPr>
            <a:r>
              <a:rPr lang="en-US" sz="1050" dirty="0">
                <a:solidFill>
                  <a:prstClr val="black"/>
                </a:solidFill>
                <a:cs typeface="Arial" pitchFamily="34" charset="0"/>
              </a:rPr>
              <a:t>Next Generation CM/</a:t>
            </a:r>
            <a:r>
              <a:rPr lang="en-US" sz="1050" dirty="0" err="1">
                <a:solidFill>
                  <a:prstClr val="black"/>
                </a:solidFill>
                <a:cs typeface="Arial" pitchFamily="34" charset="0"/>
              </a:rPr>
              <a:t>CCM</a:t>
            </a:r>
            <a:endParaRPr lang="en-US" sz="1050" dirty="0">
              <a:solidFill>
                <a:prstClr val="black"/>
              </a:solidFill>
              <a:cs typeface="Arial" pitchFamily="34" charset="0"/>
            </a:endParaRPr>
          </a:p>
          <a:p>
            <a:pPr marL="115888" indent="-115888">
              <a:spcBef>
                <a:spcPct val="10000"/>
              </a:spcBef>
              <a:buFont typeface="Arial" pitchFamily="34" charset="0"/>
              <a:buChar char="•"/>
            </a:pPr>
            <a:r>
              <a:rPr lang="en-US" sz="1050" dirty="0" err="1">
                <a:solidFill>
                  <a:prstClr val="black"/>
                </a:solidFill>
                <a:cs typeface="Arial" pitchFamily="34" charset="0"/>
              </a:rPr>
              <a:t>G&amp;C</a:t>
            </a:r>
            <a:r>
              <a:rPr lang="en-US" sz="1050" dirty="0">
                <a:solidFill>
                  <a:prstClr val="black"/>
                </a:solidFill>
                <a:cs typeface="Arial" pitchFamily="34" charset="0"/>
              </a:rPr>
              <a:t> Technology</a:t>
            </a:r>
          </a:p>
          <a:p>
            <a:pPr marL="115888" indent="-115888">
              <a:spcBef>
                <a:spcPct val="10000"/>
              </a:spcBef>
              <a:buFont typeface="Arial" pitchFamily="34" charset="0"/>
              <a:buChar char="•"/>
            </a:pPr>
            <a:r>
              <a:rPr lang="en-US" sz="1050" dirty="0">
                <a:solidFill>
                  <a:prstClr val="black"/>
                </a:solidFill>
                <a:cs typeface="Arial" pitchFamily="34" charset="0"/>
              </a:rPr>
              <a:t>Vehicle Array technologies</a:t>
            </a:r>
          </a:p>
          <a:p>
            <a:pPr marL="115888" indent="-115888">
              <a:spcBef>
                <a:spcPct val="10000"/>
              </a:spcBef>
              <a:buFont typeface="Arial" pitchFamily="34" charset="0"/>
              <a:buChar char="•"/>
            </a:pPr>
            <a:r>
              <a:rPr lang="en-US" sz="1050" dirty="0">
                <a:solidFill>
                  <a:prstClr val="black"/>
                </a:solidFill>
                <a:cs typeface="Arial" pitchFamily="34" charset="0"/>
              </a:rPr>
              <a:t>Propulsion, Silencing &amp; Hydrodynamics</a:t>
            </a:r>
          </a:p>
          <a:p>
            <a:pPr marL="115888" indent="-115888">
              <a:spcBef>
                <a:spcPct val="10000"/>
              </a:spcBef>
              <a:buFont typeface="Arial" pitchFamily="34" charset="0"/>
              <a:buChar char="•"/>
            </a:pPr>
            <a:r>
              <a:rPr lang="en-US" sz="1050" dirty="0">
                <a:solidFill>
                  <a:prstClr val="black"/>
                </a:solidFill>
                <a:cs typeface="Arial" pitchFamily="34" charset="0"/>
              </a:rPr>
              <a:t>Broad band</a:t>
            </a:r>
          </a:p>
          <a:p>
            <a:pPr marL="115888" indent="-115888">
              <a:spcBef>
                <a:spcPct val="10000"/>
              </a:spcBef>
              <a:buFont typeface="Arial" pitchFamily="34" charset="0"/>
              <a:buChar char="•"/>
            </a:pPr>
            <a:r>
              <a:rPr lang="en-US" sz="1050" dirty="0">
                <a:solidFill>
                  <a:prstClr val="black"/>
                </a:solidFill>
                <a:cs typeface="Arial" pitchFamily="34" charset="0"/>
              </a:rPr>
              <a:t>Fiber Optics</a:t>
            </a:r>
          </a:p>
          <a:p>
            <a:pPr marL="115888" indent="-115888">
              <a:spcBef>
                <a:spcPct val="10000"/>
              </a:spcBef>
              <a:buFont typeface="Arial" pitchFamily="34" charset="0"/>
              <a:buChar char="•"/>
            </a:pPr>
            <a:r>
              <a:rPr lang="en-US" sz="1050" dirty="0">
                <a:solidFill>
                  <a:prstClr val="black"/>
                </a:solidFill>
                <a:cs typeface="Arial" pitchFamily="34" charset="0"/>
              </a:rPr>
              <a:t>Stealth</a:t>
            </a:r>
          </a:p>
          <a:p>
            <a:pPr marL="115888" indent="-115888">
              <a:spcBef>
                <a:spcPct val="10000"/>
              </a:spcBef>
              <a:buFont typeface="Arial" pitchFamily="34" charset="0"/>
              <a:buChar char="•"/>
            </a:pPr>
            <a:r>
              <a:rPr lang="en-US" sz="1050" dirty="0">
                <a:solidFill>
                  <a:prstClr val="black"/>
                </a:solidFill>
                <a:cs typeface="Arial" pitchFamily="34" charset="0"/>
              </a:rPr>
              <a:t>Tactical oceanography</a:t>
            </a:r>
          </a:p>
          <a:p>
            <a:pPr marL="115888" indent="-115888">
              <a:spcBef>
                <a:spcPct val="10000"/>
              </a:spcBef>
              <a:buFont typeface="Arial" pitchFamily="34" charset="0"/>
              <a:buChar char="•"/>
            </a:pPr>
            <a:r>
              <a:rPr lang="en-US" sz="1050" dirty="0">
                <a:solidFill>
                  <a:prstClr val="black"/>
                </a:solidFill>
                <a:cs typeface="Arial" pitchFamily="34" charset="0"/>
              </a:rPr>
              <a:t>Next Gen M&amp;S/Live Virtual Constructive</a:t>
            </a:r>
          </a:p>
          <a:p>
            <a:pPr marL="115888" indent="-115888">
              <a:spcBef>
                <a:spcPct val="10000"/>
              </a:spcBef>
              <a:buFont typeface="Arial" pitchFamily="34" charset="0"/>
              <a:buChar char="•"/>
            </a:pPr>
            <a:r>
              <a:rPr lang="en-US" sz="1050" dirty="0">
                <a:solidFill>
                  <a:prstClr val="black"/>
                </a:solidFill>
                <a:cs typeface="Arial" pitchFamily="34" charset="0"/>
              </a:rPr>
              <a:t>New targets and decoys</a:t>
            </a:r>
          </a:p>
        </p:txBody>
      </p:sp>
      <p:sp>
        <p:nvSpPr>
          <p:cNvPr id="16" name="Text Box 11"/>
          <p:cNvSpPr txBox="1">
            <a:spLocks noChangeArrowheads="1"/>
          </p:cNvSpPr>
          <p:nvPr/>
        </p:nvSpPr>
        <p:spPr bwMode="auto">
          <a:xfrm>
            <a:off x="2496337" y="2969806"/>
            <a:ext cx="1908157" cy="2922338"/>
          </a:xfrm>
          <a:prstGeom prst="rect">
            <a:avLst/>
          </a:prstGeom>
          <a:noFill/>
          <a:ln w="9525">
            <a:noFill/>
            <a:miter lim="800000"/>
            <a:headEnd/>
            <a:tailEnd/>
          </a:ln>
        </p:spPr>
        <p:txBody>
          <a:bodyPr wrap="square" lIns="0" tIns="0" rIns="0" bIns="0">
            <a:spAutoFit/>
          </a:bodyPr>
          <a:lstStyle/>
          <a:p>
            <a:pPr marL="115888" indent="-115888">
              <a:spcBef>
                <a:spcPct val="10000"/>
              </a:spcBef>
              <a:buFont typeface="Arial" pitchFamily="34" charset="0"/>
              <a:buChar char="•"/>
            </a:pPr>
            <a:r>
              <a:rPr lang="en-US" sz="1050" dirty="0">
                <a:solidFill>
                  <a:prstClr val="black"/>
                </a:solidFill>
                <a:cs typeface="Arial" pitchFamily="34" charset="0"/>
              </a:rPr>
              <a:t>AN-SLQ-25E</a:t>
            </a:r>
          </a:p>
          <a:p>
            <a:pPr marL="115888" indent="-115888">
              <a:spcBef>
                <a:spcPct val="10000"/>
              </a:spcBef>
              <a:buFont typeface="Arial" pitchFamily="34" charset="0"/>
              <a:buChar char="•"/>
            </a:pPr>
            <a:r>
              <a:rPr lang="en-US" sz="1050" dirty="0">
                <a:solidFill>
                  <a:prstClr val="black"/>
                </a:solidFill>
                <a:cs typeface="Arial" pitchFamily="34" charset="0"/>
              </a:rPr>
              <a:t>Torpedo Modular Upgrade Program (TI/APB).</a:t>
            </a:r>
          </a:p>
          <a:p>
            <a:pPr marL="115888" indent="-115888">
              <a:spcBef>
                <a:spcPct val="10000"/>
              </a:spcBef>
              <a:buFont typeface="Arial" pitchFamily="34" charset="0"/>
              <a:buChar char="•"/>
            </a:pPr>
            <a:r>
              <a:rPr lang="en-US" sz="1050" dirty="0">
                <a:solidFill>
                  <a:prstClr val="black"/>
                </a:solidFill>
                <a:cs typeface="Arial" pitchFamily="34" charset="0"/>
              </a:rPr>
              <a:t>Next Generation CM (ADC MK5)</a:t>
            </a:r>
          </a:p>
          <a:p>
            <a:pPr marL="115888" indent="-115888">
              <a:spcBef>
                <a:spcPct val="10000"/>
              </a:spcBef>
              <a:buFont typeface="Arial" pitchFamily="34" charset="0"/>
              <a:buChar char="•"/>
            </a:pPr>
            <a:r>
              <a:rPr lang="en-US" sz="1050" dirty="0">
                <a:solidFill>
                  <a:prstClr val="black"/>
                </a:solidFill>
                <a:cs typeface="Arial" pitchFamily="34" charset="0"/>
              </a:rPr>
              <a:t>Vehicle Array Technologies</a:t>
            </a:r>
          </a:p>
          <a:p>
            <a:pPr marL="115888" indent="-115888">
              <a:spcBef>
                <a:spcPct val="10000"/>
              </a:spcBef>
              <a:buFont typeface="Arial" pitchFamily="34" charset="0"/>
              <a:buChar char="•"/>
            </a:pPr>
            <a:r>
              <a:rPr lang="en-US" sz="1050" dirty="0">
                <a:solidFill>
                  <a:prstClr val="black"/>
                </a:solidFill>
                <a:cs typeface="Arial" pitchFamily="34" charset="0"/>
              </a:rPr>
              <a:t>Advanced Navigation</a:t>
            </a:r>
          </a:p>
          <a:p>
            <a:pPr marL="115888" indent="-115888">
              <a:spcBef>
                <a:spcPct val="10000"/>
              </a:spcBef>
              <a:buFont typeface="Arial" pitchFamily="34" charset="0"/>
              <a:buChar char="•"/>
            </a:pPr>
            <a:r>
              <a:rPr lang="en-US" sz="1050" dirty="0">
                <a:solidFill>
                  <a:prstClr val="black"/>
                </a:solidFill>
                <a:cs typeface="Arial" pitchFamily="34" charset="0"/>
              </a:rPr>
              <a:t>Advanced Autonomy</a:t>
            </a:r>
          </a:p>
          <a:p>
            <a:pPr marL="115888" indent="-115888">
              <a:spcBef>
                <a:spcPct val="10000"/>
              </a:spcBef>
              <a:buFont typeface="Arial" pitchFamily="34" charset="0"/>
              <a:buChar char="•"/>
            </a:pPr>
            <a:r>
              <a:rPr lang="en-US" sz="1050" dirty="0">
                <a:solidFill>
                  <a:prstClr val="black"/>
                </a:solidFill>
                <a:cs typeface="Arial" pitchFamily="34" charset="0"/>
              </a:rPr>
              <a:t>System Requirements/Specs </a:t>
            </a:r>
          </a:p>
          <a:p>
            <a:pPr marL="115888" indent="-115888">
              <a:spcBef>
                <a:spcPct val="10000"/>
              </a:spcBef>
              <a:buFont typeface="Arial" pitchFamily="34" charset="0"/>
              <a:buChar char="•"/>
            </a:pPr>
            <a:r>
              <a:rPr lang="en-US" sz="1050" dirty="0">
                <a:solidFill>
                  <a:prstClr val="black"/>
                </a:solidFill>
                <a:cs typeface="Arial" pitchFamily="34" charset="0"/>
              </a:rPr>
              <a:t>Non-Acoustic Technology</a:t>
            </a:r>
          </a:p>
          <a:p>
            <a:pPr marL="115888" indent="-115888">
              <a:spcBef>
                <a:spcPct val="10000"/>
              </a:spcBef>
              <a:buFont typeface="Arial" pitchFamily="34" charset="0"/>
              <a:buChar char="•"/>
            </a:pPr>
            <a:r>
              <a:rPr lang="en-US" sz="1050" dirty="0">
                <a:solidFill>
                  <a:prstClr val="black"/>
                </a:solidFill>
                <a:cs typeface="Arial" pitchFamily="34" charset="0"/>
              </a:rPr>
              <a:t>Tactical Software Development</a:t>
            </a:r>
          </a:p>
          <a:p>
            <a:pPr marL="115888" indent="-115888">
              <a:spcBef>
                <a:spcPct val="10000"/>
              </a:spcBef>
              <a:buFont typeface="Arial" pitchFamily="34" charset="0"/>
              <a:buChar char="•"/>
            </a:pPr>
            <a:r>
              <a:rPr lang="en-US" sz="1050" dirty="0">
                <a:solidFill>
                  <a:prstClr val="black"/>
                </a:solidFill>
                <a:cs typeface="Arial" pitchFamily="34" charset="0"/>
              </a:rPr>
              <a:t>System Integration / T&amp;E</a:t>
            </a:r>
          </a:p>
          <a:p>
            <a:pPr marL="115888" indent="-115888">
              <a:spcBef>
                <a:spcPct val="10000"/>
              </a:spcBef>
              <a:buFont typeface="Arial" pitchFamily="34" charset="0"/>
              <a:buChar char="•"/>
            </a:pPr>
            <a:r>
              <a:rPr lang="en-US" sz="1050" dirty="0">
                <a:solidFill>
                  <a:prstClr val="black"/>
                </a:solidFill>
                <a:cs typeface="Arial" pitchFamily="34" charset="0"/>
              </a:rPr>
              <a:t>Performance M&amp;S</a:t>
            </a:r>
          </a:p>
          <a:p>
            <a:pPr marL="115888" indent="-115888">
              <a:spcBef>
                <a:spcPct val="10000"/>
              </a:spcBef>
              <a:buFont typeface="Arial" pitchFamily="34" charset="0"/>
              <a:buChar char="•"/>
            </a:pPr>
            <a:r>
              <a:rPr lang="en-US" sz="1050" dirty="0">
                <a:solidFill>
                  <a:prstClr val="black"/>
                </a:solidFill>
                <a:cs typeface="Arial" pitchFamily="34" charset="0"/>
              </a:rPr>
              <a:t>Test Equipment </a:t>
            </a:r>
          </a:p>
          <a:p>
            <a:pPr marL="115888" indent="-115888">
              <a:spcBef>
                <a:spcPct val="10000"/>
              </a:spcBef>
              <a:buFont typeface="Arial" pitchFamily="34" charset="0"/>
              <a:buChar char="•"/>
            </a:pPr>
            <a:r>
              <a:rPr lang="en-US" sz="1050" b="1" dirty="0">
                <a:solidFill>
                  <a:prstClr val="black"/>
                </a:solidFill>
                <a:cs typeface="Arial" pitchFamily="34" charset="0"/>
              </a:rPr>
              <a:t>Technical Direction Agent (HWT/LWT and CMs)</a:t>
            </a:r>
          </a:p>
          <a:p>
            <a:pPr marL="115888" indent="-115888">
              <a:spcBef>
                <a:spcPct val="10000"/>
              </a:spcBef>
            </a:pPr>
            <a:endParaRPr lang="en-US" sz="900" dirty="0">
              <a:solidFill>
                <a:prstClr val="black"/>
              </a:solidFill>
              <a:cs typeface="Arial" pitchFamily="34" charset="0"/>
            </a:endParaRPr>
          </a:p>
          <a:p>
            <a:pPr marL="115888" indent="-115888">
              <a:spcBef>
                <a:spcPct val="10000"/>
              </a:spcBef>
            </a:pPr>
            <a:endParaRPr lang="en-US" sz="900" dirty="0">
              <a:solidFill>
                <a:prstClr val="black"/>
              </a:solidFill>
              <a:cs typeface="Arial" pitchFamily="34" charset="0"/>
            </a:endParaRPr>
          </a:p>
        </p:txBody>
      </p:sp>
      <p:sp>
        <p:nvSpPr>
          <p:cNvPr id="17" name="Text Box 12"/>
          <p:cNvSpPr txBox="1">
            <a:spLocks noChangeArrowheads="1"/>
          </p:cNvSpPr>
          <p:nvPr/>
        </p:nvSpPr>
        <p:spPr bwMode="auto">
          <a:xfrm>
            <a:off x="4695528" y="2980169"/>
            <a:ext cx="1967738" cy="2278316"/>
          </a:xfrm>
          <a:prstGeom prst="rect">
            <a:avLst/>
          </a:prstGeom>
          <a:noFill/>
          <a:ln w="9525">
            <a:noFill/>
            <a:miter lim="800000"/>
            <a:headEnd/>
            <a:tailEnd/>
          </a:ln>
        </p:spPr>
        <p:txBody>
          <a:bodyPr wrap="square" lIns="0" tIns="0" rIns="0" bIns="0">
            <a:spAutoFit/>
          </a:bodyPr>
          <a:lstStyle/>
          <a:p>
            <a:pPr marL="115888" indent="-115888">
              <a:spcBef>
                <a:spcPct val="10000"/>
              </a:spcBef>
              <a:buFont typeface="Arial" pitchFamily="34" charset="0"/>
              <a:buChar char="•"/>
            </a:pPr>
            <a:r>
              <a:rPr lang="en-US" sz="1050" dirty="0">
                <a:solidFill>
                  <a:prstClr val="black"/>
                </a:solidFill>
                <a:cs typeface="Arial" pitchFamily="34" charset="0"/>
              </a:rPr>
              <a:t>AN-SLQ-25</a:t>
            </a:r>
          </a:p>
          <a:p>
            <a:pPr marL="115888" indent="-115888">
              <a:spcBef>
                <a:spcPct val="10000"/>
              </a:spcBef>
              <a:buFont typeface="Arial" pitchFamily="34" charset="0"/>
              <a:buChar char="•"/>
            </a:pPr>
            <a:r>
              <a:rPr lang="en-US" sz="1050" dirty="0">
                <a:solidFill>
                  <a:prstClr val="black"/>
                </a:solidFill>
                <a:cs typeface="Arial" pitchFamily="34" charset="0"/>
              </a:rPr>
              <a:t>MK30 Mod 1/2</a:t>
            </a:r>
          </a:p>
          <a:p>
            <a:pPr marL="115888" indent="-115888">
              <a:spcBef>
                <a:spcPct val="10000"/>
              </a:spcBef>
              <a:buFont typeface="Arial" pitchFamily="34" charset="0"/>
              <a:buChar char="•"/>
            </a:pPr>
            <a:r>
              <a:rPr lang="en-US" sz="1050" dirty="0">
                <a:solidFill>
                  <a:prstClr val="black"/>
                </a:solidFill>
                <a:cs typeface="Arial" pitchFamily="34" charset="0"/>
              </a:rPr>
              <a:t>Technology Refresh Engineering</a:t>
            </a:r>
          </a:p>
          <a:p>
            <a:pPr marL="115888" indent="-115888">
              <a:spcBef>
                <a:spcPct val="10000"/>
              </a:spcBef>
              <a:buFont typeface="Arial" pitchFamily="34" charset="0"/>
              <a:buChar char="•"/>
            </a:pPr>
            <a:r>
              <a:rPr lang="en-US" sz="1050" dirty="0">
                <a:solidFill>
                  <a:prstClr val="black"/>
                </a:solidFill>
                <a:cs typeface="Arial" pitchFamily="34" charset="0"/>
              </a:rPr>
              <a:t>Signal Analysis System</a:t>
            </a:r>
          </a:p>
          <a:p>
            <a:pPr marL="115888" indent="-115888">
              <a:spcBef>
                <a:spcPct val="10000"/>
              </a:spcBef>
              <a:buFont typeface="Arial" pitchFamily="34" charset="0"/>
              <a:buChar char="•"/>
            </a:pPr>
            <a:r>
              <a:rPr lang="en-US" sz="1050" dirty="0">
                <a:solidFill>
                  <a:prstClr val="black"/>
                </a:solidFill>
                <a:cs typeface="Arial" pitchFamily="34" charset="0"/>
              </a:rPr>
              <a:t>HWT/LWT Sonar Tech Insertion</a:t>
            </a:r>
          </a:p>
          <a:p>
            <a:pPr marL="115888" indent="-115888">
              <a:spcBef>
                <a:spcPct val="10000"/>
              </a:spcBef>
              <a:buFont typeface="Arial" pitchFamily="34" charset="0"/>
              <a:buChar char="•"/>
            </a:pPr>
            <a:r>
              <a:rPr lang="en-US" sz="1050" dirty="0">
                <a:solidFill>
                  <a:prstClr val="black"/>
                </a:solidFill>
                <a:cs typeface="Arial" pitchFamily="34" charset="0"/>
              </a:rPr>
              <a:t>ADC CMs</a:t>
            </a:r>
          </a:p>
          <a:p>
            <a:pPr marL="115888" indent="-115888">
              <a:spcBef>
                <a:spcPct val="10000"/>
              </a:spcBef>
              <a:buFont typeface="Arial" pitchFamily="34" charset="0"/>
              <a:buChar char="•"/>
            </a:pPr>
            <a:r>
              <a:rPr lang="en-US" sz="1050" dirty="0">
                <a:solidFill>
                  <a:prstClr val="black"/>
                </a:solidFill>
                <a:cs typeface="Arial" pitchFamily="34" charset="0"/>
              </a:rPr>
              <a:t>MK 39 </a:t>
            </a:r>
            <a:r>
              <a:rPr lang="en-US" sz="1050" dirty="0" err="1">
                <a:solidFill>
                  <a:prstClr val="black"/>
                </a:solidFill>
                <a:cs typeface="Arial" pitchFamily="34" charset="0"/>
              </a:rPr>
              <a:t>EMATT</a:t>
            </a:r>
            <a:endParaRPr lang="en-US" sz="1050" dirty="0">
              <a:solidFill>
                <a:prstClr val="black"/>
              </a:solidFill>
              <a:cs typeface="Arial" pitchFamily="34" charset="0"/>
            </a:endParaRPr>
          </a:p>
          <a:p>
            <a:pPr marL="115888" indent="-115888">
              <a:spcBef>
                <a:spcPct val="10000"/>
              </a:spcBef>
              <a:buFont typeface="Arial" pitchFamily="34" charset="0"/>
              <a:buChar char="•"/>
            </a:pPr>
            <a:r>
              <a:rPr lang="en-US" sz="1050" dirty="0">
                <a:solidFill>
                  <a:prstClr val="black"/>
                </a:solidFill>
                <a:cs typeface="Arial" pitchFamily="34" charset="0"/>
              </a:rPr>
              <a:t>Systems integration </a:t>
            </a:r>
          </a:p>
          <a:p>
            <a:pPr marL="115888" indent="-115888">
              <a:spcBef>
                <a:spcPct val="10000"/>
              </a:spcBef>
              <a:buFont typeface="Arial" pitchFamily="34" charset="0"/>
              <a:buChar char="•"/>
            </a:pPr>
            <a:r>
              <a:rPr lang="en-US" sz="1050" dirty="0">
                <a:solidFill>
                  <a:prstClr val="black"/>
                </a:solidFill>
                <a:cs typeface="Arial" pitchFamily="34" charset="0"/>
              </a:rPr>
              <a:t>Production Engineering Support</a:t>
            </a:r>
          </a:p>
          <a:p>
            <a:pPr marL="115888" indent="-115888">
              <a:spcBef>
                <a:spcPct val="10000"/>
              </a:spcBef>
              <a:buFont typeface="Arial" pitchFamily="34" charset="0"/>
              <a:buChar char="•"/>
            </a:pPr>
            <a:r>
              <a:rPr lang="en-US" sz="1050" dirty="0">
                <a:solidFill>
                  <a:prstClr val="black"/>
                </a:solidFill>
                <a:cs typeface="Arial" pitchFamily="34" charset="0"/>
              </a:rPr>
              <a:t>System Evaluation and Acceptance Testing Support</a:t>
            </a:r>
          </a:p>
          <a:p>
            <a:pPr marL="115888" indent="-115888">
              <a:spcBef>
                <a:spcPct val="10000"/>
              </a:spcBef>
              <a:buFont typeface="Arial" pitchFamily="34" charset="0"/>
              <a:buChar char="•"/>
            </a:pPr>
            <a:r>
              <a:rPr lang="en-US" sz="1050" dirty="0">
                <a:solidFill>
                  <a:prstClr val="black"/>
                </a:solidFill>
                <a:cs typeface="Arial" pitchFamily="34" charset="0"/>
              </a:rPr>
              <a:t>Fleet Introduction Planning</a:t>
            </a:r>
          </a:p>
          <a:p>
            <a:pPr marL="115888" indent="-115888">
              <a:spcBef>
                <a:spcPct val="10000"/>
              </a:spcBef>
              <a:buFont typeface="Arial" pitchFamily="34" charset="0"/>
              <a:buChar char="•"/>
            </a:pPr>
            <a:r>
              <a:rPr lang="en-US" sz="1050" dirty="0">
                <a:solidFill>
                  <a:prstClr val="black"/>
                </a:solidFill>
                <a:cs typeface="Arial" pitchFamily="34" charset="0"/>
              </a:rPr>
              <a:t>Test Equipment</a:t>
            </a:r>
          </a:p>
        </p:txBody>
      </p:sp>
      <p:sp>
        <p:nvSpPr>
          <p:cNvPr id="18" name="Text Box 14"/>
          <p:cNvSpPr txBox="1">
            <a:spLocks noChangeArrowheads="1"/>
          </p:cNvSpPr>
          <p:nvPr/>
        </p:nvSpPr>
        <p:spPr bwMode="auto">
          <a:xfrm>
            <a:off x="6826566" y="2979705"/>
            <a:ext cx="2073144" cy="3328604"/>
          </a:xfrm>
          <a:prstGeom prst="rect">
            <a:avLst/>
          </a:prstGeom>
          <a:noFill/>
          <a:ln w="9525">
            <a:noFill/>
            <a:miter lim="800000"/>
            <a:headEnd/>
            <a:tailEnd/>
          </a:ln>
        </p:spPr>
        <p:txBody>
          <a:bodyPr wrap="square" lIns="0" tIns="0" rIns="0" bIns="0">
            <a:spAutoFit/>
          </a:bodyPr>
          <a:lstStyle/>
          <a:p>
            <a:pPr marL="115888" indent="-115888">
              <a:spcBef>
                <a:spcPct val="10000"/>
              </a:spcBef>
              <a:buFont typeface="Arial" pitchFamily="34" charset="0"/>
              <a:buChar char="•"/>
            </a:pPr>
            <a:r>
              <a:rPr lang="en-US" sz="1050" dirty="0">
                <a:solidFill>
                  <a:prstClr val="black"/>
                </a:solidFill>
                <a:cs typeface="Arial" pitchFamily="34" charset="0"/>
              </a:rPr>
              <a:t>AN/SLQ-25</a:t>
            </a:r>
          </a:p>
          <a:p>
            <a:pPr marL="115888" indent="-115888">
              <a:spcBef>
                <a:spcPct val="10000"/>
              </a:spcBef>
              <a:buFont typeface="Arial" pitchFamily="34" charset="0"/>
              <a:buChar char="•"/>
            </a:pPr>
            <a:r>
              <a:rPr lang="en-US" sz="1050" dirty="0">
                <a:solidFill>
                  <a:prstClr val="black"/>
                </a:solidFill>
                <a:cs typeface="Arial" pitchFamily="34" charset="0"/>
              </a:rPr>
              <a:t>Countermeasures ADC 2/3/4</a:t>
            </a:r>
          </a:p>
          <a:p>
            <a:pPr marL="115888" indent="-115888">
              <a:spcBef>
                <a:spcPct val="10000"/>
              </a:spcBef>
              <a:buFont typeface="Arial" pitchFamily="34" charset="0"/>
              <a:buChar char="•"/>
            </a:pPr>
            <a:r>
              <a:rPr lang="en-US" sz="1050" dirty="0">
                <a:solidFill>
                  <a:prstClr val="black"/>
                </a:solidFill>
                <a:cs typeface="Arial" pitchFamily="34" charset="0"/>
              </a:rPr>
              <a:t>Signal Analysis System</a:t>
            </a:r>
          </a:p>
          <a:p>
            <a:pPr marL="115888" indent="-115888">
              <a:spcBef>
                <a:spcPct val="10000"/>
              </a:spcBef>
              <a:buFont typeface="Arial" pitchFamily="34" charset="0"/>
              <a:buChar char="•"/>
            </a:pPr>
            <a:r>
              <a:rPr lang="en-US" sz="1050" dirty="0">
                <a:solidFill>
                  <a:prstClr val="black"/>
                </a:solidFill>
                <a:cs typeface="Arial" pitchFamily="34" charset="0"/>
              </a:rPr>
              <a:t>MK30 Mod 1/2</a:t>
            </a:r>
          </a:p>
          <a:p>
            <a:pPr marL="115888" indent="-115888">
              <a:spcBef>
                <a:spcPct val="10000"/>
              </a:spcBef>
              <a:buFont typeface="Arial" pitchFamily="34" charset="0"/>
              <a:buChar char="•"/>
            </a:pPr>
            <a:r>
              <a:rPr lang="en-US" sz="1050" dirty="0">
                <a:solidFill>
                  <a:prstClr val="black"/>
                </a:solidFill>
                <a:cs typeface="Arial" pitchFamily="34" charset="0"/>
              </a:rPr>
              <a:t>MK 39 </a:t>
            </a:r>
            <a:r>
              <a:rPr lang="en-US" sz="1050" dirty="0" err="1">
                <a:solidFill>
                  <a:prstClr val="black"/>
                </a:solidFill>
                <a:cs typeface="Arial" pitchFamily="34" charset="0"/>
              </a:rPr>
              <a:t>EMATT</a:t>
            </a:r>
            <a:endParaRPr lang="en-US" sz="1050" dirty="0">
              <a:solidFill>
                <a:prstClr val="black"/>
              </a:solidFill>
              <a:cs typeface="Arial" pitchFamily="34" charset="0"/>
            </a:endParaRPr>
          </a:p>
          <a:p>
            <a:pPr marL="115888" lvl="1" indent="-115888">
              <a:lnSpc>
                <a:spcPct val="90000"/>
              </a:lnSpc>
              <a:spcBef>
                <a:spcPct val="10000"/>
              </a:spcBef>
              <a:buClr>
                <a:srgbClr val="000000"/>
              </a:buClr>
              <a:buSzPct val="100000"/>
              <a:buFont typeface="Arial" pitchFamily="34" charset="0"/>
              <a:buChar char="•"/>
            </a:pPr>
            <a:r>
              <a:rPr lang="en-US" sz="1050" dirty="0">
                <a:solidFill>
                  <a:prstClr val="black"/>
                </a:solidFill>
                <a:cs typeface="Arial" pitchFamily="34" charset="0"/>
              </a:rPr>
              <a:t>Weapon performance assessment</a:t>
            </a:r>
          </a:p>
          <a:p>
            <a:pPr marL="115888" lvl="1" indent="-115888">
              <a:lnSpc>
                <a:spcPct val="90000"/>
              </a:lnSpc>
              <a:spcBef>
                <a:spcPct val="10000"/>
              </a:spcBef>
              <a:buClr>
                <a:srgbClr val="000000"/>
              </a:buClr>
              <a:buSzPct val="100000"/>
              <a:buFont typeface="Arial" pitchFamily="34" charset="0"/>
              <a:buChar char="•"/>
            </a:pPr>
            <a:r>
              <a:rPr lang="en-US" sz="1050" dirty="0">
                <a:solidFill>
                  <a:prstClr val="black"/>
                </a:solidFill>
                <a:cs typeface="Arial" pitchFamily="34" charset="0"/>
              </a:rPr>
              <a:t>Fleet </a:t>
            </a:r>
            <a:r>
              <a:rPr lang="en-US" sz="1050" dirty="0" err="1">
                <a:solidFill>
                  <a:prstClr val="black"/>
                </a:solidFill>
                <a:cs typeface="Arial" pitchFamily="34" charset="0"/>
              </a:rPr>
              <a:t>T&amp;E</a:t>
            </a:r>
            <a:r>
              <a:rPr lang="en-US" sz="1050" dirty="0">
                <a:solidFill>
                  <a:prstClr val="black"/>
                </a:solidFill>
                <a:cs typeface="Arial" pitchFamily="34" charset="0"/>
              </a:rPr>
              <a:t> support</a:t>
            </a:r>
          </a:p>
          <a:p>
            <a:pPr marL="115888" lvl="1" indent="-115888">
              <a:lnSpc>
                <a:spcPct val="90000"/>
              </a:lnSpc>
              <a:spcBef>
                <a:spcPct val="10000"/>
              </a:spcBef>
              <a:buClr>
                <a:srgbClr val="000000"/>
              </a:buClr>
              <a:buSzPct val="100000"/>
              <a:buFont typeface="Arial" pitchFamily="34" charset="0"/>
              <a:buChar char="•"/>
            </a:pPr>
            <a:r>
              <a:rPr lang="en-US" sz="1050" dirty="0">
                <a:solidFill>
                  <a:prstClr val="black"/>
                </a:solidFill>
                <a:cs typeface="Arial" pitchFamily="34" charset="0"/>
              </a:rPr>
              <a:t>Fleet Failure Analysis / CA</a:t>
            </a:r>
          </a:p>
          <a:p>
            <a:pPr marL="115888" lvl="1" indent="-115888">
              <a:lnSpc>
                <a:spcPct val="90000"/>
              </a:lnSpc>
              <a:spcBef>
                <a:spcPct val="10000"/>
              </a:spcBef>
              <a:buClr>
                <a:srgbClr val="000000"/>
              </a:buClr>
              <a:buSzPct val="100000"/>
              <a:buFont typeface="Arial" pitchFamily="34" charset="0"/>
              <a:buChar char="•"/>
            </a:pPr>
            <a:r>
              <a:rPr lang="en-US" sz="1050" dirty="0">
                <a:solidFill>
                  <a:prstClr val="black"/>
                </a:solidFill>
                <a:cs typeface="Arial" pitchFamily="34" charset="0"/>
              </a:rPr>
              <a:t>Reliability Management</a:t>
            </a:r>
          </a:p>
          <a:p>
            <a:pPr marL="115888" lvl="1" indent="-115888">
              <a:lnSpc>
                <a:spcPct val="90000"/>
              </a:lnSpc>
              <a:spcBef>
                <a:spcPct val="10000"/>
              </a:spcBef>
              <a:buClr>
                <a:srgbClr val="000000"/>
              </a:buClr>
              <a:buSzPct val="100000"/>
              <a:buFont typeface="Arial" pitchFamily="34" charset="0"/>
              <a:buChar char="•"/>
            </a:pPr>
            <a:r>
              <a:rPr lang="en-US" sz="1050" dirty="0" err="1">
                <a:solidFill>
                  <a:prstClr val="black"/>
                </a:solidFill>
                <a:cs typeface="Arial" pitchFamily="34" charset="0"/>
              </a:rPr>
              <a:t>SCC</a:t>
            </a:r>
            <a:r>
              <a:rPr lang="en-US" sz="1050" dirty="0">
                <a:solidFill>
                  <a:prstClr val="black"/>
                </a:solidFill>
                <a:cs typeface="Arial" pitchFamily="34" charset="0"/>
              </a:rPr>
              <a:t> training</a:t>
            </a:r>
          </a:p>
          <a:p>
            <a:pPr marL="115888" lvl="1" indent="-115888">
              <a:lnSpc>
                <a:spcPct val="90000"/>
              </a:lnSpc>
              <a:spcBef>
                <a:spcPct val="10000"/>
              </a:spcBef>
              <a:buClr>
                <a:srgbClr val="000000"/>
              </a:buClr>
              <a:buSzPct val="100000"/>
              <a:buFont typeface="Arial" pitchFamily="34" charset="0"/>
              <a:buChar char="•"/>
            </a:pPr>
            <a:r>
              <a:rPr lang="en-US" sz="1050" dirty="0">
                <a:solidFill>
                  <a:prstClr val="black"/>
                </a:solidFill>
                <a:cs typeface="Arial" pitchFamily="34" charset="0"/>
              </a:rPr>
              <a:t>SW Downloads</a:t>
            </a:r>
          </a:p>
          <a:p>
            <a:pPr marL="115888" lvl="1" indent="-115888">
              <a:lnSpc>
                <a:spcPct val="90000"/>
              </a:lnSpc>
              <a:spcBef>
                <a:spcPct val="10000"/>
              </a:spcBef>
              <a:buClr>
                <a:srgbClr val="000000"/>
              </a:buClr>
              <a:buSzPct val="100000"/>
              <a:buFont typeface="Arial" pitchFamily="34" charset="0"/>
              <a:buChar char="•"/>
            </a:pPr>
            <a:r>
              <a:rPr lang="en-US" sz="1050" dirty="0">
                <a:solidFill>
                  <a:prstClr val="black"/>
                </a:solidFill>
                <a:cs typeface="Arial" pitchFamily="34" charset="0"/>
              </a:rPr>
              <a:t>Fleet Procedures</a:t>
            </a:r>
          </a:p>
          <a:p>
            <a:pPr marL="115888" lvl="1" indent="-115888">
              <a:lnSpc>
                <a:spcPct val="90000"/>
              </a:lnSpc>
              <a:spcBef>
                <a:spcPct val="10000"/>
              </a:spcBef>
              <a:buClr>
                <a:srgbClr val="000000"/>
              </a:buClr>
              <a:buSzPct val="100000"/>
              <a:buFont typeface="Arial" pitchFamily="34" charset="0"/>
              <a:buChar char="•"/>
            </a:pPr>
            <a:r>
              <a:rPr lang="en-US" sz="1050" dirty="0">
                <a:solidFill>
                  <a:prstClr val="black"/>
                </a:solidFill>
                <a:cs typeface="Arial" pitchFamily="34" charset="0"/>
              </a:rPr>
              <a:t>IMA Certifications</a:t>
            </a:r>
          </a:p>
          <a:p>
            <a:pPr marL="115888" lvl="1" indent="-115888">
              <a:lnSpc>
                <a:spcPct val="90000"/>
              </a:lnSpc>
              <a:spcBef>
                <a:spcPct val="10000"/>
              </a:spcBef>
              <a:buClr>
                <a:srgbClr val="000000"/>
              </a:buClr>
              <a:buSzPct val="100000"/>
              <a:buFont typeface="Arial" pitchFamily="34" charset="0"/>
              <a:buChar char="•"/>
            </a:pPr>
            <a:r>
              <a:rPr lang="en-US" sz="1050" dirty="0">
                <a:solidFill>
                  <a:prstClr val="black"/>
                </a:solidFill>
                <a:cs typeface="Arial" pitchFamily="34" charset="0"/>
              </a:rPr>
              <a:t>ORDALT Development</a:t>
            </a:r>
          </a:p>
          <a:p>
            <a:pPr marL="115888" lvl="1" indent="-115888">
              <a:lnSpc>
                <a:spcPct val="90000"/>
              </a:lnSpc>
              <a:spcBef>
                <a:spcPct val="10000"/>
              </a:spcBef>
              <a:buClr>
                <a:srgbClr val="000000"/>
              </a:buClr>
              <a:buSzPct val="100000"/>
              <a:buFont typeface="Arial" pitchFamily="34" charset="0"/>
              <a:buChar char="•"/>
            </a:pPr>
            <a:r>
              <a:rPr lang="en-US" sz="1050" dirty="0">
                <a:solidFill>
                  <a:prstClr val="black"/>
                </a:solidFill>
                <a:cs typeface="Arial" pitchFamily="34" charset="0"/>
              </a:rPr>
              <a:t>Test Equipment</a:t>
            </a:r>
          </a:p>
          <a:p>
            <a:pPr marL="115888" lvl="1" indent="-115888">
              <a:lnSpc>
                <a:spcPct val="90000"/>
              </a:lnSpc>
              <a:spcBef>
                <a:spcPct val="10000"/>
              </a:spcBef>
              <a:buClr>
                <a:srgbClr val="000000"/>
              </a:buClr>
              <a:buSzPct val="100000"/>
              <a:buFont typeface="Arial" pitchFamily="34" charset="0"/>
              <a:buChar char="•"/>
            </a:pPr>
            <a:r>
              <a:rPr lang="en-US" sz="1050" b="1" dirty="0">
                <a:solidFill>
                  <a:prstClr val="black"/>
                </a:solidFill>
                <a:cs typeface="Arial" pitchFamily="34" charset="0"/>
              </a:rPr>
              <a:t>In Service Engineering Agent for HWT and CMs)</a:t>
            </a:r>
          </a:p>
          <a:p>
            <a:pPr marL="115888" indent="-115888">
              <a:spcBef>
                <a:spcPct val="10000"/>
              </a:spcBef>
              <a:buFont typeface="Arial" pitchFamily="34" charset="0"/>
              <a:buChar char="•"/>
            </a:pPr>
            <a:endParaRPr lang="en-US" sz="1050" dirty="0">
              <a:solidFill>
                <a:prstClr val="black"/>
              </a:solidFill>
              <a:cs typeface="Arial" pitchFamily="34" charset="0"/>
            </a:endParaRPr>
          </a:p>
          <a:p>
            <a:pPr marL="115888" indent="-115888">
              <a:spcBef>
                <a:spcPct val="10000"/>
              </a:spcBef>
              <a:buFont typeface="Arial" pitchFamily="34" charset="0"/>
              <a:buChar char="•"/>
            </a:pPr>
            <a:endParaRPr lang="en-US" sz="1050" dirty="0">
              <a:solidFill>
                <a:prstClr val="black"/>
              </a:solidFill>
              <a:cs typeface="Arial" pitchFamily="34" charset="0"/>
            </a:endParaRPr>
          </a:p>
          <a:p>
            <a:pPr marL="115888" indent="-115888">
              <a:spcBef>
                <a:spcPct val="10000"/>
              </a:spcBef>
            </a:pPr>
            <a:endParaRPr lang="en-US" sz="1050" dirty="0">
              <a:solidFill>
                <a:prstClr val="black"/>
              </a:solidFill>
              <a:cs typeface="Arial" pitchFamily="34" charset="0"/>
            </a:endParaRPr>
          </a:p>
        </p:txBody>
      </p:sp>
      <p:sp>
        <p:nvSpPr>
          <p:cNvPr id="22" name="Rectangle 8"/>
          <p:cNvSpPr>
            <a:spLocks noChangeArrowheads="1"/>
          </p:cNvSpPr>
          <p:nvPr/>
        </p:nvSpPr>
        <p:spPr bwMode="auto">
          <a:xfrm>
            <a:off x="147302" y="929465"/>
            <a:ext cx="2149654" cy="728576"/>
          </a:xfrm>
          <a:prstGeom prst="rect">
            <a:avLst/>
          </a:prstGeom>
          <a:noFill/>
          <a:ln w="9525">
            <a:noFill/>
            <a:miter lim="800000"/>
            <a:headEnd/>
            <a:tailEnd/>
          </a:ln>
        </p:spPr>
        <p:txBody>
          <a:bodyPr wrap="square" lIns="0" tIns="0" rIns="0" bIns="0" anchor="b"/>
          <a:lstStyle/>
          <a:p>
            <a:pPr algn="ctr">
              <a:spcBef>
                <a:spcPct val="5000"/>
              </a:spcBef>
              <a:buFont typeface="Wingdings" pitchFamily="2" charset="2"/>
              <a:buNone/>
            </a:pPr>
            <a:r>
              <a:rPr lang="en-GB" sz="1400" b="1" dirty="0">
                <a:solidFill>
                  <a:srgbClr val="000000"/>
                </a:solidFill>
              </a:rPr>
              <a:t>DARPA, SCO, ONR, Internal Investment, ILIR/IAR,</a:t>
            </a:r>
          </a:p>
          <a:p>
            <a:pPr algn="ctr">
              <a:spcBef>
                <a:spcPct val="5000"/>
              </a:spcBef>
              <a:buFont typeface="Wingdings" pitchFamily="2" charset="2"/>
              <a:buNone/>
            </a:pPr>
            <a:r>
              <a:rPr lang="en-GB" sz="1400" b="1" dirty="0">
                <a:solidFill>
                  <a:srgbClr val="000000"/>
                </a:solidFill>
              </a:rPr>
              <a:t>NELO, &amp; Private Partnerships</a:t>
            </a:r>
          </a:p>
        </p:txBody>
      </p:sp>
      <p:sp>
        <p:nvSpPr>
          <p:cNvPr id="23" name="Text Box 5"/>
          <p:cNvSpPr txBox="1">
            <a:spLocks noChangeArrowheads="1"/>
          </p:cNvSpPr>
          <p:nvPr/>
        </p:nvSpPr>
        <p:spPr bwMode="auto">
          <a:xfrm>
            <a:off x="2375588" y="923671"/>
            <a:ext cx="2149657" cy="892595"/>
          </a:xfrm>
          <a:prstGeom prst="rect">
            <a:avLst/>
          </a:prstGeom>
          <a:noFill/>
          <a:ln w="9525" algn="ctr">
            <a:noFill/>
            <a:miter lim="800000"/>
            <a:headEnd/>
            <a:tailEnd/>
          </a:ln>
        </p:spPr>
        <p:txBody>
          <a:bodyPr wrap="square" lIns="0" tIns="0" rIns="0" bIns="0" anchor="b"/>
          <a:lstStyle/>
          <a:p>
            <a:pPr algn="ctr"/>
            <a:r>
              <a:rPr lang="en-GB" sz="1400" b="1" dirty="0">
                <a:solidFill>
                  <a:srgbClr val="000000"/>
                </a:solidFill>
              </a:rPr>
              <a:t>PMS 404, 406, 415, 495, </a:t>
            </a:r>
          </a:p>
          <a:p>
            <a:pPr algn="ctr"/>
            <a:r>
              <a:rPr lang="en-GB" sz="1400" b="1" dirty="0">
                <a:solidFill>
                  <a:srgbClr val="000000"/>
                </a:solidFill>
              </a:rPr>
              <a:t>NELO, ONI, RDSA,</a:t>
            </a:r>
          </a:p>
          <a:p>
            <a:pPr algn="ctr"/>
            <a:r>
              <a:rPr lang="en-US" sz="1400" b="1" dirty="0">
                <a:solidFill>
                  <a:srgbClr val="000000"/>
                </a:solidFill>
              </a:rPr>
              <a:t>International Sales</a:t>
            </a:r>
            <a:endParaRPr lang="en-GB" sz="1400" b="1" dirty="0">
              <a:solidFill>
                <a:srgbClr val="000000"/>
              </a:solidFill>
            </a:endParaRPr>
          </a:p>
          <a:p>
            <a:pPr algn="ctr"/>
            <a:endParaRPr lang="en-GB" sz="1200" b="1" dirty="0">
              <a:solidFill>
                <a:srgbClr val="000000"/>
              </a:solidFill>
            </a:endParaRPr>
          </a:p>
        </p:txBody>
      </p:sp>
      <p:sp>
        <p:nvSpPr>
          <p:cNvPr id="24" name="Text Box 7"/>
          <p:cNvSpPr txBox="1">
            <a:spLocks noChangeArrowheads="1"/>
          </p:cNvSpPr>
          <p:nvPr/>
        </p:nvSpPr>
        <p:spPr bwMode="auto">
          <a:xfrm>
            <a:off x="4603544" y="754062"/>
            <a:ext cx="2059722" cy="892596"/>
          </a:xfrm>
          <a:prstGeom prst="rect">
            <a:avLst/>
          </a:prstGeom>
          <a:noFill/>
          <a:ln w="9525" algn="ctr">
            <a:noFill/>
            <a:miter lim="800000"/>
            <a:headEnd/>
            <a:tailEnd/>
          </a:ln>
        </p:spPr>
        <p:txBody>
          <a:bodyPr wrap="square" lIns="0" tIns="0" rIns="0" bIns="0" anchor="ctr"/>
          <a:lstStyle/>
          <a:p>
            <a:pPr algn="ctr"/>
            <a:r>
              <a:rPr lang="en-GB" sz="1400" b="1" dirty="0">
                <a:solidFill>
                  <a:srgbClr val="000000"/>
                </a:solidFill>
              </a:rPr>
              <a:t>PMS 404, 406, 415, NELO</a:t>
            </a:r>
          </a:p>
          <a:p>
            <a:pPr algn="ctr"/>
            <a:r>
              <a:rPr lang="en-US" sz="1400" b="1" dirty="0">
                <a:solidFill>
                  <a:srgbClr val="000000"/>
                </a:solidFill>
              </a:rPr>
              <a:t>International Sales</a:t>
            </a:r>
          </a:p>
        </p:txBody>
      </p:sp>
      <p:sp>
        <p:nvSpPr>
          <p:cNvPr id="25" name="Text Box 6"/>
          <p:cNvSpPr txBox="1">
            <a:spLocks noChangeArrowheads="1"/>
          </p:cNvSpPr>
          <p:nvPr/>
        </p:nvSpPr>
        <p:spPr bwMode="auto">
          <a:xfrm>
            <a:off x="6826563" y="800068"/>
            <a:ext cx="2073145" cy="824106"/>
          </a:xfrm>
          <a:prstGeom prst="rect">
            <a:avLst/>
          </a:prstGeom>
          <a:noFill/>
          <a:ln w="9525" algn="ctr">
            <a:noFill/>
            <a:miter lim="800000"/>
            <a:headEnd/>
            <a:tailEnd/>
          </a:ln>
        </p:spPr>
        <p:txBody>
          <a:bodyPr wrap="square" lIns="0" tIns="0" rIns="0" bIns="0" anchor="ctr"/>
          <a:lstStyle/>
          <a:p>
            <a:pPr algn="ctr"/>
            <a:r>
              <a:rPr lang="en-GB" sz="1400" b="1" dirty="0">
                <a:solidFill>
                  <a:srgbClr val="000000"/>
                </a:solidFill>
              </a:rPr>
              <a:t>PMS 404, 415, NELO,</a:t>
            </a:r>
            <a:endParaRPr lang="en-US" sz="1400" b="1" dirty="0">
              <a:solidFill>
                <a:srgbClr val="000000"/>
              </a:solidFill>
            </a:endParaRPr>
          </a:p>
          <a:p>
            <a:pPr algn="ctr"/>
            <a:r>
              <a:rPr lang="en-US" sz="1400" b="1" dirty="0">
                <a:solidFill>
                  <a:srgbClr val="000000"/>
                </a:solidFill>
              </a:rPr>
              <a:t>International Sales, </a:t>
            </a:r>
            <a:r>
              <a:rPr lang="en-GB" sz="1400" b="1" dirty="0">
                <a:solidFill>
                  <a:srgbClr val="000000"/>
                </a:solidFill>
              </a:rPr>
              <a:t>Fleet</a:t>
            </a:r>
          </a:p>
        </p:txBody>
      </p:sp>
      <p:sp>
        <p:nvSpPr>
          <p:cNvPr id="26" name="Text Box 13"/>
          <p:cNvSpPr txBox="1">
            <a:spLocks noChangeArrowheads="1"/>
          </p:cNvSpPr>
          <p:nvPr/>
        </p:nvSpPr>
        <p:spPr bwMode="auto">
          <a:xfrm>
            <a:off x="2896867" y="5547650"/>
            <a:ext cx="1107096" cy="307777"/>
          </a:xfrm>
          <a:prstGeom prst="rect">
            <a:avLst/>
          </a:prstGeom>
          <a:noFill/>
          <a:ln w="9525">
            <a:noFill/>
            <a:miter lim="800000"/>
            <a:headEnd/>
            <a:tailEnd/>
          </a:ln>
        </p:spPr>
        <p:txBody>
          <a:bodyPr wrap="square">
            <a:spAutoFit/>
          </a:bodyPr>
          <a:lstStyle/>
          <a:p>
            <a:r>
              <a:rPr lang="en-US" sz="1400" b="1" dirty="0">
                <a:solidFill>
                  <a:srgbClr val="000000"/>
                </a:solidFill>
              </a:rPr>
              <a:t>TOTAL:  27%</a:t>
            </a:r>
          </a:p>
        </p:txBody>
      </p:sp>
      <p:sp>
        <p:nvSpPr>
          <p:cNvPr id="27" name="Text Box 14"/>
          <p:cNvSpPr txBox="1">
            <a:spLocks noChangeArrowheads="1"/>
          </p:cNvSpPr>
          <p:nvPr/>
        </p:nvSpPr>
        <p:spPr bwMode="auto">
          <a:xfrm>
            <a:off x="645599" y="6011807"/>
            <a:ext cx="1153060" cy="307777"/>
          </a:xfrm>
          <a:prstGeom prst="rect">
            <a:avLst/>
          </a:prstGeom>
          <a:noFill/>
          <a:ln w="9525">
            <a:noFill/>
            <a:miter lim="800000"/>
            <a:headEnd/>
            <a:tailEnd/>
          </a:ln>
        </p:spPr>
        <p:txBody>
          <a:bodyPr wrap="square">
            <a:spAutoFit/>
          </a:bodyPr>
          <a:lstStyle/>
          <a:p>
            <a:r>
              <a:rPr lang="en-US" sz="1400" b="1" dirty="0">
                <a:solidFill>
                  <a:srgbClr val="000000"/>
                </a:solidFill>
              </a:rPr>
              <a:t>TOTAL:  16%</a:t>
            </a:r>
          </a:p>
        </p:txBody>
      </p:sp>
      <p:sp>
        <p:nvSpPr>
          <p:cNvPr id="28" name="Text Box 15"/>
          <p:cNvSpPr txBox="1">
            <a:spLocks noChangeArrowheads="1"/>
          </p:cNvSpPr>
          <p:nvPr/>
        </p:nvSpPr>
        <p:spPr bwMode="auto">
          <a:xfrm>
            <a:off x="5079642" y="5808603"/>
            <a:ext cx="1092749" cy="307777"/>
          </a:xfrm>
          <a:prstGeom prst="rect">
            <a:avLst/>
          </a:prstGeom>
          <a:noFill/>
          <a:ln w="9525">
            <a:noFill/>
            <a:miter lim="800000"/>
            <a:headEnd/>
            <a:tailEnd/>
          </a:ln>
        </p:spPr>
        <p:txBody>
          <a:bodyPr wrap="square">
            <a:spAutoFit/>
          </a:bodyPr>
          <a:lstStyle/>
          <a:p>
            <a:r>
              <a:rPr lang="en-US" sz="1400" b="1" dirty="0">
                <a:solidFill>
                  <a:srgbClr val="000000"/>
                </a:solidFill>
              </a:rPr>
              <a:t>TOTAL:  29%</a:t>
            </a:r>
          </a:p>
        </p:txBody>
      </p:sp>
      <p:sp>
        <p:nvSpPr>
          <p:cNvPr id="29" name="Text Box 16"/>
          <p:cNvSpPr txBox="1">
            <a:spLocks noChangeArrowheads="1"/>
          </p:cNvSpPr>
          <p:nvPr/>
        </p:nvSpPr>
        <p:spPr bwMode="auto">
          <a:xfrm>
            <a:off x="7179778" y="5732355"/>
            <a:ext cx="1120421" cy="307777"/>
          </a:xfrm>
          <a:prstGeom prst="rect">
            <a:avLst/>
          </a:prstGeom>
          <a:noFill/>
          <a:ln w="9525">
            <a:noFill/>
            <a:miter lim="800000"/>
            <a:headEnd/>
            <a:tailEnd/>
          </a:ln>
        </p:spPr>
        <p:txBody>
          <a:bodyPr wrap="square">
            <a:spAutoFit/>
          </a:bodyPr>
          <a:lstStyle/>
          <a:p>
            <a:r>
              <a:rPr lang="en-US" sz="1400" b="1" dirty="0">
                <a:solidFill>
                  <a:srgbClr val="000000"/>
                </a:solidFill>
              </a:rPr>
              <a:t>TOTAL:  28%</a:t>
            </a:r>
          </a:p>
        </p:txBody>
      </p:sp>
    </p:spTree>
    <p:extLst>
      <p:ext uri="{BB962C8B-B14F-4D97-AF65-F5344CB8AC3E}">
        <p14:creationId xmlns:p14="http://schemas.microsoft.com/office/powerpoint/2010/main" val="716875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txBox="1">
            <a:spLocks/>
          </p:cNvSpPr>
          <p:nvPr/>
        </p:nvSpPr>
        <p:spPr bwMode="auto">
          <a:xfrm>
            <a:off x="655319" y="148601"/>
            <a:ext cx="7856665" cy="35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fontAlgn="base">
              <a:spcBef>
                <a:spcPct val="0"/>
              </a:spcBef>
              <a:spcAft>
                <a:spcPct val="0"/>
              </a:spcAft>
            </a:pPr>
            <a:r>
              <a:rPr lang="en-US" sz="2800" b="1" dirty="0">
                <a:effectLst>
                  <a:outerShdw blurRad="38100" dist="38100" dir="2700000" algn="tl">
                    <a:srgbClr val="000000">
                      <a:alpha val="43137"/>
                    </a:srgbClr>
                  </a:outerShdw>
                </a:effectLst>
                <a:latin typeface="+mj-lt"/>
                <a:ea typeface="+mj-ea"/>
                <a:cs typeface="+mj-cs"/>
              </a:rPr>
              <a:t>FY25 Funding Projections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986" y="101189"/>
            <a:ext cx="581286" cy="670972"/>
          </a:xfrm>
          <a:prstGeom prst="rect">
            <a:avLst/>
          </a:prstGeom>
        </p:spPr>
      </p:pic>
      <p:sp>
        <p:nvSpPr>
          <p:cNvPr id="2" name="Slide Number Placeholder 1"/>
          <p:cNvSpPr>
            <a:spLocks noGrp="1"/>
          </p:cNvSpPr>
          <p:nvPr>
            <p:ph type="sldNum" sz="quarter" idx="12"/>
          </p:nvPr>
        </p:nvSpPr>
        <p:spPr/>
        <p:txBody>
          <a:bodyPr/>
          <a:lstStyle/>
          <a:p>
            <a:pPr>
              <a:defRPr/>
            </a:pPr>
            <a:fld id="{B7012071-428C-40C5-80FE-93F825919984}" type="slidenum">
              <a:rPr lang="en-US" smtClean="0"/>
              <a:pPr>
                <a:defRPr/>
              </a:pPr>
              <a:t>8</a:t>
            </a:fld>
            <a:endParaRPr lang="en-US" dirty="0"/>
          </a:p>
        </p:txBody>
      </p:sp>
      <p:sp>
        <p:nvSpPr>
          <p:cNvPr id="8" name="Footer Placeholder 1"/>
          <p:cNvSpPr txBox="1">
            <a:spLocks/>
          </p:cNvSpPr>
          <p:nvPr/>
        </p:nvSpPr>
        <p:spPr bwMode="auto">
          <a:xfrm>
            <a:off x="2030952" y="6543677"/>
            <a:ext cx="5105400" cy="35408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470" tIns="43235" rIns="86470" bIns="43235"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1pPr>
            <a:lvl2pPr marL="742950" indent="-285750"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2pPr>
            <a:lvl3pPr marL="11430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3pPr>
            <a:lvl4pPr marL="16002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4pPr>
            <a:lvl5pPr marL="20574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5pPr>
            <a:lvl6pPr marL="2514600" indent="-228600" algn="l" defTabSz="912365" rtl="0" eaLnBrk="0" fontAlgn="base" latinLnBrk="0" hangingPunct="0">
              <a:spcBef>
                <a:spcPct val="0"/>
              </a:spcBef>
              <a:spcAft>
                <a:spcPct val="0"/>
              </a:spcAft>
              <a:defRPr sz="2400" kern="1200">
                <a:solidFill>
                  <a:schemeClr val="tx1"/>
                </a:solidFill>
                <a:latin typeface="Arial" charset="0"/>
                <a:ea typeface="ＭＳ Ｐゴシック" pitchFamily="34" charset="-128"/>
                <a:cs typeface="Arial" charset="0"/>
              </a:defRPr>
            </a:lvl6pPr>
            <a:lvl7pPr marL="2971800" indent="-228600" algn="l" defTabSz="912365" rtl="0" eaLnBrk="0" fontAlgn="base" latinLnBrk="0" hangingPunct="0">
              <a:spcBef>
                <a:spcPct val="0"/>
              </a:spcBef>
              <a:spcAft>
                <a:spcPct val="0"/>
              </a:spcAft>
              <a:defRPr sz="2400" kern="1200">
                <a:solidFill>
                  <a:schemeClr val="tx1"/>
                </a:solidFill>
                <a:latin typeface="Arial" charset="0"/>
                <a:ea typeface="ＭＳ Ｐゴシック" pitchFamily="34" charset="-128"/>
                <a:cs typeface="Arial" charset="0"/>
              </a:defRPr>
            </a:lvl7pPr>
            <a:lvl8pPr marL="3429000" indent="-228600" algn="l" defTabSz="912365" rtl="0" eaLnBrk="0" fontAlgn="base" latinLnBrk="0" hangingPunct="0">
              <a:spcBef>
                <a:spcPct val="0"/>
              </a:spcBef>
              <a:spcAft>
                <a:spcPct val="0"/>
              </a:spcAft>
              <a:defRPr sz="2400" kern="1200">
                <a:solidFill>
                  <a:schemeClr val="tx1"/>
                </a:solidFill>
                <a:latin typeface="Arial" charset="0"/>
                <a:ea typeface="ＭＳ Ｐゴシック" pitchFamily="34" charset="-128"/>
                <a:cs typeface="Arial" charset="0"/>
              </a:defRPr>
            </a:lvl8pPr>
            <a:lvl9pPr marL="3886200" indent="-228600" algn="l" defTabSz="912365" rtl="0" eaLnBrk="0" fontAlgn="base" latinLnBrk="0" hangingPunct="0">
              <a:spcBef>
                <a:spcPct val="0"/>
              </a:spcBef>
              <a:spcAft>
                <a:spcPct val="0"/>
              </a:spcAft>
              <a:defRPr sz="2400" kern="1200">
                <a:solidFill>
                  <a:schemeClr val="tx1"/>
                </a:solidFill>
                <a:latin typeface="Arial" charset="0"/>
                <a:ea typeface="ＭＳ Ｐゴシック" pitchFamily="34" charset="-128"/>
                <a:cs typeface="Arial" charset="0"/>
              </a:defRPr>
            </a:lvl9pPr>
          </a:lstStyle>
          <a:p>
            <a:pPr algn="ctr" eaLnBrk="1" hangingPunct="1"/>
            <a:r>
              <a:rPr lang="en-US" sz="1000" b="1" dirty="0"/>
              <a:t>DISTRIBUTION STATEMENT A:  </a:t>
            </a:r>
            <a:r>
              <a:rPr lang="en-US" sz="1000" dirty="0"/>
              <a:t>Approved for Public Release; distribution is Unlimited</a:t>
            </a:r>
          </a:p>
        </p:txBody>
      </p:sp>
      <p:sp>
        <p:nvSpPr>
          <p:cNvPr id="22" name="Rectangle 21"/>
          <p:cNvSpPr/>
          <p:nvPr/>
        </p:nvSpPr>
        <p:spPr>
          <a:xfrm>
            <a:off x="2492298" y="6112460"/>
            <a:ext cx="4182705" cy="369332"/>
          </a:xfrm>
          <a:prstGeom prst="rect">
            <a:avLst/>
          </a:prstGeom>
          <a:solidFill>
            <a:schemeClr val="accent5">
              <a:lumMod val="50000"/>
            </a:schemeClr>
          </a:solidFill>
          <a:ln w="19050">
            <a:solidFill>
              <a:schemeClr val="tx1"/>
            </a:solidFill>
          </a:ln>
        </p:spPr>
        <p:txBody>
          <a:bodyPr wrap="square">
            <a:spAutoFit/>
          </a:bodyPr>
          <a:lstStyle/>
          <a:p>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Total LRE for FY25 estimated at $300-305M</a:t>
            </a:r>
            <a:endParaRPr lang="en-US" dirty="0">
              <a:solidFill>
                <a:schemeClr val="bg1"/>
              </a:solidFill>
            </a:endParaRPr>
          </a:p>
        </p:txBody>
      </p:sp>
      <p:graphicFrame>
        <p:nvGraphicFramePr>
          <p:cNvPr id="10" name="Chart 9"/>
          <p:cNvGraphicFramePr>
            <a:graphicFrameLocks/>
          </p:cNvGraphicFramePr>
          <p:nvPr>
            <p:extLst>
              <p:ext uri="{D42A27DB-BD31-4B8C-83A1-F6EECF244321}">
                <p14:modId xmlns:p14="http://schemas.microsoft.com/office/powerpoint/2010/main" val="1265529522"/>
              </p:ext>
            </p:extLst>
          </p:nvPr>
        </p:nvGraphicFramePr>
        <p:xfrm>
          <a:off x="228600" y="845389"/>
          <a:ext cx="4251410" cy="51320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p:cNvGraphicFramePr>
          <p:nvPr>
            <p:extLst>
              <p:ext uri="{D42A27DB-BD31-4B8C-83A1-F6EECF244321}">
                <p14:modId xmlns:p14="http://schemas.microsoft.com/office/powerpoint/2010/main" val="4068703185"/>
              </p:ext>
            </p:extLst>
          </p:nvPr>
        </p:nvGraphicFramePr>
        <p:xfrm>
          <a:off x="4559300" y="845389"/>
          <a:ext cx="4406972" cy="5132062"/>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576660" y="5424932"/>
            <a:ext cx="2372252" cy="523220"/>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lin ang="16200000" scaled="1"/>
            <a:tileRect/>
          </a:gradFill>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1400" dirty="0"/>
              <a:t>PEO-UWS (PMS404, PMS415) </a:t>
            </a:r>
          </a:p>
          <a:p>
            <a:pPr algn="ctr"/>
            <a:r>
              <a:rPr lang="en-US" sz="1400" dirty="0"/>
              <a:t>PEO-USC (PMS495, PMS515) </a:t>
            </a:r>
          </a:p>
        </p:txBody>
      </p:sp>
    </p:spTree>
    <p:extLst>
      <p:ext uri="{BB962C8B-B14F-4D97-AF65-F5344CB8AC3E}">
        <p14:creationId xmlns:p14="http://schemas.microsoft.com/office/powerpoint/2010/main" val="1784915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txBox="1">
            <a:spLocks/>
          </p:cNvSpPr>
          <p:nvPr/>
        </p:nvSpPr>
        <p:spPr bwMode="auto">
          <a:xfrm>
            <a:off x="655319" y="165535"/>
            <a:ext cx="7856665" cy="536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fontAlgn="base">
              <a:spcBef>
                <a:spcPct val="0"/>
              </a:spcBef>
              <a:spcAft>
                <a:spcPct val="0"/>
              </a:spcAft>
            </a:pPr>
            <a:r>
              <a:rPr lang="en-US" sz="2800" b="1" dirty="0">
                <a:effectLst>
                  <a:outerShdw blurRad="38100" dist="38100" dir="2700000" algn="tl">
                    <a:srgbClr val="000000">
                      <a:alpha val="43137"/>
                    </a:srgbClr>
                  </a:outerShdw>
                </a:effectLst>
                <a:latin typeface="+mj-lt"/>
                <a:ea typeface="+mj-ea"/>
                <a:cs typeface="+mj-cs"/>
              </a:rPr>
              <a:t>Code 85 Perspective</a:t>
            </a:r>
          </a:p>
        </p:txBody>
      </p:sp>
      <p:sp>
        <p:nvSpPr>
          <p:cNvPr id="3" name="TextBox 2"/>
          <p:cNvSpPr txBox="1"/>
          <p:nvPr/>
        </p:nvSpPr>
        <p:spPr>
          <a:xfrm>
            <a:off x="655319" y="1084204"/>
            <a:ext cx="8083978" cy="4431983"/>
          </a:xfrm>
          <a:prstGeom prst="rect">
            <a:avLst/>
          </a:prstGeom>
          <a:noFill/>
        </p:spPr>
        <p:txBody>
          <a:bodyPr wrap="square" rtlCol="0">
            <a:spAutoFit/>
          </a:bodyPr>
          <a:lstStyle/>
          <a:p>
            <a:r>
              <a:rPr lang="en-US" sz="2000" b="1" dirty="0"/>
              <a:t>Priorities</a:t>
            </a:r>
          </a:p>
          <a:p>
            <a:pPr marL="800100" lvl="1" indent="-342900">
              <a:buFont typeface="Arial" panose="020B0604020202020204" pitchFamily="34" charset="0"/>
              <a:buChar char="•"/>
            </a:pPr>
            <a:r>
              <a:rPr lang="en-US" dirty="0"/>
              <a:t>Capabilities that impact the Davidson Window with appropriate scale</a:t>
            </a:r>
          </a:p>
          <a:p>
            <a:pPr marL="800100" lvl="1" indent="-342900">
              <a:buFont typeface="Arial" panose="020B0604020202020204" pitchFamily="34" charset="0"/>
              <a:buChar char="•"/>
            </a:pPr>
            <a:r>
              <a:rPr lang="en-US" dirty="0"/>
              <a:t>Capability within a near term horizon (next 5-7)</a:t>
            </a:r>
          </a:p>
          <a:p>
            <a:pPr marL="800100" lvl="1" indent="-342900">
              <a:buFont typeface="Arial" panose="020B0604020202020204" pitchFamily="34" charset="0"/>
              <a:buChar char="•"/>
            </a:pPr>
            <a:r>
              <a:rPr lang="en-US" dirty="0"/>
              <a:t>Next Generation Systems and Scalable effects</a:t>
            </a:r>
          </a:p>
          <a:p>
            <a:pPr marL="800100" lvl="1" indent="-342900">
              <a:buFont typeface="Arial" panose="020B0604020202020204" pitchFamily="34" charset="0"/>
              <a:buChar char="•"/>
            </a:pPr>
            <a:endParaRPr lang="en-US" sz="2000" dirty="0"/>
          </a:p>
          <a:p>
            <a:r>
              <a:rPr lang="en-US" sz="2000" b="1" dirty="0"/>
              <a:t>Challenge</a:t>
            </a:r>
          </a:p>
          <a:p>
            <a:pPr marL="800100" lvl="1" indent="-342900">
              <a:buFont typeface="Arial" panose="020B0604020202020204" pitchFamily="34" charset="0"/>
              <a:buChar char="•"/>
            </a:pPr>
            <a:r>
              <a:rPr lang="en-US" dirty="0"/>
              <a:t>Deliver capability quickly within a resource constraint environment</a:t>
            </a:r>
          </a:p>
          <a:p>
            <a:pPr marL="800100" lvl="1" indent="-342900">
              <a:buFont typeface="Arial" panose="020B0604020202020204" pitchFamily="34" charset="0"/>
              <a:buChar char="•"/>
            </a:pPr>
            <a:endParaRPr 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What we need from Industry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a:ea typeface="+mn-ea"/>
                <a:cs typeface="+mn-cs"/>
              </a:rPr>
              <a:t>Reliably build/manufacture what you are contracted to deliver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a:ea typeface="+mn-ea"/>
                <a:cs typeface="+mn-cs"/>
              </a:rPr>
              <a:t>Manage/challenge the supply chain/suppliers</a:t>
            </a:r>
          </a:p>
          <a:p>
            <a:pPr marL="1085850" marR="0" lvl="2"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b="0" i="0" u="none" strike="noStrike" kern="1200" cap="none" spc="0" normalizeH="0" baseline="0" noProof="0" dirty="0">
                <a:ln>
                  <a:noFill/>
                </a:ln>
                <a:solidFill>
                  <a:prstClr val="black"/>
                </a:solidFill>
                <a:effectLst/>
                <a:uLnTx/>
                <a:uFillTx/>
                <a:latin typeface="Calibri"/>
                <a:ea typeface="+mn-ea"/>
                <a:cs typeface="+mn-cs"/>
              </a:rPr>
              <a:t>Government willing to share risk</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a:ea typeface="+mn-ea"/>
                <a:cs typeface="+mn-cs"/>
              </a:rPr>
              <a:t>Put together the RIGHT team</a:t>
            </a:r>
          </a:p>
          <a:p>
            <a:pPr marL="1085850" marR="0" lvl="2"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b="0" i="0" u="none" strike="noStrike" kern="1200" cap="none" spc="0" normalizeH="0" baseline="0" noProof="0" dirty="0">
                <a:ln>
                  <a:noFill/>
                </a:ln>
                <a:solidFill>
                  <a:prstClr val="black"/>
                </a:solidFill>
                <a:effectLst/>
                <a:uLnTx/>
                <a:uFillTx/>
                <a:latin typeface="Calibri"/>
                <a:ea typeface="+mn-ea"/>
                <a:cs typeface="+mn-cs"/>
              </a:rPr>
              <a:t>Self reliance within the contractor team</a:t>
            </a:r>
          </a:p>
          <a:p>
            <a:pPr marL="800100" lvl="1" indent="-342900">
              <a:buFont typeface="Arial" panose="020B0604020202020204" pitchFamily="34" charset="0"/>
              <a:buChar char="•"/>
            </a:pPr>
            <a:r>
              <a:rPr lang="en-US" sz="2000" dirty="0"/>
              <a:t>Flexibility -- Surge</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986" y="101189"/>
            <a:ext cx="581286" cy="670972"/>
          </a:xfrm>
          <a:prstGeom prst="rect">
            <a:avLst/>
          </a:prstGeom>
        </p:spPr>
      </p:pic>
      <p:sp>
        <p:nvSpPr>
          <p:cNvPr id="2" name="Slide Number Placeholder 1"/>
          <p:cNvSpPr>
            <a:spLocks noGrp="1"/>
          </p:cNvSpPr>
          <p:nvPr>
            <p:ph type="sldNum" sz="quarter" idx="12"/>
          </p:nvPr>
        </p:nvSpPr>
        <p:spPr/>
        <p:txBody>
          <a:bodyPr/>
          <a:lstStyle/>
          <a:p>
            <a:pPr>
              <a:defRPr/>
            </a:pPr>
            <a:fld id="{B7012071-428C-40C5-80FE-93F825919984}" type="slidenum">
              <a:rPr lang="en-US" smtClean="0"/>
              <a:pPr>
                <a:defRPr/>
              </a:pPr>
              <a:t>9</a:t>
            </a:fld>
            <a:endParaRPr lang="en-US" dirty="0"/>
          </a:p>
        </p:txBody>
      </p:sp>
      <p:sp>
        <p:nvSpPr>
          <p:cNvPr id="8" name="Footer Placeholder 1"/>
          <p:cNvSpPr txBox="1">
            <a:spLocks/>
          </p:cNvSpPr>
          <p:nvPr/>
        </p:nvSpPr>
        <p:spPr bwMode="auto">
          <a:xfrm>
            <a:off x="2030952" y="6492875"/>
            <a:ext cx="5105400" cy="35408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470" tIns="43235" rIns="86470" bIns="43235"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1pPr>
            <a:lvl2pPr marL="742950" indent="-285750"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2pPr>
            <a:lvl3pPr marL="11430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3pPr>
            <a:lvl4pPr marL="16002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4pPr>
            <a:lvl5pPr marL="2057400" indent="-228600"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5pPr>
            <a:lvl6pPr marL="2514600" indent="-228600" algn="l" defTabSz="912365" rtl="0" eaLnBrk="0" fontAlgn="base" latinLnBrk="0" hangingPunct="0">
              <a:spcBef>
                <a:spcPct val="0"/>
              </a:spcBef>
              <a:spcAft>
                <a:spcPct val="0"/>
              </a:spcAft>
              <a:defRPr sz="2400" kern="1200">
                <a:solidFill>
                  <a:schemeClr val="tx1"/>
                </a:solidFill>
                <a:latin typeface="Arial" charset="0"/>
                <a:ea typeface="ＭＳ Ｐゴシック" pitchFamily="34" charset="-128"/>
                <a:cs typeface="Arial" charset="0"/>
              </a:defRPr>
            </a:lvl6pPr>
            <a:lvl7pPr marL="2971800" indent="-228600" algn="l" defTabSz="912365" rtl="0" eaLnBrk="0" fontAlgn="base" latinLnBrk="0" hangingPunct="0">
              <a:spcBef>
                <a:spcPct val="0"/>
              </a:spcBef>
              <a:spcAft>
                <a:spcPct val="0"/>
              </a:spcAft>
              <a:defRPr sz="2400" kern="1200">
                <a:solidFill>
                  <a:schemeClr val="tx1"/>
                </a:solidFill>
                <a:latin typeface="Arial" charset="0"/>
                <a:ea typeface="ＭＳ Ｐゴシック" pitchFamily="34" charset="-128"/>
                <a:cs typeface="Arial" charset="0"/>
              </a:defRPr>
            </a:lvl7pPr>
            <a:lvl8pPr marL="3429000" indent="-228600" algn="l" defTabSz="912365" rtl="0" eaLnBrk="0" fontAlgn="base" latinLnBrk="0" hangingPunct="0">
              <a:spcBef>
                <a:spcPct val="0"/>
              </a:spcBef>
              <a:spcAft>
                <a:spcPct val="0"/>
              </a:spcAft>
              <a:defRPr sz="2400" kern="1200">
                <a:solidFill>
                  <a:schemeClr val="tx1"/>
                </a:solidFill>
                <a:latin typeface="Arial" charset="0"/>
                <a:ea typeface="ＭＳ Ｐゴシック" pitchFamily="34" charset="-128"/>
                <a:cs typeface="Arial" charset="0"/>
              </a:defRPr>
            </a:lvl8pPr>
            <a:lvl9pPr marL="3886200" indent="-228600" algn="l" defTabSz="912365" rtl="0" eaLnBrk="0" fontAlgn="base" latinLnBrk="0" hangingPunct="0">
              <a:spcBef>
                <a:spcPct val="0"/>
              </a:spcBef>
              <a:spcAft>
                <a:spcPct val="0"/>
              </a:spcAft>
              <a:defRPr sz="2400" kern="1200">
                <a:solidFill>
                  <a:schemeClr val="tx1"/>
                </a:solidFill>
                <a:latin typeface="Arial" charset="0"/>
                <a:ea typeface="ＭＳ Ｐゴシック" pitchFamily="34" charset="-128"/>
                <a:cs typeface="Arial" charset="0"/>
              </a:defRPr>
            </a:lvl9pPr>
          </a:lstStyle>
          <a:p>
            <a:pPr algn="ctr" eaLnBrk="1" hangingPunct="1"/>
            <a:r>
              <a:rPr lang="en-US" sz="1000" b="1" dirty="0"/>
              <a:t>DISTRIBUTION STATEMENT A:  </a:t>
            </a:r>
            <a:r>
              <a:rPr lang="en-US" sz="1000" dirty="0"/>
              <a:t>Approved for Public Release; distribution is Unlimited</a:t>
            </a:r>
          </a:p>
        </p:txBody>
      </p:sp>
    </p:spTree>
    <p:extLst>
      <p:ext uri="{BB962C8B-B14F-4D97-AF65-F5344CB8AC3E}">
        <p14:creationId xmlns:p14="http://schemas.microsoft.com/office/powerpoint/2010/main" val="314634549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a568886-8bfe-4b58-9f58-a6621cbc7717" xsi:nil="true"/>
    <lcf76f155ced4ddcb4097134ff3c332f xmlns="1a8e9ceb-7708-449f-a721-2c2bc7d5061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906798517F68B49A2775F8ADC95F3DE" ma:contentTypeVersion="11" ma:contentTypeDescription="Create a new document." ma:contentTypeScope="" ma:versionID="3d51af53281a462702639e31ccf64399">
  <xsd:schema xmlns:xsd="http://www.w3.org/2001/XMLSchema" xmlns:xs="http://www.w3.org/2001/XMLSchema" xmlns:p="http://schemas.microsoft.com/office/2006/metadata/properties" xmlns:ns2="1a8e9ceb-7708-449f-a721-2c2bc7d50619" xmlns:ns3="6a568886-8bfe-4b58-9f58-a6621cbc7717" targetNamespace="http://schemas.microsoft.com/office/2006/metadata/properties" ma:root="true" ma:fieldsID="84c0ba66e88be6e8fe3083b5454879f5" ns2:_="" ns3:_="">
    <xsd:import namespace="1a8e9ceb-7708-449f-a721-2c2bc7d50619"/>
    <xsd:import namespace="6a568886-8bfe-4b58-9f58-a6621cbc771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8e9ceb-7708-449f-a721-2c2bc7d506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cef215b-19b7-4691-95f4-27d2fe62d5d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568886-8bfe-4b58-9f58-a6621cbc771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e30091a-b946-4198-9c04-9a35776a2801}" ma:internalName="TaxCatchAll" ma:showField="CatchAllData" ma:web="6a568886-8bfe-4b58-9f58-a6621cbc77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19968A-DDDD-4A6D-8DD1-4FEC698379B7}">
  <ds:schemaRefs>
    <ds:schemaRef ds:uri="http://www.w3.org/XML/1998/namespace"/>
    <ds:schemaRef ds:uri="http://schemas.microsoft.com/office/2006/metadata/properties"/>
    <ds:schemaRef ds:uri="238b09e1-5dee-44e5-89f2-655e60817766"/>
    <ds:schemaRef ds:uri="http://purl.org/dc/terms/"/>
    <ds:schemaRef ds:uri="2a4b761f-b5ec-4f20-993d-344fc3bbc370"/>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http://purl.org/dc/elements/1.1/"/>
  </ds:schemaRefs>
</ds:datastoreItem>
</file>

<file path=customXml/itemProps2.xml><?xml version="1.0" encoding="utf-8"?>
<ds:datastoreItem xmlns:ds="http://schemas.openxmlformats.org/officeDocument/2006/customXml" ds:itemID="{3C13752B-CFE6-4614-B940-5B365BB6C6FA}">
  <ds:schemaRefs>
    <ds:schemaRef ds:uri="http://schemas.microsoft.com/sharepoint/v3/contenttype/forms"/>
  </ds:schemaRefs>
</ds:datastoreItem>
</file>

<file path=customXml/itemProps3.xml><?xml version="1.0" encoding="utf-8"?>
<ds:datastoreItem xmlns:ds="http://schemas.openxmlformats.org/officeDocument/2006/customXml" ds:itemID="{E42D3CB3-EF62-46C3-B160-A44D8A350357}"/>
</file>

<file path=docProps/app.xml><?xml version="1.0" encoding="utf-8"?>
<Properties xmlns="http://schemas.openxmlformats.org/officeDocument/2006/extended-properties" xmlns:vt="http://schemas.openxmlformats.org/officeDocument/2006/docPropsVTypes">
  <TotalTime>9670</TotalTime>
  <Words>1522</Words>
  <Application>Microsoft Office PowerPoint</Application>
  <PresentationFormat>On-screen Show (4:3)</PresentationFormat>
  <Paragraphs>325</Paragraphs>
  <Slides>15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ＭＳ Ｐゴシック</vt:lpstr>
      <vt:lpstr>ＭＳ Ｐゴシック</vt:lpstr>
      <vt:lpstr>Arial</vt:lpstr>
      <vt:lpstr>Calibri</vt:lpstr>
      <vt:lpstr>Courier New</vt:lpstr>
      <vt:lpstr>Lastwaerk bold</vt:lpstr>
      <vt:lpstr>Lastwaerk regular</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NMCI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want to minimize disruption to business operations and impacted personnel</dc:title>
  <dc:creator>Jones, Erin K CIV NSWCCD West Bethesda, 38040</dc:creator>
  <cp:lastModifiedBy>Cordeiro, Mary W CIV USN NUWC DIV NEWPORT RI (USA)</cp:lastModifiedBy>
  <cp:revision>772</cp:revision>
  <cp:lastPrinted>2024-10-01T17:44:55Z</cp:lastPrinted>
  <dcterms:created xsi:type="dcterms:W3CDTF">2014-02-07T20:56:38Z</dcterms:created>
  <dcterms:modified xsi:type="dcterms:W3CDTF">2024-10-08T13:31:26Z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0x0101006906798517F68B49A2775F8ADC95F3DE</vt:lpwstr>
  </property>
</Properties>
</file>