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14748072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73" autoAdjust="0"/>
    <p:restoredTop sz="94694"/>
  </p:normalViewPr>
  <p:slideViewPr>
    <p:cSldViewPr snapToGrid="0">
      <p:cViewPr varScale="1">
        <p:scale>
          <a:sx n="93" d="100"/>
          <a:sy n="93" d="100"/>
        </p:scale>
        <p:origin x="108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A1227F-E08A-4225-9C36-AB580D8757E3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EF6DFE-F497-4FE7-ABDA-C9C50617A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506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6A498-10DB-0CD4-1DA2-7F2560AB9E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2509C5-19E6-5AF7-4838-D6EF58B3D5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4BC49-F4E4-9B08-FD15-9FEFD63E0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7862F-E8F8-4505-B583-F2F56429FC10}" type="datetime4">
              <a:rPr lang="en-US" smtClean="0"/>
              <a:t>October 14,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858BE-E9B3-4AA2-207B-DD0D48478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24-LEIDOS-1014-28436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21C26-C52D-B8C5-F78F-07D094DEF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37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E40A5-B520-81A8-3C82-01C9D3BF4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1E6D51-07EE-5574-9AB5-86FE69A516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11A61-E438-EE4E-863B-263B0F00B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3444F-D9F6-45C5-96B8-2E954D591F0A}" type="datetime4">
              <a:rPr lang="en-US" smtClean="0"/>
              <a:t>October 14,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6E35A-C1AB-1BA7-E03D-90F6319C9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24-LEIDOS-1014-28436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BD2EB-6217-4F13-99D7-23DC5AF38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05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C743CE-EF0A-D004-F7B9-6D8DC3524C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B1BEAE-2104-52F6-0428-F4C7530628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F2F65C-BF37-0110-0596-D3974A965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BB4FB-0DBB-4F1F-BB8D-CD82223EDDA3}" type="datetime4">
              <a:rPr lang="en-US" smtClean="0"/>
              <a:t>October 14,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377C73-3193-E973-FED3-04FD7ABEE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24-LEIDOS-1014-28436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087FF5-770E-FD5D-E7D5-C1D2BAB93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0817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vider_White_0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48AD456-BC1A-6B57-3962-3AC4753BF78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748" y="0"/>
            <a:ext cx="12188504" cy="6403848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BB62D0D-9762-D245-C21D-E79DB157A5AF}"/>
              </a:ext>
            </a:extLst>
          </p:cNvPr>
          <p:cNvCxnSpPr>
            <a:cxnSpLocks/>
          </p:cNvCxnSpPr>
          <p:nvPr/>
        </p:nvCxnSpPr>
        <p:spPr>
          <a:xfrm>
            <a:off x="0" y="6172199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Placeholder 6">
            <a:extLst>
              <a:ext uri="{FF2B5EF4-FFF2-40B4-BE49-F238E27FC236}">
                <a16:creationId xmlns:a16="http://schemas.microsoft.com/office/drawing/2014/main" id="{C5445A7D-39A9-BF4E-F639-22DE4A27A6D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81000" y="4371977"/>
            <a:ext cx="11430000" cy="1533523"/>
          </a:xfrm>
          <a:prstGeom prst="rect">
            <a:avLst/>
          </a:prstGeom>
        </p:spPr>
        <p:txBody>
          <a:bodyPr lIns="0" tIns="45720" rIns="0" bIns="0">
            <a:noAutofit/>
          </a:bodyPr>
          <a:lstStyle>
            <a:lvl1pPr marL="0" indent="0">
              <a:lnSpc>
                <a:spcPct val="98000"/>
              </a:lnSpc>
              <a:spcBef>
                <a:spcPts val="0"/>
              </a:spcBef>
              <a:buNone/>
              <a:defRPr sz="2400" b="0" i="0">
                <a:solidFill>
                  <a:schemeClr val="tx2"/>
                </a:solidFill>
                <a:latin typeface="Avenir Next LT Pro Light" panose="020B0304020202020204" pitchFamily="34" charset="77"/>
              </a:defRPr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E854D17-DD9D-D1CF-D1A0-A2AA4A97EF21}"/>
              </a:ext>
            </a:extLst>
          </p:cNvPr>
          <p:cNvCxnSpPr>
            <a:cxnSpLocks/>
          </p:cNvCxnSpPr>
          <p:nvPr/>
        </p:nvCxnSpPr>
        <p:spPr>
          <a:xfrm>
            <a:off x="0" y="6400800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813E5526-7BF7-A7F0-CE1F-2BBC733A6F2D}"/>
              </a:ext>
            </a:extLst>
          </p:cNvPr>
          <p:cNvSpPr txBox="1"/>
          <p:nvPr/>
        </p:nvSpPr>
        <p:spPr>
          <a:xfrm>
            <a:off x="381000" y="6163056"/>
            <a:ext cx="457831" cy="237744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US" sz="800" b="1">
                <a:solidFill>
                  <a:schemeClr val="tx2"/>
                </a:solidFill>
              </a:rPr>
              <a:t>LEIDOS</a:t>
            </a:r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F318892A-111D-F9C0-FA7A-E278DF46B79A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2955EE6-C16F-4927-833B-FE13185CD12C}" type="datetime4">
              <a:rPr lang="en-US" smtClean="0"/>
              <a:t>October 14, 2024</a:t>
            </a:fld>
            <a:endParaRPr lang="en-US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D6234621-DAD0-B36D-2F22-5AD624F65246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24-LEIDOS-1014-28436</a:t>
            </a: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639FFB60-F4F8-5678-2715-91FD3B5C539E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71F211-2D44-4E5B-A81B-86FB4A2BF5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DC5CF4-C736-085C-BC4A-2DBBD8554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00025"/>
            <a:ext cx="11430000" cy="4069080"/>
          </a:xfrm>
        </p:spPr>
        <p:txBody>
          <a:bodyPr/>
          <a:lstStyle>
            <a:lvl1pPr>
              <a:lnSpc>
                <a:spcPct val="73000"/>
              </a:lnSpc>
              <a:defRPr sz="85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95640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A32BF-F757-0BBD-7AA8-EC673ECE2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992177-738B-3486-1EEC-7E7B2FF84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1783B4-C3D7-7B20-A5D2-DC9BEEBE3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602BF-D611-4C18-BE75-3F884997287A}" type="datetime4">
              <a:rPr lang="en-US" smtClean="0"/>
              <a:t>October 14,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F12AAF-FC57-5F95-2691-1C4F45E70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24-LEIDOS-1014-28436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BB9736-8066-AF40-89EE-AC6C8932E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60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BDC76-B78C-BA93-F5A9-6FE63BF99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A9E58B-C779-3232-AAD5-CB3B55A8A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842257-3624-3E7F-A2C9-AEDB31A9E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BAFB4-9A65-419A-85AF-7671F834163C}" type="datetime4">
              <a:rPr lang="en-US" smtClean="0"/>
              <a:t>October 14,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75127-3683-AB76-E400-14BD5EBE1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24-LEIDOS-1014-28436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63167-C940-6D0A-EAD5-F857AF9B1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261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AC9BE-8136-E685-41EF-2BA99AE8E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0DA9D-0E5D-89D9-3F1C-9660F21A0A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A3EA16-7A80-5533-599F-74F9AE9390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BEE2DB-9600-2D95-5551-C5EBA37B9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6BCE8-CFBA-4C04-9FCF-F2EF28F4BE56}" type="datetime4">
              <a:rPr lang="en-US" smtClean="0"/>
              <a:t>October 14,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6D87D6-40F6-6877-622E-F1398EE78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24-LEIDOS-1014-28436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EDAAFC-091D-1850-D48C-15D442566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906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32DC8-A1E6-0C33-5863-8E405F3EA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6B23F4-F07A-EF3B-FB39-FF3D5054B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CE2893-CB6D-4DA3-0EC3-A9B67783A2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3E6279-CC8F-4D59-4202-F3AB91C387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6AE4A4-32E7-FD64-C652-E4321472D6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B5DE47-28FC-16D4-9998-715B9F043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8AAC-8178-475D-85A5-EBEF465C867F}" type="datetime4">
              <a:rPr lang="en-US" smtClean="0"/>
              <a:t>October 14, 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9AF227-7873-B2DB-AAD2-07D8E5AC4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24-LEIDOS-1014-28436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E21363-C7B7-124D-EB5C-E0A478191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109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AAFFB-A02D-3834-B06E-47595C1CF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4628EB-3E3C-C390-C45C-49BC5536B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D9D9C-F085-410E-9324-09F9A6027420}" type="datetime4">
              <a:rPr lang="en-US" smtClean="0"/>
              <a:t>October 14, 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E6B9-3958-B750-F5FF-2579D3272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24-LEIDOS-1014-28436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120E4A-C702-CCC9-F939-B7E735169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20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29735D-A99B-88CA-31D5-BD0C7FFED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1FF4C-5DD4-41ED-89EE-4C3DE86CD3FA}" type="datetime4">
              <a:rPr lang="en-US" smtClean="0"/>
              <a:t>October 14, 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02E703-1724-E1F7-F7BB-2AB5260B8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24-LEIDOS-1014-28436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4F39CF-A815-6A1D-127C-5F79C00A8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895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85CDB-C147-8830-4099-3C2941F7B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4E97C-970D-300C-D54E-07BFF6DF1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A8CBD5-904F-84F1-72A4-002C058272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C0A7E6-0613-B8CE-CE81-F63753B17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91F96-D8BF-4D7A-AE1D-0A6DAD0F7662}" type="datetime4">
              <a:rPr lang="en-US" smtClean="0"/>
              <a:t>October 14,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B37EA8-A59B-0EEC-598A-6675A7BDD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24-LEIDOS-1014-28436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5E4EEC-6122-FD3F-8D7A-EEC0D6703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992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8EE92-1194-F645-95FC-3ED923C38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D6478A-C0E3-9B49-12A1-0988501663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9E3483-DE22-FAB3-DB66-F17DE1EAD8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E141AB-C4ED-3438-91B1-E7C442D52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32757-9505-4C71-9488-9564D367DDCE}" type="datetime4">
              <a:rPr lang="en-US" smtClean="0"/>
              <a:t>October 14,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3FAA02-C191-57FB-87CC-8CFF8A475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24-LEIDOS-1014-28436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87EE4-59BA-5323-BB0C-9AFDAF756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78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EF2574-D241-A10C-1370-724A1A781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2A6DE-5C3E-822A-51D4-41A816FA4C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23A481-798F-7E6D-E1C7-9626E50E7A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54F996-B31E-4B1A-8191-D980D38528A6}" type="datetime4">
              <a:rPr lang="en-US" smtClean="0"/>
              <a:t>October 14,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21F29-5347-0976-188B-8869BD2484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24-LEIDOS-1014-28436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A00CD1-5E7E-74BF-CAF3-B85E794A36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74AE97-B375-FBFF-7506-A4B7BE84CD63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681663" y="6672580"/>
            <a:ext cx="857250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Leidos Proprietary</a:t>
            </a:r>
          </a:p>
        </p:txBody>
      </p:sp>
    </p:spTree>
    <p:extLst>
      <p:ext uri="{BB962C8B-B14F-4D97-AF65-F5344CB8AC3E}">
        <p14:creationId xmlns:p14="http://schemas.microsoft.com/office/powerpoint/2010/main" val="2628371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8F52EE39-41F7-7A40-529B-7C0BBC1569DB}"/>
              </a:ext>
            </a:extLst>
          </p:cNvPr>
          <p:cNvCxnSpPr/>
          <p:nvPr/>
        </p:nvCxnSpPr>
        <p:spPr>
          <a:xfrm>
            <a:off x="6703489" y="189388"/>
            <a:ext cx="52319" cy="59435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F6879D-9AAA-F06B-07AE-747831054B3C}"/>
              </a:ext>
            </a:extLst>
          </p:cNvPr>
          <p:cNvCxnSpPr/>
          <p:nvPr/>
        </p:nvCxnSpPr>
        <p:spPr>
          <a:xfrm>
            <a:off x="0" y="2513005"/>
            <a:ext cx="120822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650B4979-752D-7244-83D7-66CF465FBF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5454" y="6091530"/>
            <a:ext cx="2413610" cy="70804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86F076D-AD7A-4B71-272E-56EEA8DC06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62" y="-266362"/>
            <a:ext cx="4826049" cy="190579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D8C7C1C-967C-BC9A-37B6-46F073EC405A}"/>
              </a:ext>
            </a:extLst>
          </p:cNvPr>
          <p:cNvSpPr txBox="1"/>
          <p:nvPr/>
        </p:nvSpPr>
        <p:spPr>
          <a:xfrm>
            <a:off x="287676" y="1303804"/>
            <a:ext cx="60430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231644"/>
                </a:solidFill>
                <a:effectLst/>
                <a:latin typeface="AvenirNextforLeidos"/>
              </a:rPr>
              <a:t>Leidos is an innovation company rapidly addressing the world’s most vexing challenges in national security and health. We collaborate to create smarter technology solutions for customers in heavily regulated industries.</a:t>
            </a:r>
            <a:endParaRPr lang="en-US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311D47-6068-0EE8-3700-A954095B495C}"/>
              </a:ext>
            </a:extLst>
          </p:cNvPr>
          <p:cNvSpPr txBox="1"/>
          <p:nvPr/>
        </p:nvSpPr>
        <p:spPr>
          <a:xfrm>
            <a:off x="449921" y="2814380"/>
            <a:ext cx="6266567" cy="3631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8E1487"/>
                </a:solidFill>
                <a:effectLst/>
                <a:latin typeface="AvenirNextforLeidos"/>
              </a:rPr>
              <a:t>DIGITAL MODERNIZATION </a:t>
            </a:r>
            <a:r>
              <a:rPr lang="en-US" sz="1400" dirty="0">
                <a:solidFill>
                  <a:srgbClr val="231644"/>
                </a:solidFill>
                <a:effectLst/>
                <a:latin typeface="AvenirNextforLeidos"/>
              </a:rPr>
              <a:t>Resilient enterprise IT solutions and managed services that leverage trusted mission AI and full-spectrum cyber to decrease burdens and vulnerabilities in complex IT operations. </a:t>
            </a:r>
          </a:p>
          <a:p>
            <a:endParaRPr lang="en-US" sz="500" dirty="0">
              <a:solidFill>
                <a:srgbClr val="231644"/>
              </a:solidFill>
              <a:latin typeface="AvenirNextforLeidos"/>
            </a:endParaRPr>
          </a:p>
          <a:p>
            <a:r>
              <a:rPr lang="en-US" sz="1600" dirty="0">
                <a:solidFill>
                  <a:srgbClr val="8E1487"/>
                </a:solidFill>
                <a:effectLst/>
                <a:latin typeface="AvenirNextforLeidos"/>
              </a:rPr>
              <a:t>FULL-SPECTRUM CYBER  </a:t>
            </a:r>
            <a:r>
              <a:rPr lang="en-US" sz="1400" dirty="0">
                <a:solidFill>
                  <a:srgbClr val="231644"/>
                </a:solidFill>
                <a:effectLst/>
                <a:latin typeface="AvenirNextforLeidos"/>
              </a:rPr>
              <a:t>Cyber solutions that protect and defend the nation’s largest and most attacked mission-critical networks and cyber-physical systems. </a:t>
            </a:r>
            <a:endParaRPr lang="en-US" sz="1400" dirty="0"/>
          </a:p>
          <a:p>
            <a:endParaRPr lang="en-US" sz="500" dirty="0">
              <a:solidFill>
                <a:srgbClr val="231644"/>
              </a:solidFill>
              <a:latin typeface="AvenirNextforLeidos"/>
            </a:endParaRPr>
          </a:p>
          <a:p>
            <a:r>
              <a:rPr lang="en-US" sz="1600" dirty="0">
                <a:solidFill>
                  <a:srgbClr val="8E1487"/>
                </a:solidFill>
                <a:effectLst/>
                <a:latin typeface="AvenirNextforLeidos"/>
              </a:rPr>
              <a:t>TRUSTED MISSION AI </a:t>
            </a:r>
            <a:r>
              <a:rPr lang="en-US" sz="1400" dirty="0">
                <a:solidFill>
                  <a:srgbClr val="231644"/>
                </a:solidFill>
                <a:effectLst/>
                <a:latin typeface="AvenirNextforLeidos"/>
              </a:rPr>
              <a:t>Mission-focused AI and machine learning solutions that are trusted and valued by customers and built on deep experience and partnerships. </a:t>
            </a:r>
            <a:endParaRPr lang="en-US" sz="1400" dirty="0"/>
          </a:p>
          <a:p>
            <a:endParaRPr lang="en-US" sz="500" dirty="0">
              <a:solidFill>
                <a:srgbClr val="231644"/>
              </a:solidFill>
              <a:latin typeface="AvenirNextforLeidos"/>
            </a:endParaRPr>
          </a:p>
          <a:p>
            <a:r>
              <a:rPr lang="en-US" sz="1600" dirty="0">
                <a:solidFill>
                  <a:srgbClr val="8E1487"/>
                </a:solidFill>
                <a:effectLst/>
                <a:latin typeface="AvenirNextforLeidos"/>
              </a:rPr>
              <a:t>SECURE SOFTWARE </a:t>
            </a:r>
            <a:r>
              <a:rPr lang="en-US" sz="1400" dirty="0">
                <a:solidFill>
                  <a:srgbClr val="231644"/>
                </a:solidFill>
                <a:effectLst/>
                <a:latin typeface="AvenirNextforLeidos"/>
              </a:rPr>
              <a:t>Secure, mission quality software built on disciplined processes, common tools, reusable frameworks, automation, collaboration, and domain expertise and delivered at Silicon Valley speed.</a:t>
            </a:r>
            <a:r>
              <a:rPr lang="en-US" sz="1600" dirty="0">
                <a:solidFill>
                  <a:srgbClr val="231644"/>
                </a:solidFill>
                <a:effectLst/>
                <a:latin typeface="AvenirNextforLeidos"/>
              </a:rPr>
              <a:t> </a:t>
            </a:r>
            <a:endParaRPr lang="en-US" sz="1600" dirty="0"/>
          </a:p>
          <a:p>
            <a:endParaRPr lang="en-US" sz="500" dirty="0">
              <a:solidFill>
                <a:srgbClr val="231644"/>
              </a:solidFill>
              <a:latin typeface="AvenirNextforLeidos"/>
            </a:endParaRPr>
          </a:p>
          <a:p>
            <a:r>
              <a:rPr lang="en-US" sz="1600" dirty="0">
                <a:solidFill>
                  <a:srgbClr val="8E1487"/>
                </a:solidFill>
                <a:effectLst/>
                <a:latin typeface="AvenirNextforLeidos"/>
              </a:rPr>
              <a:t>SIGNAL PROCESSING </a:t>
            </a:r>
            <a:r>
              <a:rPr lang="en-US" sz="1400" dirty="0">
                <a:solidFill>
                  <a:srgbClr val="231644"/>
                </a:solidFill>
                <a:effectLst/>
                <a:latin typeface="AvenirNextforLeidos"/>
              </a:rPr>
              <a:t>Highly digitized, multi-channel radar, seeker, and sensing systems using advanced concepts to provide accurate target detection and tracking in the most challenging radio frequency environments. </a:t>
            </a:r>
            <a:endParaRPr lang="en-US" sz="1400" dirty="0"/>
          </a:p>
          <a:p>
            <a:endParaRPr lang="en-US" sz="16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7BEAE9F-5228-6D5B-D851-4C54F0D27146}"/>
              </a:ext>
            </a:extLst>
          </p:cNvPr>
          <p:cNvSpPr txBox="1"/>
          <p:nvPr/>
        </p:nvSpPr>
        <p:spPr>
          <a:xfrm>
            <a:off x="6897389" y="3176793"/>
            <a:ext cx="2837385" cy="266226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fontAlgn="base">
              <a:spcAft>
                <a:spcPts val="600"/>
              </a:spcAft>
              <a:defRPr/>
            </a:pPr>
            <a:r>
              <a:rPr lang="en-US" b="1" u="sng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Towed Systems Supported: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Submarine </a:t>
            </a:r>
            <a:r>
              <a:rPr lang="en-US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Fatline</a:t>
            </a:r>
            <a:r>
              <a:rPr lang="en-US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TB-16E/F/G &amp; TB-34/34A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Submarine </a:t>
            </a:r>
            <a:r>
              <a:rPr lang="en-US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Thinline</a:t>
            </a:r>
            <a:r>
              <a:rPr lang="en-US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TB-29A/C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Surveillance: TL-29A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Surface Ship: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TB-37/37A (FY25) &amp; SQR-19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F5A9D64-C4E4-CBD0-FACA-5C73362600CD}"/>
              </a:ext>
            </a:extLst>
          </p:cNvPr>
          <p:cNvSpPr txBox="1"/>
          <p:nvPr/>
        </p:nvSpPr>
        <p:spPr>
          <a:xfrm>
            <a:off x="9619101" y="3844615"/>
            <a:ext cx="2463171" cy="155427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b="1" u="sng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Our NUWC Programs:</a:t>
            </a:r>
          </a:p>
          <a:p>
            <a:pPr algn="ctr"/>
            <a:r>
              <a:rPr lang="en-US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TA-IMA</a:t>
            </a:r>
          </a:p>
          <a:p>
            <a:pPr algn="ctr"/>
            <a:r>
              <a:rPr lang="en-US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NATSC</a:t>
            </a:r>
          </a:p>
          <a:p>
            <a:pPr algn="ctr"/>
            <a:r>
              <a:rPr lang="en-US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IWS5</a:t>
            </a:r>
          </a:p>
          <a:p>
            <a:pPr algn="ctr"/>
            <a:r>
              <a:rPr lang="en-US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SURTASS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4E66E15-64D6-7CFF-7CFD-0A13B60A8BA2}"/>
              </a:ext>
            </a:extLst>
          </p:cNvPr>
          <p:cNvSpPr txBox="1"/>
          <p:nvPr/>
        </p:nvSpPr>
        <p:spPr>
          <a:xfrm>
            <a:off x="6897481" y="2523763"/>
            <a:ext cx="5184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231644"/>
                </a:solidFill>
                <a:effectLst/>
                <a:latin typeface="AvenirNextforLeidos"/>
              </a:rPr>
              <a:t>NUWC Newport Capabilities</a:t>
            </a:r>
            <a:endParaRPr lang="en-US" b="1" dirty="0"/>
          </a:p>
        </p:txBody>
      </p:sp>
      <p:pic>
        <p:nvPicPr>
          <p:cNvPr id="1030" name="Picture 6" descr="Naval Undersea Warfare Center Division Newport ,RI Vinyl ...">
            <a:extLst>
              <a:ext uri="{FF2B5EF4-FFF2-40B4-BE49-F238E27FC236}">
                <a16:creationId xmlns:a16="http://schemas.microsoft.com/office/drawing/2014/main" id="{F2687DE4-448B-D1E9-AEB8-7611A0C489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5418" y="346364"/>
            <a:ext cx="1462439" cy="1376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entagon Needs More Balanced Representation In Joint Service ...">
            <a:extLst>
              <a:ext uri="{FF2B5EF4-FFF2-40B4-BE49-F238E27FC236}">
                <a16:creationId xmlns:a16="http://schemas.microsoft.com/office/drawing/2014/main" id="{B03483A4-1523-A012-42C5-D19DD87576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7480" y="627167"/>
            <a:ext cx="2864400" cy="180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93D49E75-9067-3E16-4966-625FE52AA5E2}"/>
              </a:ext>
            </a:extLst>
          </p:cNvPr>
          <p:cNvSpPr txBox="1"/>
          <p:nvPr/>
        </p:nvSpPr>
        <p:spPr>
          <a:xfrm>
            <a:off x="296825" y="2523763"/>
            <a:ext cx="5184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231644"/>
                </a:solidFill>
                <a:effectLst/>
                <a:latin typeface="AvenirNextforLeidos"/>
              </a:rPr>
              <a:t>Corporate Capabilities:</a:t>
            </a:r>
            <a:endParaRPr lang="en-US" b="1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5EE863-72F3-CA20-0E05-2FF932EFD8BB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/>
              <a:t>24-LEIDOS-1014-28436</a:t>
            </a:r>
          </a:p>
        </p:txBody>
      </p:sp>
    </p:spTree>
    <p:extLst>
      <p:ext uri="{BB962C8B-B14F-4D97-AF65-F5344CB8AC3E}">
        <p14:creationId xmlns:p14="http://schemas.microsoft.com/office/powerpoint/2010/main" val="2975714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213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Avenir Next LT Pro Light</vt:lpstr>
      <vt:lpstr>AvenirNextforLeidos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Kimberly Matthews</dc:creator>
  <cp:lastModifiedBy>Cannaday, Lisa [US-US]</cp:lastModifiedBy>
  <cp:revision>7</cp:revision>
  <dcterms:created xsi:type="dcterms:W3CDTF">2024-10-09T17:53:28Z</dcterms:created>
  <dcterms:modified xsi:type="dcterms:W3CDTF">2024-10-14T19:10:04Z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d2617c7-b08b-48e8-9729-e9faf8a71a0e_Enabled">
    <vt:lpwstr>true</vt:lpwstr>
  </property>
  <property fmtid="{D5CDD505-2E9C-101B-9397-08002B2CF9AE}" pid="3" name="MSIP_Label_8d2617c7-b08b-48e8-9729-e9faf8a71a0e_SetDate">
    <vt:lpwstr>2024-10-09T18:02:12Z</vt:lpwstr>
  </property>
  <property fmtid="{D5CDD505-2E9C-101B-9397-08002B2CF9AE}" pid="4" name="MSIP_Label_8d2617c7-b08b-48e8-9729-e9faf8a71a0e_Method">
    <vt:lpwstr>Standard</vt:lpwstr>
  </property>
  <property fmtid="{D5CDD505-2E9C-101B-9397-08002B2CF9AE}" pid="5" name="MSIP_Label_8d2617c7-b08b-48e8-9729-e9faf8a71a0e_Name">
    <vt:lpwstr>Public</vt:lpwstr>
  </property>
  <property fmtid="{D5CDD505-2E9C-101B-9397-08002B2CF9AE}" pid="6" name="MSIP_Label_8d2617c7-b08b-48e8-9729-e9faf8a71a0e_SiteId">
    <vt:lpwstr>3f4fa95a-96c7-48e4-b1a0-6b5dc316a69c</vt:lpwstr>
  </property>
  <property fmtid="{D5CDD505-2E9C-101B-9397-08002B2CF9AE}" pid="7" name="MSIP_Label_8d2617c7-b08b-48e8-9729-e9faf8a71a0e_ActionId">
    <vt:lpwstr>f3fb4981-3007-46bf-97b8-9ed44e5956e1</vt:lpwstr>
  </property>
  <property fmtid="{D5CDD505-2E9C-101B-9397-08002B2CF9AE}" pid="8" name="MSIP_Label_8d2617c7-b08b-48e8-9729-e9faf8a71a0e_ContentBits">
    <vt:lpwstr>0</vt:lpwstr>
  </property>
  <property fmtid="{D5CDD505-2E9C-101B-9397-08002B2CF9AE}" pid="9" name="MSIP_Label_e9182208-fc20-436a-a999-9f7d673923e8_Enabled">
    <vt:lpwstr>true</vt:lpwstr>
  </property>
  <property fmtid="{D5CDD505-2E9C-101B-9397-08002B2CF9AE}" pid="10" name="MSIP_Label_e9182208-fc20-436a-a999-9f7d673923e8_SetDate">
    <vt:lpwstr>2024-10-11T18:50:47Z</vt:lpwstr>
  </property>
  <property fmtid="{D5CDD505-2E9C-101B-9397-08002B2CF9AE}" pid="11" name="MSIP_Label_e9182208-fc20-436a-a999-9f7d673923e8_Method">
    <vt:lpwstr>Privileged</vt:lpwstr>
  </property>
  <property fmtid="{D5CDD505-2E9C-101B-9397-08002B2CF9AE}" pid="12" name="MSIP_Label_e9182208-fc20-436a-a999-9f7d673923e8_Name">
    <vt:lpwstr>Leidos Proprietary</vt:lpwstr>
  </property>
  <property fmtid="{D5CDD505-2E9C-101B-9397-08002B2CF9AE}" pid="13" name="MSIP_Label_e9182208-fc20-436a-a999-9f7d673923e8_SiteId">
    <vt:lpwstr>b64da4ac-e800-4cfc-8931-e607f720a1b8</vt:lpwstr>
  </property>
  <property fmtid="{D5CDD505-2E9C-101B-9397-08002B2CF9AE}" pid="14" name="MSIP_Label_e9182208-fc20-436a-a999-9f7d673923e8_ActionId">
    <vt:lpwstr>4f80f702-b3f5-41e5-8654-2c31c07938cd</vt:lpwstr>
  </property>
  <property fmtid="{D5CDD505-2E9C-101B-9397-08002B2CF9AE}" pid="15" name="MSIP_Label_e9182208-fc20-436a-a999-9f7d673923e8_ContentBits">
    <vt:lpwstr>3</vt:lpwstr>
  </property>
  <property fmtid="{D5CDD505-2E9C-101B-9397-08002B2CF9AE}" pid="16" name="ClassificationContentMarkingFooterLocations">
    <vt:lpwstr>Office Theme:8</vt:lpwstr>
  </property>
  <property fmtid="{D5CDD505-2E9C-101B-9397-08002B2CF9AE}" pid="17" name="ClassificationContentMarkingFooterText">
    <vt:lpwstr>Leidos Proprietary</vt:lpwstr>
  </property>
</Properties>
</file>