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1B2159-1B52-405B-B1D0-D2E4407012F5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016F0-FF5A-4D85-B2B0-1AD05C1C6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77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16F0-FF5A-4D85-B2B0-1AD05C1C6D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459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6A498-10DB-0CD4-1DA2-7F2560AB9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2509C5-19E6-5AF7-4838-D6EF58B3D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4BC49-F4E4-9B08-FD15-9FEFD63E0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858BE-E9B3-4AA2-207B-DD0D48478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21C26-C52D-B8C5-F78F-07D094DEF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3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E40A5-B520-81A8-3C82-01C9D3BF4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1E6D51-07EE-5574-9AB5-86FE69A51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11A61-E438-EE4E-863B-263B0F00B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6E35A-C1AB-1BA7-E03D-90F6319C9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BD2EB-6217-4F13-99D7-23DC5AF38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C743CE-EF0A-D004-F7B9-6D8DC3524C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B1BEAE-2104-52F6-0428-F4C7530628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2F65C-BF37-0110-0596-D3974A965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77C73-3193-E973-FED3-04FD7ABEE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87FF5-770E-FD5D-E7D5-C1D2BAB93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8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A32BF-F757-0BBD-7AA8-EC673ECE2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92177-738B-3486-1EEC-7E7B2FF84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783B4-C3D7-7B20-A5D2-DC9BEEBE3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12AAF-FC57-5F95-2691-1C4F45E70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B9736-8066-AF40-89EE-AC6C8932E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0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BDC76-B78C-BA93-F5A9-6FE63BF99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A9E58B-C779-3232-AAD5-CB3B55A8A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42257-3624-3E7F-A2C9-AEDB31A9E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75127-3683-AB76-E400-14BD5EBE1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63167-C940-6D0A-EAD5-F857AF9B1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6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AC9BE-8136-E685-41EF-2BA99AE8E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0DA9D-0E5D-89D9-3F1C-9660F21A0A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A3EA16-7A80-5533-599F-74F9AE939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BEE2DB-9600-2D95-5551-C5EBA37B9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D87D6-40F6-6877-622E-F1398EE78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EDAAFC-091D-1850-D48C-15D442566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0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32DC8-A1E6-0C33-5863-8E405F3EA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6B23F4-F07A-EF3B-FB39-FF3D5054B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CE2893-CB6D-4DA3-0EC3-A9B67783A2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3E6279-CC8F-4D59-4202-F3AB91C387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6AE4A4-32E7-FD64-C652-E4321472D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B5DE47-28FC-16D4-9998-715B9F043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9AF227-7873-B2DB-AAD2-07D8E5AC4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E21363-C7B7-124D-EB5C-E0A478191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09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AAFFB-A02D-3834-B06E-47595C1CF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4628EB-3E3C-C390-C45C-49BC5536B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E6B9-3958-B750-F5FF-2579D3272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120E4A-C702-CCC9-F939-B7E735169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2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29735D-A99B-88CA-31D5-BD0C7FFED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02E703-1724-E1F7-F7BB-2AB5260B8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4F39CF-A815-6A1D-127C-5F79C00A8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9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85CDB-C147-8830-4099-3C2941F7B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4E97C-970D-300C-D54E-07BFF6DF1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A8CBD5-904F-84F1-72A4-002C05827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0A7E6-0613-B8CE-CE81-F63753B17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37EA8-A59B-0EEC-598A-6675A7BDD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E4EEC-6122-FD3F-8D7A-EEC0D6703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992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8EE92-1194-F645-95FC-3ED923C38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D6478A-C0E3-9B49-12A1-0988501663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9E3483-DE22-FAB3-DB66-F17DE1EAD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E141AB-C4ED-3438-91B1-E7C442D52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FAA02-C191-57FB-87CC-8CFF8A475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87EE4-59BA-5323-BB0C-9AFDAF756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8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EF2574-D241-A10C-1370-724A1A781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2A6DE-5C3E-822A-51D4-41A816FA4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3A481-798F-7E6D-E1C7-9626E50E7A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43DD95-4181-486E-922E-818ACCE37B8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21F29-5347-0976-188B-8869BD2484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00CD1-5E7E-74BF-CAF3-B85E794A3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7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87313DB-6304-D886-23A6-A3DE6D530A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-53266"/>
            <a:ext cx="12192000" cy="763481"/>
          </a:xfrm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en-US" sz="3200" dirty="0"/>
              <a:t>COMARK Overview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0BB3E18-5A13-C58E-4101-D27228F715A1}"/>
              </a:ext>
            </a:extLst>
          </p:cNvPr>
          <p:cNvSpPr txBox="1">
            <a:spLocks/>
          </p:cNvSpPr>
          <p:nvPr/>
        </p:nvSpPr>
        <p:spPr>
          <a:xfrm>
            <a:off x="167137" y="3717596"/>
            <a:ext cx="6022848" cy="2543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52E1A7D-2577-9D69-172C-D915C6CBFD47}"/>
              </a:ext>
            </a:extLst>
          </p:cNvPr>
          <p:cNvCxnSpPr/>
          <p:nvPr/>
        </p:nvCxnSpPr>
        <p:spPr>
          <a:xfrm>
            <a:off x="6213865" y="798990"/>
            <a:ext cx="52319" cy="59435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32A2BA8-4D38-D830-88B2-825F1E15DA21}"/>
              </a:ext>
            </a:extLst>
          </p:cNvPr>
          <p:cNvSpPr txBox="1">
            <a:spLocks/>
          </p:cNvSpPr>
          <p:nvPr/>
        </p:nvSpPr>
        <p:spPr>
          <a:xfrm>
            <a:off x="319537" y="3869996"/>
            <a:ext cx="6022848" cy="2543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1C2457-70AE-89FE-AC76-298874B1DD27}"/>
              </a:ext>
            </a:extLst>
          </p:cNvPr>
          <p:cNvCxnSpPr/>
          <p:nvPr/>
        </p:nvCxnSpPr>
        <p:spPr>
          <a:xfrm>
            <a:off x="109728" y="3622929"/>
            <a:ext cx="12082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6FBFE56-6FF6-944A-2E3A-18A24F8DFF8C}"/>
              </a:ext>
            </a:extLst>
          </p:cNvPr>
          <p:cNvSpPr txBox="1"/>
          <p:nvPr/>
        </p:nvSpPr>
        <p:spPr>
          <a:xfrm>
            <a:off x="422102" y="843481"/>
            <a:ext cx="56089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Overview Highlights: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Division of Source Code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Device to Datacenter to Cloud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Comark: Mission Critical Rugged Edge Display, Computing, &amp; HMI Division of Source Code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Massachusetts Based Engineering &amp; Manufacturing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Co-Design Engineering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ustom engineered </a:t>
            </a:r>
            <a:r>
              <a:rPr lang="en-US" sz="1800" dirty="0"/>
              <a:t>devices </a:t>
            </a:r>
            <a:r>
              <a:rPr lang="en-US" sz="1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built to withstand harsh environments for mission-critical tasks.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DA4BF00-8F79-6346-BD81-9CB70EBA77CE}"/>
              </a:ext>
            </a:extLst>
          </p:cNvPr>
          <p:cNvSpPr txBox="1"/>
          <p:nvPr/>
        </p:nvSpPr>
        <p:spPr>
          <a:xfrm>
            <a:off x="6513853" y="849656"/>
            <a:ext cx="5608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Customers:</a:t>
            </a:r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18354D-160A-D692-7CBF-960AAE2C6B89}"/>
              </a:ext>
            </a:extLst>
          </p:cNvPr>
          <p:cNvSpPr txBox="1"/>
          <p:nvPr/>
        </p:nvSpPr>
        <p:spPr>
          <a:xfrm>
            <a:off x="6398663" y="3717596"/>
            <a:ext cx="572414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Core Competencies / Capabilities: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Displays, Panel PCs, Thin Clients, &amp; Full Workstations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6.5” to 50” Display Sizes, 4:3 to 4K solutions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Cortron Keyboards, Keypads, &amp; Pointing Devices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Custom Motherboard Design &amp; Manufacturing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Customized High-Performance Computing (HPC)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Quickly Delivers Unique Designs Building on Strong Foundation of Components/Elements Developed over Many Years.</a:t>
            </a:r>
          </a:p>
          <a:p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D7707C-695D-0F18-2B15-68D3A10568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4004" y="6034539"/>
            <a:ext cx="2413610" cy="70804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F154540-1354-D3A6-4861-3861EC94D9F3}"/>
              </a:ext>
            </a:extLst>
          </p:cNvPr>
          <p:cNvSpPr txBox="1"/>
          <p:nvPr/>
        </p:nvSpPr>
        <p:spPr>
          <a:xfrm>
            <a:off x="252907" y="3716283"/>
            <a:ext cx="582847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Discriminators: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Stringent Certification Compliance – Products are TESTED to MEET MIL-STDs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 Level of Customization to Meet Program Requirements.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Unmatched Partners in Computer Component Suppliers &amp; Partners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Devices Deployed on Nearly Every Ship Class in the US Navy in Ship Control, Machinery Control, Tactical, Navigation, and Others.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" name="Picture 6" descr="A blue text with a black background&#10;&#10;Description automatically generated">
            <a:extLst>
              <a:ext uri="{FF2B5EF4-FFF2-40B4-BE49-F238E27FC236}">
                <a16:creationId xmlns:a16="http://schemas.microsoft.com/office/drawing/2014/main" id="{917C4DB8-9987-38EF-43BB-2D220782C4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00" y="29044"/>
            <a:ext cx="2912882" cy="551296"/>
          </a:xfrm>
          <a:prstGeom prst="rect">
            <a:avLst/>
          </a:prstGeom>
        </p:spPr>
      </p:pic>
      <p:pic>
        <p:nvPicPr>
          <p:cNvPr id="16" name="Picture 4">
            <a:extLst>
              <a:ext uri="{FF2B5EF4-FFF2-40B4-BE49-F238E27FC236}">
                <a16:creationId xmlns:a16="http://schemas.microsoft.com/office/drawing/2014/main" id="{33955D5B-8D24-8F6F-8730-72C1B3092E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18191" y="1406331"/>
            <a:ext cx="2444124" cy="351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General Dynamics Mission Systems">
            <a:extLst>
              <a:ext uri="{FF2B5EF4-FFF2-40B4-BE49-F238E27FC236}">
                <a16:creationId xmlns:a16="http://schemas.microsoft.com/office/drawing/2014/main" id="{4DF4F793-559E-0E52-1E9C-7C78DF984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45212" y="3123239"/>
            <a:ext cx="2390082" cy="351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>
            <a:extLst>
              <a:ext uri="{FF2B5EF4-FFF2-40B4-BE49-F238E27FC236}">
                <a16:creationId xmlns:a16="http://schemas.microsoft.com/office/drawing/2014/main" id="{518CD2D1-96A1-38E7-851A-46F6C04520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59113" y="1993153"/>
            <a:ext cx="2390082" cy="307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A picture containing text, device, dark&#10;&#10;Description automatically generated">
            <a:extLst>
              <a:ext uri="{FF2B5EF4-FFF2-40B4-BE49-F238E27FC236}">
                <a16:creationId xmlns:a16="http://schemas.microsoft.com/office/drawing/2014/main" id="{1B42D792-9C08-C2E2-E3A5-5136B86B43CF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9113" y="2333619"/>
            <a:ext cx="2544025" cy="674432"/>
          </a:xfrm>
          <a:prstGeom prst="rect">
            <a:avLst/>
          </a:prstGeom>
        </p:spPr>
      </p:pic>
      <p:pic>
        <p:nvPicPr>
          <p:cNvPr id="20" name="Picture 2">
            <a:extLst>
              <a:ext uri="{FF2B5EF4-FFF2-40B4-BE49-F238E27FC236}">
                <a16:creationId xmlns:a16="http://schemas.microsoft.com/office/drawing/2014/main" id="{35EA28D1-391F-C1B4-A510-39D95C429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27915" y="1412394"/>
            <a:ext cx="1205851" cy="338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 descr="Logo&#10;&#10;Description automatically generated">
            <a:extLst>
              <a:ext uri="{FF2B5EF4-FFF2-40B4-BE49-F238E27FC236}">
                <a16:creationId xmlns:a16="http://schemas.microsoft.com/office/drawing/2014/main" id="{62F1E9B1-DA7F-BEA1-A33B-0E77428BEE95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30841" y="1708999"/>
            <a:ext cx="1376773" cy="630049"/>
          </a:xfrm>
          <a:prstGeom prst="rect">
            <a:avLst/>
          </a:prstGeom>
        </p:spPr>
      </p:pic>
      <p:pic>
        <p:nvPicPr>
          <p:cNvPr id="22" name="Picture 14" descr="RTX Corporation - Wikipedia">
            <a:extLst>
              <a:ext uri="{FF2B5EF4-FFF2-40B4-BE49-F238E27FC236}">
                <a16:creationId xmlns:a16="http://schemas.microsoft.com/office/drawing/2014/main" id="{ADDB7962-F43E-9811-A2DA-69D36EAFB2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42263" y="2365768"/>
            <a:ext cx="1212077" cy="469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0" descr="Huntington Ingalls Industries logo in transparent PNG format">
            <a:extLst>
              <a:ext uri="{FF2B5EF4-FFF2-40B4-BE49-F238E27FC236}">
                <a16:creationId xmlns:a16="http://schemas.microsoft.com/office/drawing/2014/main" id="{B138D88C-E82C-2710-8AC3-C43C7FF0E3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58105" y="1710536"/>
            <a:ext cx="510842" cy="605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 descr="Handshake's Early Talent Awards 2022 - Naval Nuclear Laboratory">
            <a:extLst>
              <a:ext uri="{FF2B5EF4-FFF2-40B4-BE49-F238E27FC236}">
                <a16:creationId xmlns:a16="http://schemas.microsoft.com/office/drawing/2014/main" id="{1E438D77-93F7-AA31-DD43-E3661C48A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64316" y="2988893"/>
            <a:ext cx="1197137" cy="539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C2E7A87E-7593-0E28-1021-F9F139DA3121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 t="26850" b="26850"/>
          <a:stretch/>
        </p:blipFill>
        <p:spPr>
          <a:xfrm>
            <a:off x="10740416" y="2952670"/>
            <a:ext cx="1279045" cy="59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186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171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Roboto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Kimberly Matthews</dc:creator>
  <cp:lastModifiedBy>Keith Vreeland</cp:lastModifiedBy>
  <cp:revision>3</cp:revision>
  <dcterms:created xsi:type="dcterms:W3CDTF">2024-10-09T17:53:28Z</dcterms:created>
  <dcterms:modified xsi:type="dcterms:W3CDTF">2024-10-10T18:54:30Z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d2617c7-b08b-48e8-9729-e9faf8a71a0e_Enabled">
    <vt:lpwstr>true</vt:lpwstr>
  </property>
  <property fmtid="{D5CDD505-2E9C-101B-9397-08002B2CF9AE}" pid="3" name="MSIP_Label_8d2617c7-b08b-48e8-9729-e9faf8a71a0e_SetDate">
    <vt:lpwstr>2024-10-09T18:02:12Z</vt:lpwstr>
  </property>
  <property fmtid="{D5CDD505-2E9C-101B-9397-08002B2CF9AE}" pid="4" name="MSIP_Label_8d2617c7-b08b-48e8-9729-e9faf8a71a0e_Method">
    <vt:lpwstr>Standard</vt:lpwstr>
  </property>
  <property fmtid="{D5CDD505-2E9C-101B-9397-08002B2CF9AE}" pid="5" name="MSIP_Label_8d2617c7-b08b-48e8-9729-e9faf8a71a0e_Name">
    <vt:lpwstr>Public</vt:lpwstr>
  </property>
  <property fmtid="{D5CDD505-2E9C-101B-9397-08002B2CF9AE}" pid="6" name="MSIP_Label_8d2617c7-b08b-48e8-9729-e9faf8a71a0e_SiteId">
    <vt:lpwstr>3f4fa95a-96c7-48e4-b1a0-6b5dc316a69c</vt:lpwstr>
  </property>
  <property fmtid="{D5CDD505-2E9C-101B-9397-08002B2CF9AE}" pid="7" name="MSIP_Label_8d2617c7-b08b-48e8-9729-e9faf8a71a0e_ActionId">
    <vt:lpwstr>f3fb4981-3007-46bf-97b8-9ed44e5956e1</vt:lpwstr>
  </property>
  <property fmtid="{D5CDD505-2E9C-101B-9397-08002B2CF9AE}" pid="8" name="MSIP_Label_8d2617c7-b08b-48e8-9729-e9faf8a71a0e_ContentBits">
    <vt:lpwstr>0</vt:lpwstr>
  </property>
</Properties>
</file>